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notesSlides/notesSlide13.xml" ContentType="application/vnd.openxmlformats-officedocument.presentationml.notesSlide+xml"/>
  <Override PartName="/ppt/theme/themeOverride14.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115"/>
  </p:notesMasterIdLst>
  <p:handoutMasterIdLst>
    <p:handoutMasterId r:id="rId116"/>
  </p:handoutMasterIdLst>
  <p:sldIdLst>
    <p:sldId id="749" r:id="rId2"/>
    <p:sldId id="739" r:id="rId3"/>
    <p:sldId id="660" r:id="rId4"/>
    <p:sldId id="512" r:id="rId5"/>
    <p:sldId id="740" r:id="rId6"/>
    <p:sldId id="734" r:id="rId7"/>
    <p:sldId id="737" r:id="rId8"/>
    <p:sldId id="640" r:id="rId9"/>
    <p:sldId id="777" r:id="rId10"/>
    <p:sldId id="358" r:id="rId11"/>
    <p:sldId id="360" r:id="rId12"/>
    <p:sldId id="361" r:id="rId13"/>
    <p:sldId id="773" r:id="rId14"/>
    <p:sldId id="762" r:id="rId15"/>
    <p:sldId id="750" r:id="rId16"/>
    <p:sldId id="665" r:id="rId17"/>
    <p:sldId id="666" r:id="rId18"/>
    <p:sldId id="667" r:id="rId19"/>
    <p:sldId id="668" r:id="rId20"/>
    <p:sldId id="669" r:id="rId21"/>
    <p:sldId id="673" r:id="rId22"/>
    <p:sldId id="678" r:id="rId23"/>
    <p:sldId id="679" r:id="rId24"/>
    <p:sldId id="680" r:id="rId25"/>
    <p:sldId id="675" r:id="rId26"/>
    <p:sldId id="676" r:id="rId27"/>
    <p:sldId id="751" r:id="rId28"/>
    <p:sldId id="681" r:id="rId29"/>
    <p:sldId id="682" r:id="rId30"/>
    <p:sldId id="364" r:id="rId31"/>
    <p:sldId id="366" r:id="rId32"/>
    <p:sldId id="365" r:id="rId33"/>
    <p:sldId id="752" r:id="rId34"/>
    <p:sldId id="367" r:id="rId35"/>
    <p:sldId id="368" r:id="rId36"/>
    <p:sldId id="369" r:id="rId37"/>
    <p:sldId id="370" r:id="rId38"/>
    <p:sldId id="760" r:id="rId39"/>
    <p:sldId id="683" r:id="rId40"/>
    <p:sldId id="753" r:id="rId41"/>
    <p:sldId id="684" r:id="rId42"/>
    <p:sldId id="685" r:id="rId43"/>
    <p:sldId id="686" r:id="rId44"/>
    <p:sldId id="687" r:id="rId45"/>
    <p:sldId id="688" r:id="rId46"/>
    <p:sldId id="702" r:id="rId47"/>
    <p:sldId id="774" r:id="rId48"/>
    <p:sldId id="763" r:id="rId49"/>
    <p:sldId id="764" r:id="rId50"/>
    <p:sldId id="765" r:id="rId51"/>
    <p:sldId id="766" r:id="rId52"/>
    <p:sldId id="372" r:id="rId53"/>
    <p:sldId id="775" r:id="rId54"/>
    <p:sldId id="754" r:id="rId55"/>
    <p:sldId id="373" r:id="rId56"/>
    <p:sldId id="698" r:id="rId57"/>
    <p:sldId id="699" r:id="rId58"/>
    <p:sldId id="770" r:id="rId59"/>
    <p:sldId id="771" r:id="rId60"/>
    <p:sldId id="768" r:id="rId61"/>
    <p:sldId id="769" r:id="rId62"/>
    <p:sldId id="645" r:id="rId63"/>
    <p:sldId id="374" r:id="rId64"/>
    <p:sldId id="689" r:id="rId65"/>
    <p:sldId id="375" r:id="rId66"/>
    <p:sldId id="692" r:id="rId67"/>
    <p:sldId id="694" r:id="rId68"/>
    <p:sldId id="695" r:id="rId69"/>
    <p:sldId id="697" r:id="rId70"/>
    <p:sldId id="755" r:id="rId71"/>
    <p:sldId id="648" r:id="rId72"/>
    <p:sldId id="650" r:id="rId73"/>
    <p:sldId id="703" r:id="rId74"/>
    <p:sldId id="649" r:id="rId75"/>
    <p:sldId id="651" r:id="rId76"/>
    <p:sldId id="653" r:id="rId77"/>
    <p:sldId id="654" r:id="rId78"/>
    <p:sldId id="772" r:id="rId79"/>
    <p:sldId id="656" r:id="rId80"/>
    <p:sldId id="704" r:id="rId81"/>
    <p:sldId id="756" r:id="rId82"/>
    <p:sldId id="706" r:id="rId83"/>
    <p:sldId id="707" r:id="rId84"/>
    <p:sldId id="705" r:id="rId85"/>
    <p:sldId id="708" r:id="rId86"/>
    <p:sldId id="709" r:id="rId87"/>
    <p:sldId id="710" r:id="rId88"/>
    <p:sldId id="757" r:id="rId89"/>
    <p:sldId id="714" r:id="rId90"/>
    <p:sldId id="713" r:id="rId91"/>
    <p:sldId id="715" r:id="rId92"/>
    <p:sldId id="716" r:id="rId93"/>
    <p:sldId id="717" r:id="rId94"/>
    <p:sldId id="719" r:id="rId95"/>
    <p:sldId id="723" r:id="rId96"/>
    <p:sldId id="725" r:id="rId97"/>
    <p:sldId id="726" r:id="rId98"/>
    <p:sldId id="727" r:id="rId99"/>
    <p:sldId id="776" r:id="rId100"/>
    <p:sldId id="758" r:id="rId101"/>
    <p:sldId id="728" r:id="rId102"/>
    <p:sldId id="730" r:id="rId103"/>
    <p:sldId id="731" r:id="rId104"/>
    <p:sldId id="741" r:id="rId105"/>
    <p:sldId id="732" r:id="rId106"/>
    <p:sldId id="743" r:id="rId107"/>
    <p:sldId id="744" r:id="rId108"/>
    <p:sldId id="742" r:id="rId109"/>
    <p:sldId id="746" r:id="rId110"/>
    <p:sldId id="747" r:id="rId111"/>
    <p:sldId id="748" r:id="rId112"/>
    <p:sldId id="759" r:id="rId113"/>
    <p:sldId id="733" r:id="rId114"/>
  </p:sldIdLst>
  <p:sldSz cx="9144000" cy="5143500" type="screen16x9"/>
  <p:notesSz cx="6858000" cy="9144000"/>
  <p:embeddedFontLst>
    <p:embeddedFont>
      <p:font typeface="Cambria Math" panose="02040503050406030204" pitchFamily="18" charset="0"/>
      <p:regular r:id="rId117"/>
    </p:embeddedFont>
    <p:embeddedFont>
      <p:font typeface="Consolas" panose="020B0609020204030204" pitchFamily="49" charset="0"/>
      <p:regular r:id="rId118"/>
      <p:bold r:id="rId119"/>
      <p:italic r:id="rId120"/>
      <p:boldItalic r:id="rId121"/>
    </p:embeddedFont>
    <p:embeddedFont>
      <p:font typeface="Inter" panose="02000503000000020004" pitchFamily="2" charset="0"/>
      <p:regular r:id="rId122"/>
      <p:bold r:id="rId123"/>
      <p:italic r:id="rId124"/>
      <p:boldItalic r:id="rId125"/>
    </p:embeddedFont>
    <p:embeddedFont>
      <p:font typeface="Inter Light" panose="02000503000000020004" pitchFamily="2" charset="0"/>
      <p:regular r:id="rId126"/>
      <p:italic r:id="rId127"/>
    </p:embeddedFont>
    <p:embeddedFont>
      <p:font typeface="Inter Medium" panose="02000503000000020004" pitchFamily="2" charset="0"/>
      <p:regular r:id="rId128"/>
      <p:italic r:id="rId129"/>
    </p:embeddedFont>
    <p:embeddedFont>
      <p:font typeface="Roboto" panose="02000000000000000000" pitchFamily="2" charset="0"/>
      <p:regular r:id="rId130"/>
      <p:bold r:id="rId131"/>
      <p:italic r:id="rId132"/>
      <p:boldItalic r:id="rId133"/>
    </p:embeddedFont>
    <p:embeddedFont>
      <p:font typeface="Roboto Light" panose="02000000000000000000" pitchFamily="2" charset="0"/>
      <p:regular r:id="rId134"/>
      <p:italic r:id="rId1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Inter" panose="02000503000000020004" pitchFamily="2" charset="0"/>
      <a:defRPr sz="1400" b="0" i="0" u="none" strike="noStrike" cap="none">
        <a:solidFill>
          <a:srgbClr val="000000"/>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1pPr>
    <a:lvl2pPr marR="0" lvl="1" algn="l" rtl="0">
      <a:lnSpc>
        <a:spcPct val="100000"/>
      </a:lnSpc>
      <a:spcBef>
        <a:spcPts val="0"/>
      </a:spcBef>
      <a:spcAft>
        <a:spcPts val="0"/>
      </a:spcAft>
      <a:buClr>
        <a:srgbClr val="000000"/>
      </a:buClr>
      <a:buFont typeface="Inter" panose="02000503000000020004" pitchFamily="2" charset="0"/>
      <a:defRPr sz="1400" b="0" i="0" u="none" strike="noStrike" cap="none">
        <a:solidFill>
          <a:srgbClr val="000000"/>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2pPr>
    <a:lvl3pPr marR="0" lvl="2" algn="l" rtl="0">
      <a:lnSpc>
        <a:spcPct val="100000"/>
      </a:lnSpc>
      <a:spcBef>
        <a:spcPts val="0"/>
      </a:spcBef>
      <a:spcAft>
        <a:spcPts val="0"/>
      </a:spcAft>
      <a:buClr>
        <a:srgbClr val="000000"/>
      </a:buClr>
      <a:buFont typeface="Inter" panose="02000503000000020004" pitchFamily="2" charset="0"/>
      <a:defRPr sz="1400" b="0" i="0" u="none" strike="noStrike" cap="none">
        <a:solidFill>
          <a:srgbClr val="000000"/>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3pPr>
    <a:lvl4pPr marR="0" lvl="3" algn="l" rtl="0">
      <a:lnSpc>
        <a:spcPct val="100000"/>
      </a:lnSpc>
      <a:spcBef>
        <a:spcPts val="0"/>
      </a:spcBef>
      <a:spcAft>
        <a:spcPts val="0"/>
      </a:spcAft>
      <a:buClr>
        <a:srgbClr val="000000"/>
      </a:buClr>
      <a:buFont typeface="Inter" panose="02000503000000020004" pitchFamily="2" charset="0"/>
      <a:defRPr sz="1400" b="0" i="0" u="none" strike="noStrike" cap="none">
        <a:solidFill>
          <a:srgbClr val="000000"/>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4pPr>
    <a:lvl5pPr marR="0" lvl="4" algn="l" rtl="0">
      <a:lnSpc>
        <a:spcPct val="100000"/>
      </a:lnSpc>
      <a:spcBef>
        <a:spcPts val="0"/>
      </a:spcBef>
      <a:spcAft>
        <a:spcPts val="0"/>
      </a:spcAft>
      <a:buClr>
        <a:srgbClr val="000000"/>
      </a:buClr>
      <a:buFont typeface="Inter" panose="02000503000000020004" pitchFamily="2" charset="0"/>
      <a:defRPr sz="1400" b="0" i="0" u="none" strike="noStrike" cap="none">
        <a:solidFill>
          <a:srgbClr val="000000"/>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5pPr>
    <a:lvl6pPr marR="0" lvl="5" algn="l" rtl="0">
      <a:lnSpc>
        <a:spcPct val="100000"/>
      </a:lnSpc>
      <a:spcBef>
        <a:spcPts val="0"/>
      </a:spcBef>
      <a:spcAft>
        <a:spcPts val="0"/>
      </a:spcAft>
      <a:buClr>
        <a:srgbClr val="000000"/>
      </a:buClr>
      <a:buFont typeface="Inter" panose="02000503000000020004" pitchFamily="2" charset="0"/>
      <a:defRPr sz="1400" b="0" i="0" u="none" strike="noStrike" cap="none">
        <a:solidFill>
          <a:srgbClr val="000000"/>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6pPr>
    <a:lvl7pPr marR="0" lvl="6" algn="l" rtl="0">
      <a:lnSpc>
        <a:spcPct val="100000"/>
      </a:lnSpc>
      <a:spcBef>
        <a:spcPts val="0"/>
      </a:spcBef>
      <a:spcAft>
        <a:spcPts val="0"/>
      </a:spcAft>
      <a:buClr>
        <a:srgbClr val="000000"/>
      </a:buClr>
      <a:buFont typeface="Inter" panose="02000503000000020004" pitchFamily="2" charset="0"/>
      <a:defRPr sz="1400" b="0" i="0" u="none" strike="noStrike" cap="none">
        <a:solidFill>
          <a:srgbClr val="000000"/>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7pPr>
    <a:lvl8pPr marR="0" lvl="7" algn="l" rtl="0">
      <a:lnSpc>
        <a:spcPct val="100000"/>
      </a:lnSpc>
      <a:spcBef>
        <a:spcPts val="0"/>
      </a:spcBef>
      <a:spcAft>
        <a:spcPts val="0"/>
      </a:spcAft>
      <a:buClr>
        <a:srgbClr val="000000"/>
      </a:buClr>
      <a:buFont typeface="Inter" panose="02000503000000020004" pitchFamily="2" charset="0"/>
      <a:defRPr sz="1400" b="0" i="0" u="none" strike="noStrike" cap="none">
        <a:solidFill>
          <a:srgbClr val="000000"/>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8pPr>
    <a:lvl9pPr marR="0" lvl="8" algn="l" rtl="0">
      <a:lnSpc>
        <a:spcPct val="100000"/>
      </a:lnSpc>
      <a:spcBef>
        <a:spcPts val="0"/>
      </a:spcBef>
      <a:spcAft>
        <a:spcPts val="0"/>
      </a:spcAft>
      <a:buClr>
        <a:srgbClr val="000000"/>
      </a:buClr>
      <a:buFont typeface="Inter" panose="02000503000000020004" pitchFamily="2" charset="0"/>
      <a:defRPr sz="1400" b="0" i="0" u="none" strike="noStrike" cap="none">
        <a:solidFill>
          <a:srgbClr val="000000"/>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SH HUG" initials="JH" lastIdx="7" clrIdx="0">
    <p:extLst>
      <p:ext uri="{19B8F6BF-5375-455C-9EA6-DF929625EA0E}">
        <p15:presenceInfo xmlns:p15="http://schemas.microsoft.com/office/powerpoint/2012/main" userId="a53324d3497062e0" providerId="Windows Live"/>
      </p:ext>
    </p:extLst>
  </p:cmAuthor>
  <p:cmAuthor id="2" name="Josh Hug" initials="JH" lastIdx="1" clrIdx="1">
    <p:extLst>
      <p:ext uri="{19B8F6BF-5375-455C-9EA6-DF929625EA0E}">
        <p15:presenceInfo xmlns:p15="http://schemas.microsoft.com/office/powerpoint/2012/main" userId="e2159f7335c131c2" providerId="Windows Live"/>
      </p:ext>
    </p:extLst>
  </p:cmAuthor>
  <p:cmAuthor id="3" name="Josh Hug" initials="JH [2]" lastIdx="2" clrIdx="2">
    <p:extLst>
      <p:ext uri="{19B8F6BF-5375-455C-9EA6-DF929625EA0E}">
        <p15:presenceInfo xmlns:p15="http://schemas.microsoft.com/office/powerpoint/2012/main" userId="Josh Hu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5394"/>
    <a:srgbClr val="021E3B"/>
    <a:srgbClr val="3A1953"/>
    <a:srgbClr val="765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4599F94E-CEE6-441E-89CC-EB005ECD8F06}">
      <a14:m xmlns:a14="http://schemas.microsoft.com/office/drawing/2010/main">
        <m:mathPr xmlns:m="http://schemas.openxmlformats.org/officeDocument/2006/math">
          <m:brkBin m:val="before"/>
          <m:brkBinSub m:val="--"/>
        </m:mathPr>
      </a14:m>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0DC4DD-FBA8-A5FE-3B2D-0208E464E2A3}" v="2" dt="2025-07-19T20:20:04.9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58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1.fntdata"/><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7.fntdata"/><Relationship Id="rId128" Type="http://schemas.openxmlformats.org/officeDocument/2006/relationships/font" Target="fonts/font12.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font" Target="fonts/font2.fntdata"/><Relationship Id="rId134" Type="http://schemas.openxmlformats.org/officeDocument/2006/relationships/font" Target="fonts/font18.fntdata"/><Relationship Id="rId139"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font" Target="fonts/font8.fntdata"/><Relationship Id="rId129" Type="http://schemas.openxmlformats.org/officeDocument/2006/relationships/font" Target="fonts/font13.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font" Target="fonts/font3.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14.fntdata"/><Relationship Id="rId135" Type="http://schemas.openxmlformats.org/officeDocument/2006/relationships/font" Target="fonts/font19.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4.fntdata"/><Relationship Id="rId125" Type="http://schemas.openxmlformats.org/officeDocument/2006/relationships/font" Target="fonts/font9.fntdata"/><Relationship Id="rId141"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notesMaster" Target="notesMasters/notesMaster1.xml"/><Relationship Id="rId131" Type="http://schemas.openxmlformats.org/officeDocument/2006/relationships/font" Target="fonts/font15.fntdata"/><Relationship Id="rId136"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5.fntdata"/><Relationship Id="rId142" Type="http://schemas.microsoft.com/office/2015/10/relationships/revisionInfo" Target="revisionInfo.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handoutMaster" Target="handoutMasters/handoutMaster1.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16.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17.fntdata"/><Relationship Id="rId16"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h Hug" userId="e2159f7335c131c2" providerId="Windows Live" clId="Web-{F3197C54-1935-4418-82BB-B6825668AE0F}"/>
    <pc:docChg chg="modSld">
      <pc:chgData name="Josh Hug" userId="e2159f7335c131c2" providerId="Windows Live" clId="Web-{F3197C54-1935-4418-82BB-B6825668AE0F}" dt="2024-10-19T19:15:10.742" v="1" actId="20577"/>
      <pc:docMkLst>
        <pc:docMk/>
      </pc:docMkLst>
      <pc:sldChg chg="modSp">
        <pc:chgData name="Josh Hug" userId="e2159f7335c131c2" providerId="Windows Live" clId="Web-{F3197C54-1935-4418-82BB-B6825668AE0F}" dt="2024-10-19T19:15:10.742" v="1" actId="20577"/>
        <pc:sldMkLst>
          <pc:docMk/>
          <pc:sldMk cId="748684058" sldId="640"/>
        </pc:sldMkLst>
      </pc:sldChg>
    </pc:docChg>
  </pc:docChgLst>
  <pc:docChgLst>
    <pc:chgData name="Josh Hug" userId="e2159f7335c131c2" providerId="LiveId" clId="{00AF478F-AC84-964C-9462-39A86CBFF4AD}"/>
    <pc:docChg chg="undo redo custSel addSld delSld modSld sldOrd">
      <pc:chgData name="Josh Hug" userId="e2159f7335c131c2" providerId="LiveId" clId="{00AF478F-AC84-964C-9462-39A86CBFF4AD}" dt="2024-10-23T01:27:09.409" v="10985" actId="20577"/>
      <pc:docMkLst>
        <pc:docMk/>
      </pc:docMkLst>
      <pc:sldChg chg="modSp modAnim">
        <pc:chgData name="Josh Hug" userId="e2159f7335c131c2" providerId="LiveId" clId="{00AF478F-AC84-964C-9462-39A86CBFF4AD}" dt="2024-10-22T20:58:07.663" v="9685" actId="20577"/>
        <pc:sldMkLst>
          <pc:docMk/>
          <pc:sldMk cId="423832459" sldId="358"/>
        </pc:sldMkLst>
      </pc:sldChg>
      <pc:sldChg chg="modSp modAnim">
        <pc:chgData name="Josh Hug" userId="e2159f7335c131c2" providerId="LiveId" clId="{00AF478F-AC84-964C-9462-39A86CBFF4AD}" dt="2024-10-22T21:02:23.848" v="9800"/>
        <pc:sldMkLst>
          <pc:docMk/>
          <pc:sldMk cId="3891478551" sldId="361"/>
        </pc:sldMkLst>
      </pc:sldChg>
      <pc:sldChg chg="modSp mod">
        <pc:chgData name="Josh Hug" userId="e2159f7335c131c2" providerId="LiveId" clId="{00AF478F-AC84-964C-9462-39A86CBFF4AD}" dt="2024-10-16T17:41:17.883" v="6833" actId="20577"/>
        <pc:sldMkLst>
          <pc:docMk/>
          <pc:sldMk cId="53188975" sldId="366"/>
        </pc:sldMkLst>
      </pc:sldChg>
      <pc:sldChg chg="addSp modSp mod modAnim">
        <pc:chgData name="Josh Hug" userId="e2159f7335c131c2" providerId="LiveId" clId="{00AF478F-AC84-964C-9462-39A86CBFF4AD}" dt="2024-10-22T22:28:48.447" v="9979"/>
        <pc:sldMkLst>
          <pc:docMk/>
          <pc:sldMk cId="1842762412" sldId="368"/>
        </pc:sldMkLst>
      </pc:sldChg>
      <pc:sldChg chg="modSp mod modAnim">
        <pc:chgData name="Josh Hug" userId="e2159f7335c131c2" providerId="LiveId" clId="{00AF478F-AC84-964C-9462-39A86CBFF4AD}" dt="2024-10-22T22:40:11.611" v="10094" actId="20577"/>
        <pc:sldMkLst>
          <pc:docMk/>
          <pc:sldMk cId="3563004926" sldId="372"/>
        </pc:sldMkLst>
      </pc:sldChg>
      <pc:sldChg chg="modSp mod">
        <pc:chgData name="Josh Hug" userId="e2159f7335c131c2" providerId="LiveId" clId="{00AF478F-AC84-964C-9462-39A86CBFF4AD}" dt="2024-10-19T14:46:00.622" v="8515" actId="20577"/>
        <pc:sldMkLst>
          <pc:docMk/>
          <pc:sldMk cId="4243116518" sldId="373"/>
        </pc:sldMkLst>
      </pc:sldChg>
      <pc:sldChg chg="modSp modAnim">
        <pc:chgData name="Josh Hug" userId="e2159f7335c131c2" providerId="LiveId" clId="{00AF478F-AC84-964C-9462-39A86CBFF4AD}" dt="2024-10-22T22:48:28.375" v="10337" actId="255"/>
        <pc:sldMkLst>
          <pc:docMk/>
          <pc:sldMk cId="3028191449" sldId="645"/>
        </pc:sldMkLst>
      </pc:sldChg>
      <pc:sldChg chg="modSp mod">
        <pc:chgData name="Josh Hug" userId="e2159f7335c131c2" providerId="LiveId" clId="{00AF478F-AC84-964C-9462-39A86CBFF4AD}" dt="2024-10-22T23:12:14.486" v="10481" actId="20577"/>
        <pc:sldMkLst>
          <pc:docMk/>
          <pc:sldMk cId="2137009589" sldId="648"/>
        </pc:sldMkLst>
      </pc:sldChg>
      <pc:sldChg chg="modSp mod">
        <pc:chgData name="Josh Hug" userId="e2159f7335c131c2" providerId="LiveId" clId="{00AF478F-AC84-964C-9462-39A86CBFF4AD}" dt="2024-10-22T23:17:33.230" v="10675" actId="20577"/>
        <pc:sldMkLst>
          <pc:docMk/>
          <pc:sldMk cId="3292333474" sldId="653"/>
        </pc:sldMkLst>
      </pc:sldChg>
      <pc:sldChg chg="modSp mod">
        <pc:chgData name="Josh Hug" userId="e2159f7335c131c2" providerId="LiveId" clId="{00AF478F-AC84-964C-9462-39A86CBFF4AD}" dt="2024-10-22T23:17:51.560" v="10686" actId="20577"/>
        <pc:sldMkLst>
          <pc:docMk/>
          <pc:sldMk cId="2282800355" sldId="654"/>
        </pc:sldMkLst>
      </pc:sldChg>
      <pc:sldChg chg="modSp mod">
        <pc:chgData name="Josh Hug" userId="e2159f7335c131c2" providerId="LiveId" clId="{00AF478F-AC84-964C-9462-39A86CBFF4AD}" dt="2024-10-16T01:54:31.853" v="6735" actId="20577"/>
        <pc:sldMkLst>
          <pc:docMk/>
          <pc:sldMk cId="1712981764" sldId="660"/>
        </pc:sldMkLst>
      </pc:sldChg>
      <pc:sldChg chg="modSp">
        <pc:chgData name="Josh Hug" userId="e2159f7335c131c2" providerId="LiveId" clId="{00AF478F-AC84-964C-9462-39A86CBFF4AD}" dt="2024-10-16T01:55:27.859" v="6782" actId="20577"/>
        <pc:sldMkLst>
          <pc:docMk/>
          <pc:sldMk cId="3524806033" sldId="665"/>
        </pc:sldMkLst>
      </pc:sldChg>
      <pc:sldChg chg="del">
        <pc:chgData name="Josh Hug" userId="e2159f7335c131c2" providerId="LiveId" clId="{00AF478F-AC84-964C-9462-39A86CBFF4AD}" dt="2024-10-16T02:52:02.540" v="6783" actId="2696"/>
        <pc:sldMkLst>
          <pc:docMk/>
          <pc:sldMk cId="1684594128" sldId="677"/>
        </pc:sldMkLst>
      </pc:sldChg>
      <pc:sldChg chg="modSp">
        <pc:chgData name="Josh Hug" userId="e2159f7335c131c2" providerId="LiveId" clId="{00AF478F-AC84-964C-9462-39A86CBFF4AD}" dt="2024-10-22T21:06:45.484" v="9802" actId="20577"/>
        <pc:sldMkLst>
          <pc:docMk/>
          <pc:sldMk cId="4283543043" sldId="682"/>
        </pc:sldMkLst>
      </pc:sldChg>
      <pc:sldChg chg="modSp mod">
        <pc:chgData name="Josh Hug" userId="e2159f7335c131c2" providerId="LiveId" clId="{00AF478F-AC84-964C-9462-39A86CBFF4AD}" dt="2024-10-19T14:11:58.700" v="7530" actId="14100"/>
        <pc:sldMkLst>
          <pc:docMk/>
          <pc:sldMk cId="3021665269" sldId="685"/>
        </pc:sldMkLst>
      </pc:sldChg>
      <pc:sldChg chg="modSp mod modAnim">
        <pc:chgData name="Josh Hug" userId="e2159f7335c131c2" providerId="LiveId" clId="{00AF478F-AC84-964C-9462-39A86CBFF4AD}" dt="2024-10-19T14:35:10.746" v="8393" actId="554"/>
        <pc:sldMkLst>
          <pc:docMk/>
          <pc:sldMk cId="295282339" sldId="686"/>
        </pc:sldMkLst>
      </pc:sldChg>
      <pc:sldChg chg="modSp mod">
        <pc:chgData name="Josh Hug" userId="e2159f7335c131c2" providerId="LiveId" clId="{00AF478F-AC84-964C-9462-39A86CBFF4AD}" dt="2024-10-19T14:12:16.602" v="7531" actId="14100"/>
        <pc:sldMkLst>
          <pc:docMk/>
          <pc:sldMk cId="2309084036" sldId="687"/>
        </pc:sldMkLst>
      </pc:sldChg>
      <pc:sldChg chg="modSp mod">
        <pc:chgData name="Josh Hug" userId="e2159f7335c131c2" providerId="LiveId" clId="{00AF478F-AC84-964C-9462-39A86CBFF4AD}" dt="2024-10-19T14:13:29.643" v="7596" actId="14100"/>
        <pc:sldMkLst>
          <pc:docMk/>
          <pc:sldMk cId="661807566" sldId="688"/>
        </pc:sldMkLst>
      </pc:sldChg>
      <pc:sldChg chg="modSp modAnim">
        <pc:chgData name="Josh Hug" userId="e2159f7335c131c2" providerId="LiveId" clId="{00AF478F-AC84-964C-9462-39A86CBFF4AD}" dt="2024-10-22T22:42:05.598" v="10098" actId="20577"/>
        <pc:sldMkLst>
          <pc:docMk/>
          <pc:sldMk cId="324238590" sldId="699"/>
        </pc:sldMkLst>
      </pc:sldChg>
      <pc:sldChg chg="modSp mod ord modAnim">
        <pc:chgData name="Josh Hug" userId="e2159f7335c131c2" providerId="LiveId" clId="{00AF478F-AC84-964C-9462-39A86CBFF4AD}" dt="2024-10-22T22:35:36.922" v="10010" actId="20577"/>
        <pc:sldMkLst>
          <pc:docMk/>
          <pc:sldMk cId="2207890138" sldId="702"/>
        </pc:sldMkLst>
      </pc:sldChg>
      <pc:sldChg chg="modSp mod">
        <pc:chgData name="Josh Hug" userId="e2159f7335c131c2" providerId="LiveId" clId="{00AF478F-AC84-964C-9462-39A86CBFF4AD}" dt="2024-10-22T23:16:34.932" v="10590" actId="5793"/>
        <pc:sldMkLst>
          <pc:docMk/>
          <pc:sldMk cId="2876742616" sldId="703"/>
        </pc:sldMkLst>
      </pc:sldChg>
      <pc:sldChg chg="modAnim">
        <pc:chgData name="Josh Hug" userId="e2159f7335c131c2" providerId="LiveId" clId="{00AF478F-AC84-964C-9462-39A86CBFF4AD}" dt="2024-10-22T23:28:11.030" v="10872"/>
        <pc:sldMkLst>
          <pc:docMk/>
          <pc:sldMk cId="2595705856" sldId="709"/>
        </pc:sldMkLst>
      </pc:sldChg>
      <pc:sldChg chg="addSp modSp mod">
        <pc:chgData name="Josh Hug" userId="e2159f7335c131c2" providerId="LiveId" clId="{00AF478F-AC84-964C-9462-39A86CBFF4AD}" dt="2024-10-15T22:37:31.096" v="2361" actId="1076"/>
        <pc:sldMkLst>
          <pc:docMk/>
          <pc:sldMk cId="1003742082" sldId="713"/>
        </pc:sldMkLst>
      </pc:sldChg>
      <pc:sldChg chg="modSp add mod ord">
        <pc:chgData name="Josh Hug" userId="e2159f7335c131c2" providerId="LiveId" clId="{00AF478F-AC84-964C-9462-39A86CBFF4AD}" dt="2024-10-15T23:28:16.261" v="4813" actId="20577"/>
        <pc:sldMkLst>
          <pc:docMk/>
          <pc:sldMk cId="98365069" sldId="714"/>
        </pc:sldMkLst>
      </pc:sldChg>
      <pc:sldChg chg="new del">
        <pc:chgData name="Josh Hug" userId="e2159f7335c131c2" providerId="LiveId" clId="{00AF478F-AC84-964C-9462-39A86CBFF4AD}" dt="2024-10-15T21:52:15.001" v="1" actId="680"/>
        <pc:sldMkLst>
          <pc:docMk/>
          <pc:sldMk cId="2631584749" sldId="714"/>
        </pc:sldMkLst>
      </pc:sldChg>
      <pc:sldChg chg="modSp add mod">
        <pc:chgData name="Josh Hug" userId="e2159f7335c131c2" providerId="LiveId" clId="{00AF478F-AC84-964C-9462-39A86CBFF4AD}" dt="2024-10-15T22:04:40.471" v="1097" actId="20577"/>
        <pc:sldMkLst>
          <pc:docMk/>
          <pc:sldMk cId="2558401994" sldId="715"/>
        </pc:sldMkLst>
      </pc:sldChg>
      <pc:sldChg chg="addSp modSp new add del mod">
        <pc:chgData name="Josh Hug" userId="e2159f7335c131c2" providerId="LiveId" clId="{00AF478F-AC84-964C-9462-39A86CBFF4AD}" dt="2024-10-19T19:13:18.599" v="9263" actId="20577"/>
        <pc:sldMkLst>
          <pc:docMk/>
          <pc:sldMk cId="1615526923" sldId="716"/>
        </pc:sldMkLst>
      </pc:sldChg>
      <pc:sldChg chg="addSp delSp modSp new mod ord">
        <pc:chgData name="Josh Hug" userId="e2159f7335c131c2" providerId="LiveId" clId="{00AF478F-AC84-964C-9462-39A86CBFF4AD}" dt="2024-10-22T23:31:26.082" v="10879" actId="20577"/>
        <pc:sldMkLst>
          <pc:docMk/>
          <pc:sldMk cId="811576744" sldId="717"/>
        </pc:sldMkLst>
      </pc:sldChg>
      <pc:sldChg chg="delSp modSp add del mod">
        <pc:chgData name="Josh Hug" userId="e2159f7335c131c2" providerId="LiveId" clId="{00AF478F-AC84-964C-9462-39A86CBFF4AD}" dt="2024-10-15T23:21:47.669" v="4621" actId="2696"/>
        <pc:sldMkLst>
          <pc:docMk/>
          <pc:sldMk cId="2081792995" sldId="718"/>
        </pc:sldMkLst>
      </pc:sldChg>
      <pc:sldChg chg="addSp modSp add mod ord">
        <pc:chgData name="Josh Hug" userId="e2159f7335c131c2" providerId="LiveId" clId="{00AF478F-AC84-964C-9462-39A86CBFF4AD}" dt="2024-10-15T22:56:01.380" v="2781" actId="20577"/>
        <pc:sldMkLst>
          <pc:docMk/>
          <pc:sldMk cId="1860983289" sldId="719"/>
        </pc:sldMkLst>
      </pc:sldChg>
      <pc:sldChg chg="add del">
        <pc:chgData name="Josh Hug" userId="e2159f7335c131c2" providerId="LiveId" clId="{00AF478F-AC84-964C-9462-39A86CBFF4AD}" dt="2024-10-15T23:28:13.937" v="4794" actId="2696"/>
        <pc:sldMkLst>
          <pc:docMk/>
          <pc:sldMk cId="1730575779" sldId="720"/>
        </pc:sldMkLst>
      </pc:sldChg>
      <pc:sldChg chg="add del">
        <pc:chgData name="Josh Hug" userId="e2159f7335c131c2" providerId="LiveId" clId="{00AF478F-AC84-964C-9462-39A86CBFF4AD}" dt="2024-10-15T23:21:39.446" v="4619" actId="2696"/>
        <pc:sldMkLst>
          <pc:docMk/>
          <pc:sldMk cId="3163829201" sldId="721"/>
        </pc:sldMkLst>
      </pc:sldChg>
      <pc:sldChg chg="modSp add del mod">
        <pc:chgData name="Josh Hug" userId="e2159f7335c131c2" providerId="LiveId" clId="{00AF478F-AC84-964C-9462-39A86CBFF4AD}" dt="2024-10-15T22:52:28.312" v="2467" actId="2696"/>
        <pc:sldMkLst>
          <pc:docMk/>
          <pc:sldMk cId="3472698351" sldId="722"/>
        </pc:sldMkLst>
      </pc:sldChg>
      <pc:sldChg chg="addSp delSp modSp add mod">
        <pc:chgData name="Josh Hug" userId="e2159f7335c131c2" providerId="LiveId" clId="{00AF478F-AC84-964C-9462-39A86CBFF4AD}" dt="2024-10-15T22:56:03.145" v="2783" actId="20577"/>
        <pc:sldMkLst>
          <pc:docMk/>
          <pc:sldMk cId="3287948470" sldId="723"/>
        </pc:sldMkLst>
      </pc:sldChg>
      <pc:sldChg chg="modSp add del mod">
        <pc:chgData name="Josh Hug" userId="e2159f7335c131c2" providerId="LiveId" clId="{00AF478F-AC84-964C-9462-39A86CBFF4AD}" dt="2024-10-15T22:57:14.635" v="2905" actId="2696"/>
        <pc:sldMkLst>
          <pc:docMk/>
          <pc:sldMk cId="1263066292" sldId="724"/>
        </pc:sldMkLst>
      </pc:sldChg>
      <pc:sldChg chg="modSp add mod">
        <pc:chgData name="Josh Hug" userId="e2159f7335c131c2" providerId="LiveId" clId="{00AF478F-AC84-964C-9462-39A86CBFF4AD}" dt="2024-10-15T22:56:57.449" v="2898" actId="20577"/>
        <pc:sldMkLst>
          <pc:docMk/>
          <pc:sldMk cId="1105127321" sldId="725"/>
        </pc:sldMkLst>
      </pc:sldChg>
      <pc:sldChg chg="delSp modSp add mod">
        <pc:chgData name="Josh Hug" userId="e2159f7335c131c2" providerId="LiveId" clId="{00AF478F-AC84-964C-9462-39A86CBFF4AD}" dt="2024-10-15T22:57:00.301" v="2904" actId="20577"/>
        <pc:sldMkLst>
          <pc:docMk/>
          <pc:sldMk cId="3313341160" sldId="726"/>
        </pc:sldMkLst>
      </pc:sldChg>
      <pc:sldChg chg="delSp modSp add mod">
        <pc:chgData name="Josh Hug" userId="e2159f7335c131c2" providerId="LiveId" clId="{00AF478F-AC84-964C-9462-39A86CBFF4AD}" dt="2024-10-22T23:34:43.384" v="10980" actId="20577"/>
        <pc:sldMkLst>
          <pc:docMk/>
          <pc:sldMk cId="4044118195" sldId="727"/>
        </pc:sldMkLst>
      </pc:sldChg>
      <pc:sldChg chg="modSp new mod">
        <pc:chgData name="Josh Hug" userId="e2159f7335c131c2" providerId="LiveId" clId="{00AF478F-AC84-964C-9462-39A86CBFF4AD}" dt="2024-10-15T23:02:31.624" v="3959" actId="20577"/>
        <pc:sldMkLst>
          <pc:docMk/>
          <pc:sldMk cId="494161609" sldId="728"/>
        </pc:sldMkLst>
      </pc:sldChg>
      <pc:sldChg chg="add del">
        <pc:chgData name="Josh Hug" userId="e2159f7335c131c2" providerId="LiveId" clId="{00AF478F-AC84-964C-9462-39A86CBFF4AD}" dt="2024-10-15T23:21:38.150" v="4618" actId="2696"/>
        <pc:sldMkLst>
          <pc:docMk/>
          <pc:sldMk cId="3038170820" sldId="729"/>
        </pc:sldMkLst>
      </pc:sldChg>
      <pc:sldChg chg="modSp add mod">
        <pc:chgData name="Josh Hug" userId="e2159f7335c131c2" providerId="LiveId" clId="{00AF478F-AC84-964C-9462-39A86CBFF4AD}" dt="2024-10-15T23:37:09.964" v="4934"/>
        <pc:sldMkLst>
          <pc:docMk/>
          <pc:sldMk cId="3999376166" sldId="730"/>
        </pc:sldMkLst>
      </pc:sldChg>
      <pc:sldChg chg="add del">
        <pc:chgData name="Josh Hug" userId="e2159f7335c131c2" providerId="LiveId" clId="{00AF478F-AC84-964C-9462-39A86CBFF4AD}" dt="2024-10-15T23:02:38.701" v="3992"/>
        <pc:sldMkLst>
          <pc:docMk/>
          <pc:sldMk cId="4137212581" sldId="731"/>
        </pc:sldMkLst>
      </pc:sldChg>
      <pc:sldChg chg="modSp add mod">
        <pc:chgData name="Josh Hug" userId="e2159f7335c131c2" providerId="LiveId" clId="{00AF478F-AC84-964C-9462-39A86CBFF4AD}" dt="2024-10-15T23:19:40.604" v="4592" actId="20577"/>
        <pc:sldMkLst>
          <pc:docMk/>
          <pc:sldMk cId="4287914233" sldId="731"/>
        </pc:sldMkLst>
      </pc:sldChg>
      <pc:sldChg chg="addSp delSp modSp new mod">
        <pc:chgData name="Josh Hug" userId="e2159f7335c131c2" providerId="LiveId" clId="{00AF478F-AC84-964C-9462-39A86CBFF4AD}" dt="2024-10-15T23:21:33.416" v="4616" actId="1035"/>
        <pc:sldMkLst>
          <pc:docMk/>
          <pc:sldMk cId="1108184848" sldId="732"/>
        </pc:sldMkLst>
      </pc:sldChg>
      <pc:sldChg chg="modSp new mod">
        <pc:chgData name="Josh Hug" userId="e2159f7335c131c2" providerId="LiveId" clId="{00AF478F-AC84-964C-9462-39A86CBFF4AD}" dt="2024-10-15T23:43:28.075" v="5495" actId="2711"/>
        <pc:sldMkLst>
          <pc:docMk/>
          <pc:sldMk cId="2166587155" sldId="733"/>
        </pc:sldMkLst>
      </pc:sldChg>
      <pc:sldChg chg="add del">
        <pc:chgData name="Josh Hug" userId="e2159f7335c131c2" providerId="LiveId" clId="{00AF478F-AC84-964C-9462-39A86CBFF4AD}" dt="2024-10-15T23:21:34.863" v="4617" actId="2696"/>
        <pc:sldMkLst>
          <pc:docMk/>
          <pc:sldMk cId="4178209287" sldId="733"/>
        </pc:sldMkLst>
      </pc:sldChg>
      <pc:sldChg chg="addSp delSp modSp new mod modClrScheme chgLayout">
        <pc:chgData name="Josh Hug" userId="e2159f7335c131c2" providerId="LiveId" clId="{00AF478F-AC84-964C-9462-39A86CBFF4AD}" dt="2024-10-15T23:47:19.077" v="5973" actId="20577"/>
        <pc:sldMkLst>
          <pc:docMk/>
          <pc:sldMk cId="2508670330" sldId="734"/>
        </pc:sldMkLst>
      </pc:sldChg>
      <pc:sldChg chg="modSp new mod">
        <pc:chgData name="Josh Hug" userId="e2159f7335c131c2" providerId="LiveId" clId="{00AF478F-AC84-964C-9462-39A86CBFF4AD}" dt="2024-10-15T23:50:08.177" v="6057" actId="20577"/>
        <pc:sldMkLst>
          <pc:docMk/>
          <pc:sldMk cId="3248470736" sldId="735"/>
        </pc:sldMkLst>
      </pc:sldChg>
      <pc:sldChg chg="modSp add mod">
        <pc:chgData name="Josh Hug" userId="e2159f7335c131c2" providerId="LiveId" clId="{00AF478F-AC84-964C-9462-39A86CBFF4AD}" dt="2024-10-15T23:50:13.114" v="6080" actId="20577"/>
        <pc:sldMkLst>
          <pc:docMk/>
          <pc:sldMk cId="1662462057" sldId="736"/>
        </pc:sldMkLst>
      </pc:sldChg>
      <pc:sldChg chg="modSp new del mod">
        <pc:chgData name="Josh Hug" userId="e2159f7335c131c2" providerId="LiveId" clId="{00AF478F-AC84-964C-9462-39A86CBFF4AD}" dt="2024-10-15T23:48:32.262" v="6003" actId="2696"/>
        <pc:sldMkLst>
          <pc:docMk/>
          <pc:sldMk cId="2231137655" sldId="736"/>
        </pc:sldMkLst>
      </pc:sldChg>
      <pc:sldChg chg="del">
        <pc:chgData name="Josh Hug" userId="e2159f7335c131c2" providerId="LiveId" clId="{00AF478F-AC84-964C-9462-39A86CBFF4AD}" dt="2024-10-19T14:41:57.446" v="8487" actId="2696"/>
        <pc:sldMkLst>
          <pc:docMk/>
          <pc:sldMk cId="269113112" sldId="738"/>
        </pc:sldMkLst>
      </pc:sldChg>
      <pc:sldChg chg="modAnim">
        <pc:chgData name="Josh Hug" userId="e2159f7335c131c2" providerId="LiveId" clId="{00AF478F-AC84-964C-9462-39A86CBFF4AD}" dt="2024-10-22T23:35:34.742" v="10981"/>
        <pc:sldMkLst>
          <pc:docMk/>
          <pc:sldMk cId="746876007" sldId="743"/>
        </pc:sldMkLst>
      </pc:sldChg>
      <pc:sldChg chg="modSp">
        <pc:chgData name="Josh Hug" userId="e2159f7335c131c2" providerId="LiveId" clId="{00AF478F-AC84-964C-9462-39A86CBFF4AD}" dt="2024-10-22T23:36:07.857" v="10984" actId="20577"/>
        <pc:sldMkLst>
          <pc:docMk/>
          <pc:sldMk cId="618299061" sldId="746"/>
        </pc:sldMkLst>
      </pc:sldChg>
      <pc:sldChg chg="modSp mod">
        <pc:chgData name="Josh Hug" userId="e2159f7335c131c2" providerId="LiveId" clId="{00AF478F-AC84-964C-9462-39A86CBFF4AD}" dt="2024-10-22T19:04:31.150" v="9682" actId="403"/>
        <pc:sldMkLst>
          <pc:docMk/>
          <pc:sldMk cId="3105442841" sldId="750"/>
        </pc:sldMkLst>
      </pc:sldChg>
      <pc:sldChg chg="del">
        <pc:chgData name="Josh Hug" userId="e2159f7335c131c2" providerId="LiveId" clId="{00AF478F-AC84-964C-9462-39A86CBFF4AD}" dt="2024-10-19T16:01:23.006" v="8779" actId="2696"/>
        <pc:sldMkLst>
          <pc:docMk/>
          <pc:sldMk cId="399927441" sldId="761"/>
        </pc:sldMkLst>
      </pc:sldChg>
      <pc:sldChg chg="addSp modSp add del mod setBg addAnim delAnim modAnim">
        <pc:chgData name="Josh Hug" userId="e2159f7335c131c2" providerId="LiveId" clId="{00AF478F-AC84-964C-9462-39A86CBFF4AD}" dt="2024-10-22T22:15:45.147" v="9807" actId="2696"/>
        <pc:sldMkLst>
          <pc:docMk/>
          <pc:sldMk cId="1061501833" sldId="762"/>
        </pc:sldMkLst>
      </pc:sldChg>
      <pc:sldChg chg="add">
        <pc:chgData name="Josh Hug" userId="e2159f7335c131c2" providerId="LiveId" clId="{00AF478F-AC84-964C-9462-39A86CBFF4AD}" dt="2024-10-22T22:15:51.116" v="9808"/>
        <pc:sldMkLst>
          <pc:docMk/>
          <pc:sldMk cId="1797275849" sldId="762"/>
        </pc:sldMkLst>
      </pc:sldChg>
      <pc:sldChg chg="addSp delSp modSp new mod delAnim modAnim">
        <pc:chgData name="Josh Hug" userId="e2159f7335c131c2" providerId="LiveId" clId="{00AF478F-AC84-964C-9462-39A86CBFF4AD}" dt="2024-10-22T22:38:17.605" v="10088"/>
        <pc:sldMkLst>
          <pc:docMk/>
          <pc:sldMk cId="2396743559" sldId="763"/>
        </pc:sldMkLst>
      </pc:sldChg>
      <pc:sldChg chg="addSp delSp modSp add mod delAnim modAnim">
        <pc:chgData name="Josh Hug" userId="e2159f7335c131c2" providerId="LiveId" clId="{00AF478F-AC84-964C-9462-39A86CBFF4AD}" dt="2024-10-22T22:38:38.658" v="10090"/>
        <pc:sldMkLst>
          <pc:docMk/>
          <pc:sldMk cId="829667345" sldId="764"/>
        </pc:sldMkLst>
      </pc:sldChg>
      <pc:sldChg chg="modSp add mod modAnim">
        <pc:chgData name="Josh Hug" userId="e2159f7335c131c2" providerId="LiveId" clId="{00AF478F-AC84-964C-9462-39A86CBFF4AD}" dt="2024-10-22T22:39:22" v="10091"/>
        <pc:sldMkLst>
          <pc:docMk/>
          <pc:sldMk cId="897833229" sldId="765"/>
        </pc:sldMkLst>
      </pc:sldChg>
      <pc:sldChg chg="addSp delSp modSp add mod delAnim modAnim">
        <pc:chgData name="Josh Hug" userId="e2159f7335c131c2" providerId="LiveId" clId="{00AF478F-AC84-964C-9462-39A86CBFF4AD}" dt="2024-10-22T22:39:52.834" v="10092"/>
        <pc:sldMkLst>
          <pc:docMk/>
          <pc:sldMk cId="3834877042" sldId="766"/>
        </pc:sldMkLst>
      </pc:sldChg>
      <pc:sldChg chg="add del mod setBg modShow">
        <pc:chgData name="Josh Hug" userId="e2159f7335c131c2" providerId="LiveId" clId="{00AF478F-AC84-964C-9462-39A86CBFF4AD}" dt="2024-10-19T14:46:29.044" v="8519"/>
        <pc:sldMkLst>
          <pc:docMk/>
          <pc:sldMk cId="2273254669" sldId="767"/>
        </pc:sldMkLst>
      </pc:sldChg>
      <pc:sldChg chg="add">
        <pc:chgData name="Josh Hug" userId="e2159f7335c131c2" providerId="LiveId" clId="{00AF478F-AC84-964C-9462-39A86CBFF4AD}" dt="2024-10-19T14:46:34.090" v="8520"/>
        <pc:sldMkLst>
          <pc:docMk/>
          <pc:sldMk cId="2717251168" sldId="767"/>
        </pc:sldMkLst>
      </pc:sldChg>
      <pc:sldChg chg="add del">
        <pc:chgData name="Josh Hug" userId="e2159f7335c131c2" providerId="LiveId" clId="{00AF478F-AC84-964C-9462-39A86CBFF4AD}" dt="2024-10-19T14:47:00.632" v="8551"/>
        <pc:sldMkLst>
          <pc:docMk/>
          <pc:sldMk cId="58836011" sldId="768"/>
        </pc:sldMkLst>
      </pc:sldChg>
      <pc:sldChg chg="modSp add modAnim">
        <pc:chgData name="Josh Hug" userId="e2159f7335c131c2" providerId="LiveId" clId="{00AF478F-AC84-964C-9462-39A86CBFF4AD}" dt="2024-10-19T16:06:08.564" v="8858" actId="20577"/>
        <pc:sldMkLst>
          <pc:docMk/>
          <pc:sldMk cId="3050173425" sldId="768"/>
        </pc:sldMkLst>
      </pc:sldChg>
      <pc:sldChg chg="modSp add mod modAnim">
        <pc:chgData name="Josh Hug" userId="e2159f7335c131c2" providerId="LiveId" clId="{00AF478F-AC84-964C-9462-39A86CBFF4AD}" dt="2024-10-22T23:25:49.572" v="10870" actId="20577"/>
        <pc:sldMkLst>
          <pc:docMk/>
          <pc:sldMk cId="1931119282" sldId="769"/>
        </pc:sldMkLst>
      </pc:sldChg>
      <pc:sldChg chg="modSp add del modAnim">
        <pc:chgData name="Josh Hug" userId="e2159f7335c131c2" providerId="LiveId" clId="{00AF478F-AC84-964C-9462-39A86CBFF4AD}" dt="2024-10-19T16:07:22.841" v="8885" actId="2696"/>
        <pc:sldMkLst>
          <pc:docMk/>
          <pc:sldMk cId="3266726733" sldId="770"/>
        </pc:sldMkLst>
      </pc:sldChg>
      <pc:sldChg chg="modSp add mod modAnim">
        <pc:chgData name="Josh Hug" userId="e2159f7335c131c2" providerId="LiveId" clId="{00AF478F-AC84-964C-9462-39A86CBFF4AD}" dt="2024-10-22T22:42:40.781" v="10100" actId="1076"/>
        <pc:sldMkLst>
          <pc:docMk/>
          <pc:sldMk cId="3440867440" sldId="770"/>
        </pc:sldMkLst>
      </pc:sldChg>
      <pc:sldChg chg="modSp add mod">
        <pc:chgData name="Josh Hug" userId="e2159f7335c131c2" providerId="LiveId" clId="{00AF478F-AC84-964C-9462-39A86CBFF4AD}" dt="2024-10-19T16:11:05.572" v="9214" actId="20577"/>
        <pc:sldMkLst>
          <pc:docMk/>
          <pc:sldMk cId="1141079488" sldId="771"/>
        </pc:sldMkLst>
      </pc:sldChg>
      <pc:sldChg chg="add">
        <pc:chgData name="Josh Hug" userId="e2159f7335c131c2" providerId="LiveId" clId="{00AF478F-AC84-964C-9462-39A86CBFF4AD}" dt="2024-10-19T16:12:19.304" v="9215"/>
        <pc:sldMkLst>
          <pc:docMk/>
          <pc:sldMk cId="817683959" sldId="772"/>
        </pc:sldMkLst>
      </pc:sldChg>
      <pc:sldChg chg="new del">
        <pc:chgData name="Josh Hug" userId="e2159f7335c131c2" providerId="LiveId" clId="{00AF478F-AC84-964C-9462-39A86CBFF4AD}" dt="2024-10-21T21:34:10.708" v="9265" actId="2696"/>
        <pc:sldMkLst>
          <pc:docMk/>
          <pc:sldMk cId="1505070918" sldId="773"/>
        </pc:sldMkLst>
      </pc:sldChg>
      <pc:sldChg chg="addSp modSp add mod">
        <pc:chgData name="Josh Hug" userId="e2159f7335c131c2" providerId="LiveId" clId="{00AF478F-AC84-964C-9462-39A86CBFF4AD}" dt="2024-10-21T21:42:36.378" v="9678" actId="20577"/>
        <pc:sldMkLst>
          <pc:docMk/>
          <pc:sldMk cId="1531548617" sldId="773"/>
        </pc:sldMkLst>
      </pc:sldChg>
      <pc:sldChg chg="modSp add modAnim">
        <pc:chgData name="Josh Hug" userId="e2159f7335c131c2" providerId="LiveId" clId="{00AF478F-AC84-964C-9462-39A86CBFF4AD}" dt="2024-10-22T22:36:56.536" v="10087" actId="20577"/>
        <pc:sldMkLst>
          <pc:docMk/>
          <pc:sldMk cId="90712196" sldId="774"/>
        </pc:sldMkLst>
      </pc:sldChg>
      <pc:sldChg chg="add setBg modAnim">
        <pc:chgData name="Josh Hug" userId="e2159f7335c131c2" providerId="LiveId" clId="{00AF478F-AC84-964C-9462-39A86CBFF4AD}" dt="2024-10-22T22:40:19.528" v="10095"/>
        <pc:sldMkLst>
          <pc:docMk/>
          <pc:sldMk cId="2941603879" sldId="775"/>
        </pc:sldMkLst>
      </pc:sldChg>
      <pc:sldChg chg="modSp add mod">
        <pc:chgData name="Josh Hug" userId="e2159f7335c131c2" providerId="LiveId" clId="{00AF478F-AC84-964C-9462-39A86CBFF4AD}" dt="2024-10-23T01:27:09.409" v="10985" actId="20577"/>
        <pc:sldMkLst>
          <pc:docMk/>
          <pc:sldMk cId="560712769" sldId="776"/>
        </pc:sldMkLst>
      </pc:sldChg>
    </pc:docChg>
  </pc:docChgLst>
  <pc:docChgLst>
    <pc:chgData name="Josh Hug" userId="e2159f7335c131c2" providerId="Windows Live" clId="Web-{162162EF-3AC3-4589-8753-7A6939574760}"/>
    <pc:docChg chg="addSld delSld modSld">
      <pc:chgData name="Josh Hug" userId="e2159f7335c131c2" providerId="Windows Live" clId="Web-{162162EF-3AC3-4589-8753-7A6939574760}" dt="2024-10-15T19:36:15.382" v="21" actId="1076"/>
      <pc:docMkLst>
        <pc:docMk/>
      </pc:docMkLst>
      <pc:sldChg chg="modSp">
        <pc:chgData name="Josh Hug" userId="e2159f7335c131c2" providerId="Windows Live" clId="Web-{162162EF-3AC3-4589-8753-7A6939574760}" dt="2024-10-15T19:36:15.382" v="21" actId="1076"/>
        <pc:sldMkLst>
          <pc:docMk/>
          <pc:sldMk cId="2612094963" sldId="650"/>
        </pc:sldMkLst>
      </pc:sldChg>
      <pc:sldChg chg="addSp delSp modSp">
        <pc:chgData name="Josh Hug" userId="e2159f7335c131c2" providerId="Windows Live" clId="Web-{162162EF-3AC3-4589-8753-7A6939574760}" dt="2024-10-15T19:36:14.085" v="20" actId="1076"/>
        <pc:sldMkLst>
          <pc:docMk/>
          <pc:sldMk cId="2724106416" sldId="698"/>
        </pc:sldMkLst>
      </pc:sldChg>
      <pc:sldChg chg="new add del">
        <pc:chgData name="Josh Hug" userId="e2159f7335c131c2" providerId="Windows Live" clId="Web-{162162EF-3AC3-4589-8753-7A6939574760}" dt="2024-10-15T19:35:48.318" v="7"/>
        <pc:sldMkLst>
          <pc:docMk/>
          <pc:sldMk cId="2298570536" sldId="703"/>
        </pc:sldMkLst>
      </pc:sldChg>
    </pc:docChg>
  </pc:docChgLst>
  <pc:docChgLst>
    <pc:chgData name="Josh Hug" userId="e2159f7335c131c2" providerId="LiveId" clId="{8428397D-096E-420D-ABC9-F2E670B56AE2}"/>
    <pc:docChg chg="undo redo custSel addSld delSld modSld sldOrd">
      <pc:chgData name="Josh Hug" userId="e2159f7335c131c2" providerId="LiveId" clId="{8428397D-096E-420D-ABC9-F2E670B56AE2}" dt="2024-10-28T17:17:04.070" v="14942" actId="1076"/>
      <pc:docMkLst>
        <pc:docMk/>
      </pc:docMkLst>
      <pc:sldChg chg="modSp">
        <pc:chgData name="Josh Hug" userId="e2159f7335c131c2" providerId="LiveId" clId="{8428397D-096E-420D-ABC9-F2E670B56AE2}" dt="2024-10-09T16:36:21.193" v="2119" actId="20577"/>
        <pc:sldMkLst>
          <pc:docMk/>
          <pc:sldMk cId="423832459" sldId="358"/>
        </pc:sldMkLst>
      </pc:sldChg>
      <pc:sldChg chg="addSp modSp mod">
        <pc:chgData name="Josh Hug" userId="e2159f7335c131c2" providerId="LiveId" clId="{8428397D-096E-420D-ABC9-F2E670B56AE2}" dt="2024-10-09T16:36:23.309" v="2121" actId="20577"/>
        <pc:sldMkLst>
          <pc:docMk/>
          <pc:sldMk cId="2900092664" sldId="360"/>
        </pc:sldMkLst>
      </pc:sldChg>
      <pc:sldChg chg="modSp mod">
        <pc:chgData name="Josh Hug" userId="e2159f7335c131c2" providerId="LiveId" clId="{8428397D-096E-420D-ABC9-F2E670B56AE2}" dt="2024-10-09T16:36:25.891" v="2123" actId="20577"/>
        <pc:sldMkLst>
          <pc:docMk/>
          <pc:sldMk cId="3891478551" sldId="361"/>
        </pc:sldMkLst>
      </pc:sldChg>
      <pc:sldChg chg="modSp add del mod setBg">
        <pc:chgData name="Josh Hug" userId="e2159f7335c131c2" providerId="LiveId" clId="{8428397D-096E-420D-ABC9-F2E670B56AE2}" dt="2024-10-09T16:37:40.237" v="2165" actId="47"/>
        <pc:sldMkLst>
          <pc:docMk/>
          <pc:sldMk cId="4011796378" sldId="362"/>
        </pc:sldMkLst>
      </pc:sldChg>
      <pc:sldChg chg="addSp modSp modAnim">
        <pc:chgData name="Josh Hug" userId="e2159f7335c131c2" providerId="LiveId" clId="{8428397D-096E-420D-ABC9-F2E670B56AE2}" dt="2024-10-10T19:13:15.637" v="3452"/>
        <pc:sldMkLst>
          <pc:docMk/>
          <pc:sldMk cId="3935445254" sldId="364"/>
        </pc:sldMkLst>
      </pc:sldChg>
      <pc:sldChg chg="modSp mod">
        <pc:chgData name="Josh Hug" userId="e2159f7335c131c2" providerId="LiveId" clId="{8428397D-096E-420D-ABC9-F2E670B56AE2}" dt="2024-10-10T19:05:05.174" v="3446" actId="313"/>
        <pc:sldMkLst>
          <pc:docMk/>
          <pc:sldMk cId="2859033568" sldId="365"/>
        </pc:sldMkLst>
      </pc:sldChg>
      <pc:sldChg chg="modSp mod">
        <pc:chgData name="Josh Hug" userId="e2159f7335c131c2" providerId="LiveId" clId="{8428397D-096E-420D-ABC9-F2E670B56AE2}" dt="2024-10-10T19:50:59.281" v="3581" actId="20577"/>
        <pc:sldMkLst>
          <pc:docMk/>
          <pc:sldMk cId="3465531565" sldId="367"/>
        </pc:sldMkLst>
      </pc:sldChg>
      <pc:sldChg chg="modSp">
        <pc:chgData name="Josh Hug" userId="e2159f7335c131c2" providerId="LiveId" clId="{8428397D-096E-420D-ABC9-F2E670B56AE2}" dt="2024-10-10T19:50:46.877" v="3550" actId="6549"/>
        <pc:sldMkLst>
          <pc:docMk/>
          <pc:sldMk cId="1842762412" sldId="368"/>
        </pc:sldMkLst>
      </pc:sldChg>
      <pc:sldChg chg="delSp modSp mod delAnim modAnim">
        <pc:chgData name="Josh Hug" userId="e2159f7335c131c2" providerId="LiveId" clId="{8428397D-096E-420D-ABC9-F2E670B56AE2}" dt="2024-10-18T21:24:53.834" v="14937" actId="20577"/>
        <pc:sldMkLst>
          <pc:docMk/>
          <pc:sldMk cId="256189299" sldId="370"/>
        </pc:sldMkLst>
      </pc:sldChg>
      <pc:sldChg chg="addSp modSp del mod modAnim">
        <pc:chgData name="Josh Hug" userId="e2159f7335c131c2" providerId="LiveId" clId="{8428397D-096E-420D-ABC9-F2E670B56AE2}" dt="2024-10-10T20:35:12.474" v="4591" actId="47"/>
        <pc:sldMkLst>
          <pc:docMk/>
          <pc:sldMk cId="2028734657" sldId="371"/>
        </pc:sldMkLst>
      </pc:sldChg>
      <pc:sldChg chg="modSp mod">
        <pc:chgData name="Josh Hug" userId="e2159f7335c131c2" providerId="LiveId" clId="{8428397D-096E-420D-ABC9-F2E670B56AE2}" dt="2024-10-10T20:36:10.371" v="4664" actId="313"/>
        <pc:sldMkLst>
          <pc:docMk/>
          <pc:sldMk cId="3563004926" sldId="372"/>
        </pc:sldMkLst>
      </pc:sldChg>
      <pc:sldChg chg="modSp mod">
        <pc:chgData name="Josh Hug" userId="e2159f7335c131c2" providerId="LiveId" clId="{8428397D-096E-420D-ABC9-F2E670B56AE2}" dt="2024-10-10T20:45:00.880" v="4669" actId="208"/>
        <pc:sldMkLst>
          <pc:docMk/>
          <pc:sldMk cId="4243116518" sldId="373"/>
        </pc:sldMkLst>
      </pc:sldChg>
      <pc:sldChg chg="modSp mod modAnim">
        <pc:chgData name="Josh Hug" userId="e2159f7335c131c2" providerId="LiveId" clId="{8428397D-096E-420D-ABC9-F2E670B56AE2}" dt="2024-10-10T22:22:29.873" v="6476"/>
        <pc:sldMkLst>
          <pc:docMk/>
          <pc:sldMk cId="3552014167" sldId="374"/>
        </pc:sldMkLst>
      </pc:sldChg>
      <pc:sldChg chg="modSp mod modAnim">
        <pc:chgData name="Josh Hug" userId="e2159f7335c131c2" providerId="LiveId" clId="{8428397D-096E-420D-ABC9-F2E670B56AE2}" dt="2024-10-10T22:31:06.125" v="6492"/>
        <pc:sldMkLst>
          <pc:docMk/>
          <pc:sldMk cId="906728378" sldId="375"/>
        </pc:sldMkLst>
      </pc:sldChg>
      <pc:sldChg chg="modSp add mod">
        <pc:chgData name="Josh Hug" userId="e2159f7335c131c2" providerId="LiveId" clId="{8428397D-096E-420D-ABC9-F2E670B56AE2}" dt="2024-10-18T19:42:41.874" v="12426" actId="20577"/>
        <pc:sldMkLst>
          <pc:docMk/>
          <pc:sldMk cId="3051035700" sldId="512"/>
        </pc:sldMkLst>
      </pc:sldChg>
      <pc:sldChg chg="modSp add del mod setBg">
        <pc:chgData name="Josh Hug" userId="e2159f7335c131c2" providerId="LiveId" clId="{8428397D-096E-420D-ABC9-F2E670B56AE2}" dt="2024-10-09T17:17:09.486" v="3114" actId="47"/>
        <pc:sldMkLst>
          <pc:docMk/>
          <pc:sldMk cId="1656841117" sldId="616"/>
        </pc:sldMkLst>
      </pc:sldChg>
      <pc:sldChg chg="modSp add del mod setBg">
        <pc:chgData name="Josh Hug" userId="e2159f7335c131c2" providerId="LiveId" clId="{8428397D-096E-420D-ABC9-F2E670B56AE2}" dt="2024-10-09T17:17:24.725" v="3117" actId="47"/>
        <pc:sldMkLst>
          <pc:docMk/>
          <pc:sldMk cId="1950543613" sldId="617"/>
        </pc:sldMkLst>
      </pc:sldChg>
      <pc:sldChg chg="del">
        <pc:chgData name="Josh Hug" userId="e2159f7335c131c2" providerId="LiveId" clId="{8428397D-096E-420D-ABC9-F2E670B56AE2}" dt="2024-10-18T21:01:21.226" v="14704" actId="47"/>
        <pc:sldMkLst>
          <pc:docMk/>
          <pc:sldMk cId="2241467414" sldId="637"/>
        </pc:sldMkLst>
      </pc:sldChg>
      <pc:sldChg chg="modSp del mod">
        <pc:chgData name="Josh Hug" userId="e2159f7335c131c2" providerId="LiveId" clId="{8428397D-096E-420D-ABC9-F2E670B56AE2}" dt="2024-10-18T21:06:15.603" v="14738" actId="47"/>
        <pc:sldMkLst>
          <pc:docMk/>
          <pc:sldMk cId="702141210" sldId="639"/>
        </pc:sldMkLst>
      </pc:sldChg>
      <pc:sldChg chg="modSp mod">
        <pc:chgData name="Josh Hug" userId="e2159f7335c131c2" providerId="LiveId" clId="{8428397D-096E-420D-ABC9-F2E670B56AE2}" dt="2024-10-18T21:10:25.395" v="14840" actId="12"/>
        <pc:sldMkLst>
          <pc:docMk/>
          <pc:sldMk cId="748684058" sldId="640"/>
        </pc:sldMkLst>
      </pc:sldChg>
      <pc:sldChg chg="del">
        <pc:chgData name="Josh Hug" userId="e2159f7335c131c2" providerId="LiveId" clId="{8428397D-096E-420D-ABC9-F2E670B56AE2}" dt="2024-10-18T21:06:35.789" v="14742" actId="47"/>
        <pc:sldMkLst>
          <pc:docMk/>
          <pc:sldMk cId="3106000775" sldId="642"/>
        </pc:sldMkLst>
      </pc:sldChg>
      <pc:sldChg chg="del">
        <pc:chgData name="Josh Hug" userId="e2159f7335c131c2" providerId="LiveId" clId="{8428397D-096E-420D-ABC9-F2E670B56AE2}" dt="2024-10-18T21:06:42.941" v="14744" actId="47"/>
        <pc:sldMkLst>
          <pc:docMk/>
          <pc:sldMk cId="3187595676" sldId="643"/>
        </pc:sldMkLst>
      </pc:sldChg>
      <pc:sldChg chg="del">
        <pc:chgData name="Josh Hug" userId="e2159f7335c131c2" providerId="LiveId" clId="{8428397D-096E-420D-ABC9-F2E670B56AE2}" dt="2024-10-18T21:07:09.796" v="14752" actId="47"/>
        <pc:sldMkLst>
          <pc:docMk/>
          <pc:sldMk cId="972796211" sldId="644"/>
        </pc:sldMkLst>
      </pc:sldChg>
      <pc:sldChg chg="modSp mod modAnim">
        <pc:chgData name="Josh Hug" userId="e2159f7335c131c2" providerId="LiveId" clId="{8428397D-096E-420D-ABC9-F2E670B56AE2}" dt="2024-10-10T22:19:07.326" v="6332" actId="207"/>
        <pc:sldMkLst>
          <pc:docMk/>
          <pc:sldMk cId="3028191449" sldId="645"/>
        </pc:sldMkLst>
      </pc:sldChg>
      <pc:sldChg chg="modSp del mod">
        <pc:chgData name="Josh Hug" userId="e2159f7335c131c2" providerId="LiveId" clId="{8428397D-096E-420D-ABC9-F2E670B56AE2}" dt="2024-10-18T21:08:01.984" v="14797" actId="47"/>
        <pc:sldMkLst>
          <pc:docMk/>
          <pc:sldMk cId="3303699541" sldId="646"/>
        </pc:sldMkLst>
      </pc:sldChg>
      <pc:sldChg chg="modSp">
        <pc:chgData name="Josh Hug" userId="e2159f7335c131c2" providerId="LiveId" clId="{8428397D-096E-420D-ABC9-F2E670B56AE2}" dt="2024-10-15T19:40:09.523" v="8297" actId="207"/>
        <pc:sldMkLst>
          <pc:docMk/>
          <pc:sldMk cId="4244704775" sldId="649"/>
        </pc:sldMkLst>
      </pc:sldChg>
      <pc:sldChg chg="modSp mod chgLayout">
        <pc:chgData name="Josh Hug" userId="e2159f7335c131c2" providerId="LiveId" clId="{8428397D-096E-420D-ABC9-F2E670B56AE2}" dt="2024-10-15T19:36:40.636" v="8140" actId="700"/>
        <pc:sldMkLst>
          <pc:docMk/>
          <pc:sldMk cId="2612094963" sldId="650"/>
        </pc:sldMkLst>
      </pc:sldChg>
      <pc:sldChg chg="modSp mod">
        <pc:chgData name="Josh Hug" userId="e2159f7335c131c2" providerId="LiveId" clId="{8428397D-096E-420D-ABC9-F2E670B56AE2}" dt="2024-10-15T19:40:48.247" v="8304" actId="207"/>
        <pc:sldMkLst>
          <pc:docMk/>
          <pc:sldMk cId="3809767889" sldId="651"/>
        </pc:sldMkLst>
      </pc:sldChg>
      <pc:sldChg chg="del">
        <pc:chgData name="Josh Hug" userId="e2159f7335c131c2" providerId="LiveId" clId="{8428397D-096E-420D-ABC9-F2E670B56AE2}" dt="2024-10-15T19:38:52.737" v="8186" actId="47"/>
        <pc:sldMkLst>
          <pc:docMk/>
          <pc:sldMk cId="807175501" sldId="652"/>
        </pc:sldMkLst>
      </pc:sldChg>
      <pc:sldChg chg="modSp mod">
        <pc:chgData name="Josh Hug" userId="e2159f7335c131c2" providerId="LiveId" clId="{8428397D-096E-420D-ABC9-F2E670B56AE2}" dt="2024-10-15T19:43:20.857" v="8355" actId="207"/>
        <pc:sldMkLst>
          <pc:docMk/>
          <pc:sldMk cId="2282800355" sldId="654"/>
        </pc:sldMkLst>
      </pc:sldChg>
      <pc:sldChg chg="del">
        <pc:chgData name="Josh Hug" userId="e2159f7335c131c2" providerId="LiveId" clId="{8428397D-096E-420D-ABC9-F2E670B56AE2}" dt="2024-10-15T20:54:09.081" v="10952" actId="47"/>
        <pc:sldMkLst>
          <pc:docMk/>
          <pc:sldMk cId="2481000074" sldId="655"/>
        </pc:sldMkLst>
      </pc:sldChg>
      <pc:sldChg chg="addSp delSp modSp mod">
        <pc:chgData name="Josh Hug" userId="e2159f7335c131c2" providerId="LiveId" clId="{8428397D-096E-420D-ABC9-F2E670B56AE2}" dt="2024-10-15T19:54:32.168" v="8402" actId="20577"/>
        <pc:sldMkLst>
          <pc:docMk/>
          <pc:sldMk cId="2717709521" sldId="656"/>
        </pc:sldMkLst>
      </pc:sldChg>
      <pc:sldChg chg="modSp add del mod setBg">
        <pc:chgData name="Josh Hug" userId="e2159f7335c131c2" providerId="LiveId" clId="{8428397D-096E-420D-ABC9-F2E670B56AE2}" dt="2024-10-03T20:04:45.815" v="507" actId="2696"/>
        <pc:sldMkLst>
          <pc:docMk/>
          <pc:sldMk cId="3570696640" sldId="657"/>
        </pc:sldMkLst>
      </pc:sldChg>
      <pc:sldChg chg="modSp add del mod setBg">
        <pc:chgData name="Josh Hug" userId="e2159f7335c131c2" providerId="LiveId" clId="{8428397D-096E-420D-ABC9-F2E670B56AE2}" dt="2024-10-03T20:04:45.815" v="507" actId="2696"/>
        <pc:sldMkLst>
          <pc:docMk/>
          <pc:sldMk cId="704754303" sldId="658"/>
        </pc:sldMkLst>
      </pc:sldChg>
      <pc:sldChg chg="modSp add del mod setBg modAnim">
        <pc:chgData name="Josh Hug" userId="e2159f7335c131c2" providerId="LiveId" clId="{8428397D-096E-420D-ABC9-F2E670B56AE2}" dt="2024-10-10T19:23:46.221" v="3505" actId="47"/>
        <pc:sldMkLst>
          <pc:docMk/>
          <pc:sldMk cId="474132655" sldId="659"/>
        </pc:sldMkLst>
      </pc:sldChg>
      <pc:sldChg chg="add del setBg">
        <pc:chgData name="Josh Hug" userId="e2159f7335c131c2" providerId="LiveId" clId="{8428397D-096E-420D-ABC9-F2E670B56AE2}" dt="2024-10-03T19:43:23.071" v="37"/>
        <pc:sldMkLst>
          <pc:docMk/>
          <pc:sldMk cId="562111230" sldId="659"/>
        </pc:sldMkLst>
      </pc:sldChg>
      <pc:sldChg chg="addSp delSp modSp new mod ord modClrScheme chgLayout">
        <pc:chgData name="Josh Hug" userId="e2159f7335c131c2" providerId="LiveId" clId="{8428397D-096E-420D-ABC9-F2E670B56AE2}" dt="2024-10-18T19:41:40.234" v="12362"/>
        <pc:sldMkLst>
          <pc:docMk/>
          <pc:sldMk cId="1712981764" sldId="660"/>
        </pc:sldMkLst>
      </pc:sldChg>
      <pc:sldChg chg="modSp add del mod">
        <pc:chgData name="Josh Hug" userId="e2159f7335c131c2" providerId="LiveId" clId="{8428397D-096E-420D-ABC9-F2E670B56AE2}" dt="2024-10-10T19:02:55.045" v="3362" actId="47"/>
        <pc:sldMkLst>
          <pc:docMk/>
          <pc:sldMk cId="866408305" sldId="661"/>
        </pc:sldMkLst>
      </pc:sldChg>
      <pc:sldChg chg="addSp delSp modSp new del mod modClrScheme chgLayout">
        <pc:chgData name="Josh Hug" userId="e2159f7335c131c2" providerId="LiveId" clId="{8428397D-096E-420D-ABC9-F2E670B56AE2}" dt="2024-10-10T19:02:55.964" v="3364" actId="47"/>
        <pc:sldMkLst>
          <pc:docMk/>
          <pc:sldMk cId="1079929199" sldId="662"/>
        </pc:sldMkLst>
      </pc:sldChg>
      <pc:sldChg chg="add del">
        <pc:chgData name="Josh Hug" userId="e2159f7335c131c2" providerId="LiveId" clId="{8428397D-096E-420D-ABC9-F2E670B56AE2}" dt="2024-10-10T19:02:55.566" v="3363" actId="47"/>
        <pc:sldMkLst>
          <pc:docMk/>
          <pc:sldMk cId="512562595" sldId="663"/>
        </pc:sldMkLst>
      </pc:sldChg>
      <pc:sldChg chg="add del">
        <pc:chgData name="Josh Hug" userId="e2159f7335c131c2" providerId="LiveId" clId="{8428397D-096E-420D-ABC9-F2E670B56AE2}" dt="2024-10-03T21:04:19.437" v="1879"/>
        <pc:sldMkLst>
          <pc:docMk/>
          <pc:sldMk cId="2069379508" sldId="663"/>
        </pc:sldMkLst>
      </pc:sldChg>
      <pc:sldChg chg="modSp add del mod">
        <pc:chgData name="Josh Hug" userId="e2159f7335c131c2" providerId="LiveId" clId="{8428397D-096E-420D-ABC9-F2E670B56AE2}" dt="2024-10-18T21:06:09.792" v="14736" actId="47"/>
        <pc:sldMkLst>
          <pc:docMk/>
          <pc:sldMk cId="319107250" sldId="664"/>
        </pc:sldMkLst>
      </pc:sldChg>
      <pc:sldChg chg="modSp add mod">
        <pc:chgData name="Josh Hug" userId="e2159f7335c131c2" providerId="LiveId" clId="{8428397D-096E-420D-ABC9-F2E670B56AE2}" dt="2024-10-09T16:35:55.016" v="2117" actId="20577"/>
        <pc:sldMkLst>
          <pc:docMk/>
          <pc:sldMk cId="3524806033" sldId="665"/>
        </pc:sldMkLst>
      </pc:sldChg>
      <pc:sldChg chg="addSp delSp modSp add mod">
        <pc:chgData name="Josh Hug" userId="e2159f7335c131c2" providerId="LiveId" clId="{8428397D-096E-420D-ABC9-F2E670B56AE2}" dt="2024-10-09T16:36:30.505" v="2125" actId="20577"/>
        <pc:sldMkLst>
          <pc:docMk/>
          <pc:sldMk cId="2086171366" sldId="666"/>
        </pc:sldMkLst>
      </pc:sldChg>
      <pc:sldChg chg="modSp add mod">
        <pc:chgData name="Josh Hug" userId="e2159f7335c131c2" providerId="LiveId" clId="{8428397D-096E-420D-ABC9-F2E670B56AE2}" dt="2024-10-09T16:37:09.106" v="2145" actId="20577"/>
        <pc:sldMkLst>
          <pc:docMk/>
          <pc:sldMk cId="1246129801" sldId="667"/>
        </pc:sldMkLst>
      </pc:sldChg>
      <pc:sldChg chg="addSp modSp add mod modNotes">
        <pc:chgData name="Josh Hug" userId="e2159f7335c131c2" providerId="LiveId" clId="{8428397D-096E-420D-ABC9-F2E670B56AE2}" dt="2024-10-10T19:04:13.832" v="3366"/>
        <pc:sldMkLst>
          <pc:docMk/>
          <pc:sldMk cId="488114194" sldId="668"/>
        </pc:sldMkLst>
      </pc:sldChg>
      <pc:sldChg chg="addSp modSp add mod">
        <pc:chgData name="Josh Hug" userId="e2159f7335c131c2" providerId="LiveId" clId="{8428397D-096E-420D-ABC9-F2E670B56AE2}" dt="2024-10-09T17:13:52.708" v="2954" actId="207"/>
        <pc:sldMkLst>
          <pc:docMk/>
          <pc:sldMk cId="1543805474" sldId="669"/>
        </pc:sldMkLst>
      </pc:sldChg>
      <pc:sldChg chg="addSp delSp modSp add del mod">
        <pc:chgData name="Josh Hug" userId="e2159f7335c131c2" providerId="LiveId" clId="{8428397D-096E-420D-ABC9-F2E670B56AE2}" dt="2024-10-09T17:16:05.168" v="2972" actId="47"/>
        <pc:sldMkLst>
          <pc:docMk/>
          <pc:sldMk cId="164268394" sldId="670"/>
        </pc:sldMkLst>
      </pc:sldChg>
      <pc:sldChg chg="addSp delSp modSp add del mod">
        <pc:chgData name="Josh Hug" userId="e2159f7335c131c2" providerId="LiveId" clId="{8428397D-096E-420D-ABC9-F2E670B56AE2}" dt="2024-10-09T17:16:51.268" v="3109" actId="47"/>
        <pc:sldMkLst>
          <pc:docMk/>
          <pc:sldMk cId="335986364" sldId="671"/>
        </pc:sldMkLst>
      </pc:sldChg>
      <pc:sldChg chg="add del">
        <pc:chgData name="Josh Hug" userId="e2159f7335c131c2" providerId="LiveId" clId="{8428397D-096E-420D-ABC9-F2E670B56AE2}" dt="2024-10-09T17:16:49.997" v="3108" actId="47"/>
        <pc:sldMkLst>
          <pc:docMk/>
          <pc:sldMk cId="371719537" sldId="672"/>
        </pc:sldMkLst>
      </pc:sldChg>
      <pc:sldChg chg="addSp delSp modSp add mod modAnim">
        <pc:chgData name="Josh Hug" userId="e2159f7335c131c2" providerId="LiveId" clId="{8428397D-096E-420D-ABC9-F2E670B56AE2}" dt="2024-10-10T17:57:01.790" v="3180"/>
        <pc:sldMkLst>
          <pc:docMk/>
          <pc:sldMk cId="4241819255" sldId="673"/>
        </pc:sldMkLst>
      </pc:sldChg>
      <pc:sldChg chg="add del">
        <pc:chgData name="Josh Hug" userId="e2159f7335c131c2" providerId="LiveId" clId="{8428397D-096E-420D-ABC9-F2E670B56AE2}" dt="2024-10-10T17:52:25.630" v="3119" actId="47"/>
        <pc:sldMkLst>
          <pc:docMk/>
          <pc:sldMk cId="2128387154" sldId="674"/>
        </pc:sldMkLst>
      </pc:sldChg>
      <pc:sldChg chg="addSp delSp modSp add mod">
        <pc:chgData name="Josh Hug" userId="e2159f7335c131c2" providerId="LiveId" clId="{8428397D-096E-420D-ABC9-F2E670B56AE2}" dt="2024-10-10T18:48:10.932" v="3359" actId="20577"/>
        <pc:sldMkLst>
          <pc:docMk/>
          <pc:sldMk cId="1498672841" sldId="675"/>
        </pc:sldMkLst>
      </pc:sldChg>
      <pc:sldChg chg="addSp modSp add mod">
        <pc:chgData name="Josh Hug" userId="e2159f7335c131c2" providerId="LiveId" clId="{8428397D-096E-420D-ABC9-F2E670B56AE2}" dt="2024-10-10T18:48:21.974" v="3361"/>
        <pc:sldMkLst>
          <pc:docMk/>
          <pc:sldMk cId="857515974" sldId="676"/>
        </pc:sldMkLst>
      </pc:sldChg>
      <pc:sldChg chg="addSp delSp modSp add mod">
        <pc:chgData name="Josh Hug" userId="e2159f7335c131c2" providerId="LiveId" clId="{8428397D-096E-420D-ABC9-F2E670B56AE2}" dt="2024-10-10T17:55:24.936" v="3165" actId="20577"/>
        <pc:sldMkLst>
          <pc:docMk/>
          <pc:sldMk cId="1684594128" sldId="677"/>
        </pc:sldMkLst>
      </pc:sldChg>
      <pc:sldChg chg="delSp modSp add mod">
        <pc:chgData name="Josh Hug" userId="e2159f7335c131c2" providerId="LiveId" clId="{8428397D-096E-420D-ABC9-F2E670B56AE2}" dt="2024-10-10T17:59:03.169" v="3255" actId="20577"/>
        <pc:sldMkLst>
          <pc:docMk/>
          <pc:sldMk cId="2584285525" sldId="678"/>
        </pc:sldMkLst>
      </pc:sldChg>
      <pc:sldChg chg="delSp modSp add mod">
        <pc:chgData name="Josh Hug" userId="e2159f7335c131c2" providerId="LiveId" clId="{8428397D-096E-420D-ABC9-F2E670B56AE2}" dt="2024-10-10T17:59:00.550" v="3252" actId="20577"/>
        <pc:sldMkLst>
          <pc:docMk/>
          <pc:sldMk cId="1438295071" sldId="679"/>
        </pc:sldMkLst>
      </pc:sldChg>
      <pc:sldChg chg="add del">
        <pc:chgData name="Josh Hug" userId="e2159f7335c131c2" providerId="LiveId" clId="{8428397D-096E-420D-ABC9-F2E670B56AE2}" dt="2024-10-10T17:55:27.786" v="3166"/>
        <pc:sldMkLst>
          <pc:docMk/>
          <pc:sldMk cId="2994449933" sldId="679"/>
        </pc:sldMkLst>
      </pc:sldChg>
      <pc:sldChg chg="modSp add mod">
        <pc:chgData name="Josh Hug" userId="e2159f7335c131c2" providerId="LiveId" clId="{8428397D-096E-420D-ABC9-F2E670B56AE2}" dt="2024-10-10T17:58:36.956" v="3245"/>
        <pc:sldMkLst>
          <pc:docMk/>
          <pc:sldMk cId="142054491" sldId="680"/>
        </pc:sldMkLst>
      </pc:sldChg>
      <pc:sldChg chg="addSp delSp modSp add mod ord setBg modAnim modNotesTx">
        <pc:chgData name="Josh Hug" userId="e2159f7335c131c2" providerId="LiveId" clId="{8428397D-096E-420D-ABC9-F2E670B56AE2}" dt="2024-10-10T19:23:12.661" v="3503" actId="478"/>
        <pc:sldMkLst>
          <pc:docMk/>
          <pc:sldMk cId="3113429446" sldId="681"/>
        </pc:sldMkLst>
      </pc:sldChg>
      <pc:sldChg chg="add modAnim">
        <pc:chgData name="Josh Hug" userId="e2159f7335c131c2" providerId="LiveId" clId="{8428397D-096E-420D-ABC9-F2E670B56AE2}" dt="2024-10-10T19:23:16.555" v="3504"/>
        <pc:sldMkLst>
          <pc:docMk/>
          <pc:sldMk cId="4283543043" sldId="682"/>
        </pc:sldMkLst>
      </pc:sldChg>
      <pc:sldChg chg="add setBg modAnim">
        <pc:chgData name="Josh Hug" userId="e2159f7335c131c2" providerId="LiveId" clId="{8428397D-096E-420D-ABC9-F2E670B56AE2}" dt="2024-10-10T19:52:00.485" v="3594"/>
        <pc:sldMkLst>
          <pc:docMk/>
          <pc:sldMk cId="2094549860" sldId="683"/>
        </pc:sldMkLst>
      </pc:sldChg>
      <pc:sldChg chg="addSp delSp modSp add del mod setBg addAnim delAnim modAnim">
        <pc:chgData name="Josh Hug" userId="e2159f7335c131c2" providerId="LiveId" clId="{8428397D-096E-420D-ABC9-F2E670B56AE2}" dt="2024-10-10T19:24:14.015" v="3548" actId="47"/>
        <pc:sldMkLst>
          <pc:docMk/>
          <pc:sldMk cId="2122661759" sldId="683"/>
        </pc:sldMkLst>
      </pc:sldChg>
      <pc:sldChg chg="addSp delSp modSp add mod setBg delAnim modAnim">
        <pc:chgData name="Josh Hug" userId="e2159f7335c131c2" providerId="LiveId" clId="{8428397D-096E-420D-ABC9-F2E670B56AE2}" dt="2024-10-10T20:35:41.462" v="4604" actId="20577"/>
        <pc:sldMkLst>
          <pc:docMk/>
          <pc:sldMk cId="1326243787" sldId="684"/>
        </pc:sldMkLst>
      </pc:sldChg>
      <pc:sldChg chg="addSp delSp modSp add mod setBg delAnim modAnim">
        <pc:chgData name="Josh Hug" userId="e2159f7335c131c2" providerId="LiveId" clId="{8428397D-096E-420D-ABC9-F2E670B56AE2}" dt="2024-10-10T20:35:53.398" v="4631" actId="20577"/>
        <pc:sldMkLst>
          <pc:docMk/>
          <pc:sldMk cId="3021665269" sldId="685"/>
        </pc:sldMkLst>
      </pc:sldChg>
      <pc:sldChg chg="addSp delSp modSp add mod modAnim">
        <pc:chgData name="Josh Hug" userId="e2159f7335c131c2" providerId="LiveId" clId="{8428397D-096E-420D-ABC9-F2E670B56AE2}" dt="2024-10-10T20:35:56.979" v="4632"/>
        <pc:sldMkLst>
          <pc:docMk/>
          <pc:sldMk cId="295282339" sldId="686"/>
        </pc:sldMkLst>
      </pc:sldChg>
      <pc:sldChg chg="addSp modSp add mod modAnim">
        <pc:chgData name="Josh Hug" userId="e2159f7335c131c2" providerId="LiveId" clId="{8428397D-096E-420D-ABC9-F2E670B56AE2}" dt="2024-10-10T20:35:59.735" v="4633"/>
        <pc:sldMkLst>
          <pc:docMk/>
          <pc:sldMk cId="2309084036" sldId="687"/>
        </pc:sldMkLst>
      </pc:sldChg>
      <pc:sldChg chg="modSp add mod">
        <pc:chgData name="Josh Hug" userId="e2159f7335c131c2" providerId="LiveId" clId="{8428397D-096E-420D-ABC9-F2E670B56AE2}" dt="2024-10-10T20:36:04.294" v="4634"/>
        <pc:sldMkLst>
          <pc:docMk/>
          <pc:sldMk cId="661807566" sldId="688"/>
        </pc:sldMkLst>
      </pc:sldChg>
      <pc:sldChg chg="addSp modSp add mod modAnim modNotes">
        <pc:chgData name="Josh Hug" userId="e2159f7335c131c2" providerId="LiveId" clId="{8428397D-096E-420D-ABC9-F2E670B56AE2}" dt="2024-10-10T22:31:01.374" v="6490"/>
        <pc:sldMkLst>
          <pc:docMk/>
          <pc:sldMk cId="1597871395" sldId="689"/>
        </pc:sldMkLst>
      </pc:sldChg>
      <pc:sldChg chg="modSp add del mod setBg">
        <pc:chgData name="Josh Hug" userId="e2159f7335c131c2" providerId="LiveId" clId="{8428397D-096E-420D-ABC9-F2E670B56AE2}" dt="2024-10-10T20:57:05.474" v="5388" actId="47"/>
        <pc:sldMkLst>
          <pc:docMk/>
          <pc:sldMk cId="2631598563" sldId="690"/>
        </pc:sldMkLst>
      </pc:sldChg>
      <pc:sldChg chg="modSp add del">
        <pc:chgData name="Josh Hug" userId="e2159f7335c131c2" providerId="LiveId" clId="{8428397D-096E-420D-ABC9-F2E670B56AE2}" dt="2024-10-10T20:57:06.455" v="5389" actId="47"/>
        <pc:sldMkLst>
          <pc:docMk/>
          <pc:sldMk cId="270720497" sldId="691"/>
        </pc:sldMkLst>
      </pc:sldChg>
      <pc:sldChg chg="modSp add">
        <pc:chgData name="Josh Hug" userId="e2159f7335c131c2" providerId="LiveId" clId="{8428397D-096E-420D-ABC9-F2E670B56AE2}" dt="2024-10-10T22:31:10.999" v="6496"/>
        <pc:sldMkLst>
          <pc:docMk/>
          <pc:sldMk cId="495139288" sldId="692"/>
        </pc:sldMkLst>
      </pc:sldChg>
      <pc:sldChg chg="modSp add del">
        <pc:chgData name="Josh Hug" userId="e2159f7335c131c2" providerId="LiveId" clId="{8428397D-096E-420D-ABC9-F2E670B56AE2}" dt="2024-10-10T20:57:04.568" v="5387" actId="47"/>
        <pc:sldMkLst>
          <pc:docMk/>
          <pc:sldMk cId="1428014781" sldId="693"/>
        </pc:sldMkLst>
      </pc:sldChg>
      <pc:sldChg chg="modSp add mod">
        <pc:chgData name="Josh Hug" userId="e2159f7335c131c2" providerId="LiveId" clId="{8428397D-096E-420D-ABC9-F2E670B56AE2}" dt="2024-10-10T22:31:15.325" v="6499"/>
        <pc:sldMkLst>
          <pc:docMk/>
          <pc:sldMk cId="1878606647" sldId="694"/>
        </pc:sldMkLst>
      </pc:sldChg>
      <pc:sldChg chg="add del">
        <pc:chgData name="Josh Hug" userId="e2159f7335c131c2" providerId="LiveId" clId="{8428397D-096E-420D-ABC9-F2E670B56AE2}" dt="2024-10-10T20:54:08.348" v="5095"/>
        <pc:sldMkLst>
          <pc:docMk/>
          <pc:sldMk cId="3702497496" sldId="694"/>
        </pc:sldMkLst>
      </pc:sldChg>
      <pc:sldChg chg="modSp add mod">
        <pc:chgData name="Josh Hug" userId="e2159f7335c131c2" providerId="LiveId" clId="{8428397D-096E-420D-ABC9-F2E670B56AE2}" dt="2024-10-10T22:31:19.079" v="6501"/>
        <pc:sldMkLst>
          <pc:docMk/>
          <pc:sldMk cId="3970739729" sldId="695"/>
        </pc:sldMkLst>
      </pc:sldChg>
      <pc:sldChg chg="add del">
        <pc:chgData name="Josh Hug" userId="e2159f7335c131c2" providerId="LiveId" clId="{8428397D-096E-420D-ABC9-F2E670B56AE2}" dt="2024-10-10T20:57:02.356" v="5386" actId="47"/>
        <pc:sldMkLst>
          <pc:docMk/>
          <pc:sldMk cId="4150306509" sldId="696"/>
        </pc:sldMkLst>
      </pc:sldChg>
      <pc:sldChg chg="modSp add mod">
        <pc:chgData name="Josh Hug" userId="e2159f7335c131c2" providerId="LiveId" clId="{8428397D-096E-420D-ABC9-F2E670B56AE2}" dt="2024-10-10T22:31:22.528" v="6503"/>
        <pc:sldMkLst>
          <pc:docMk/>
          <pc:sldMk cId="3328915248" sldId="697"/>
        </pc:sldMkLst>
      </pc:sldChg>
      <pc:sldChg chg="modSp add mod setBg modAnim">
        <pc:chgData name="Josh Hug" userId="e2159f7335c131c2" providerId="LiveId" clId="{8428397D-096E-420D-ABC9-F2E670B56AE2}" dt="2024-10-10T22:18:47.703" v="6328" actId="207"/>
        <pc:sldMkLst>
          <pc:docMk/>
          <pc:sldMk cId="2724106416" sldId="698"/>
        </pc:sldMkLst>
      </pc:sldChg>
      <pc:sldChg chg="modSp add mod modAnim">
        <pc:chgData name="Josh Hug" userId="e2159f7335c131c2" providerId="LiveId" clId="{8428397D-096E-420D-ABC9-F2E670B56AE2}" dt="2024-10-10T22:25:22.620" v="6486"/>
        <pc:sldMkLst>
          <pc:docMk/>
          <pc:sldMk cId="324238590" sldId="699"/>
        </pc:sldMkLst>
      </pc:sldChg>
      <pc:sldChg chg="add del">
        <pc:chgData name="Josh Hug" userId="e2159f7335c131c2" providerId="LiveId" clId="{8428397D-096E-420D-ABC9-F2E670B56AE2}" dt="2024-10-10T20:59:27.663" v="5498"/>
        <pc:sldMkLst>
          <pc:docMk/>
          <pc:sldMk cId="3147497003" sldId="699"/>
        </pc:sldMkLst>
      </pc:sldChg>
      <pc:sldChg chg="new del">
        <pc:chgData name="Josh Hug" userId="e2159f7335c131c2" providerId="LiveId" clId="{8428397D-096E-420D-ABC9-F2E670B56AE2}" dt="2024-10-10T22:21:13.491" v="6362" actId="680"/>
        <pc:sldMkLst>
          <pc:docMk/>
          <pc:sldMk cId="210063044" sldId="700"/>
        </pc:sldMkLst>
      </pc:sldChg>
      <pc:sldChg chg="modSp add del mod">
        <pc:chgData name="Josh Hug" userId="e2159f7335c131c2" providerId="LiveId" clId="{8428397D-096E-420D-ABC9-F2E670B56AE2}" dt="2024-10-15T17:45:53.759" v="8137" actId="47"/>
        <pc:sldMkLst>
          <pc:docMk/>
          <pc:sldMk cId="1902111091" sldId="700"/>
        </pc:sldMkLst>
      </pc:sldChg>
      <pc:sldChg chg="addSp delSp modSp new add del mod modClrScheme chgLayout">
        <pc:chgData name="Josh Hug" userId="e2159f7335c131c2" providerId="LiveId" clId="{8428397D-096E-420D-ABC9-F2E670B56AE2}" dt="2024-10-18T18:54:57.636" v="11133" actId="47"/>
        <pc:sldMkLst>
          <pc:docMk/>
          <pc:sldMk cId="3172813667" sldId="701"/>
        </pc:sldMkLst>
      </pc:sldChg>
      <pc:sldChg chg="addSp modSp add mod setBg modAnim">
        <pc:chgData name="Josh Hug" userId="e2159f7335c131c2" providerId="LiveId" clId="{8428397D-096E-420D-ABC9-F2E670B56AE2}" dt="2024-10-18T19:10:09.762" v="12040" actId="20577"/>
        <pc:sldMkLst>
          <pc:docMk/>
          <pc:sldMk cId="2207890138" sldId="702"/>
        </pc:sldMkLst>
      </pc:sldChg>
      <pc:sldChg chg="modSp add mod">
        <pc:chgData name="Josh Hug" userId="e2159f7335c131c2" providerId="LiveId" clId="{8428397D-096E-420D-ABC9-F2E670B56AE2}" dt="2024-10-15T19:37:58.621" v="8178" actId="20577"/>
        <pc:sldMkLst>
          <pc:docMk/>
          <pc:sldMk cId="2876742616" sldId="703"/>
        </pc:sldMkLst>
      </pc:sldChg>
      <pc:sldChg chg="modSp add mod">
        <pc:chgData name="Josh Hug" userId="e2159f7335c131c2" providerId="LiveId" clId="{8428397D-096E-420D-ABC9-F2E670B56AE2}" dt="2024-10-15T19:57:52.238" v="8471" actId="207"/>
        <pc:sldMkLst>
          <pc:docMk/>
          <pc:sldMk cId="2484296015" sldId="704"/>
        </pc:sldMkLst>
      </pc:sldChg>
      <pc:sldChg chg="modSp add mod">
        <pc:chgData name="Josh Hug" userId="e2159f7335c131c2" providerId="LiveId" clId="{8428397D-096E-420D-ABC9-F2E670B56AE2}" dt="2024-10-15T20:26:54.295" v="8808" actId="20577"/>
        <pc:sldMkLst>
          <pc:docMk/>
          <pc:sldMk cId="2090318790" sldId="705"/>
        </pc:sldMkLst>
      </pc:sldChg>
      <pc:sldChg chg="modSp add mod">
        <pc:chgData name="Josh Hug" userId="e2159f7335c131c2" providerId="LiveId" clId="{8428397D-096E-420D-ABC9-F2E670B56AE2}" dt="2024-10-15T20:02:36.709" v="8757" actId="20577"/>
        <pc:sldMkLst>
          <pc:docMk/>
          <pc:sldMk cId="3772350604" sldId="706"/>
        </pc:sldMkLst>
      </pc:sldChg>
      <pc:sldChg chg="addSp delSp modSp add mod">
        <pc:chgData name="Josh Hug" userId="e2159f7335c131c2" providerId="LiveId" clId="{8428397D-096E-420D-ABC9-F2E670B56AE2}" dt="2024-10-15T20:25:43.990" v="8784" actId="20577"/>
        <pc:sldMkLst>
          <pc:docMk/>
          <pc:sldMk cId="3328668995" sldId="707"/>
        </pc:sldMkLst>
      </pc:sldChg>
      <pc:sldChg chg="modSp add del mod">
        <pc:chgData name="Josh Hug" userId="e2159f7335c131c2" providerId="LiveId" clId="{8428397D-096E-420D-ABC9-F2E670B56AE2}" dt="2024-10-15T20:35:45.577" v="9752" actId="20577"/>
        <pc:sldMkLst>
          <pc:docMk/>
          <pc:sldMk cId="3382642289" sldId="708"/>
        </pc:sldMkLst>
      </pc:sldChg>
      <pc:sldChg chg="modSp add mod">
        <pc:chgData name="Josh Hug" userId="e2159f7335c131c2" providerId="LiveId" clId="{8428397D-096E-420D-ABC9-F2E670B56AE2}" dt="2024-10-15T20:50:47.765" v="10905" actId="20577"/>
        <pc:sldMkLst>
          <pc:docMk/>
          <pc:sldMk cId="2595705856" sldId="709"/>
        </pc:sldMkLst>
      </pc:sldChg>
      <pc:sldChg chg="addSp delSp modSp add mod">
        <pc:chgData name="Josh Hug" userId="e2159f7335c131c2" providerId="LiveId" clId="{8428397D-096E-420D-ABC9-F2E670B56AE2}" dt="2024-10-28T17:17:04.070" v="14942" actId="1076"/>
        <pc:sldMkLst>
          <pc:docMk/>
          <pc:sldMk cId="4195822917" sldId="710"/>
        </pc:sldMkLst>
      </pc:sldChg>
      <pc:sldChg chg="modSp add del mod">
        <pc:chgData name="Josh Hug" userId="e2159f7335c131c2" providerId="LiveId" clId="{8428397D-096E-420D-ABC9-F2E670B56AE2}" dt="2024-10-18T21:08:15.675" v="14802" actId="47"/>
        <pc:sldMkLst>
          <pc:docMk/>
          <pc:sldMk cId="1281911214" sldId="711"/>
        </pc:sldMkLst>
      </pc:sldChg>
      <pc:sldChg chg="modSp add del mod">
        <pc:chgData name="Josh Hug" userId="e2159f7335c131c2" providerId="LiveId" clId="{8428397D-096E-420D-ABC9-F2E670B56AE2}" dt="2024-10-18T21:08:31.449" v="14806" actId="47"/>
        <pc:sldMkLst>
          <pc:docMk/>
          <pc:sldMk cId="2460623302" sldId="712"/>
        </pc:sldMkLst>
      </pc:sldChg>
      <pc:sldChg chg="delSp modSp add mod">
        <pc:chgData name="Josh Hug" userId="e2159f7335c131c2" providerId="LiveId" clId="{8428397D-096E-420D-ABC9-F2E670B56AE2}" dt="2024-10-15T20:55:40.881" v="11132" actId="20577"/>
        <pc:sldMkLst>
          <pc:docMk/>
          <pc:sldMk cId="1003742082" sldId="713"/>
        </pc:sldMkLst>
      </pc:sldChg>
      <pc:sldChg chg="modSp">
        <pc:chgData name="Josh Hug" userId="e2159f7335c131c2" providerId="LiveId" clId="{8428397D-096E-420D-ABC9-F2E670B56AE2}" dt="2024-10-18T20:08:45.870" v="13266" actId="6549"/>
        <pc:sldMkLst>
          <pc:docMk/>
          <pc:sldMk cId="494161609" sldId="728"/>
        </pc:sldMkLst>
      </pc:sldChg>
      <pc:sldChg chg="addSp delSp modSp mod">
        <pc:chgData name="Josh Hug" userId="e2159f7335c131c2" providerId="LiveId" clId="{8428397D-096E-420D-ABC9-F2E670B56AE2}" dt="2024-10-18T20:47:50.604" v="13855" actId="11530"/>
        <pc:sldMkLst>
          <pc:docMk/>
          <pc:sldMk cId="1108184848" sldId="732"/>
        </pc:sldMkLst>
      </pc:sldChg>
      <pc:sldChg chg="modSp mod">
        <pc:chgData name="Josh Hug" userId="e2159f7335c131c2" providerId="LiveId" clId="{8428397D-096E-420D-ABC9-F2E670B56AE2}" dt="2024-10-18T19:46:28.189" v="13031" actId="20577"/>
        <pc:sldMkLst>
          <pc:docMk/>
          <pc:sldMk cId="2508670330" sldId="734"/>
        </pc:sldMkLst>
      </pc:sldChg>
      <pc:sldChg chg="del">
        <pc:chgData name="Josh Hug" userId="e2159f7335c131c2" providerId="LiveId" clId="{8428397D-096E-420D-ABC9-F2E670B56AE2}" dt="2024-10-18T19:46:37.228" v="13032" actId="47"/>
        <pc:sldMkLst>
          <pc:docMk/>
          <pc:sldMk cId="3248470736" sldId="735"/>
        </pc:sldMkLst>
      </pc:sldChg>
      <pc:sldChg chg="del">
        <pc:chgData name="Josh Hug" userId="e2159f7335c131c2" providerId="LiveId" clId="{8428397D-096E-420D-ABC9-F2E670B56AE2}" dt="2024-10-18T19:46:38.139" v="13033" actId="47"/>
        <pc:sldMkLst>
          <pc:docMk/>
          <pc:sldMk cId="1662462057" sldId="736"/>
        </pc:sldMkLst>
      </pc:sldChg>
      <pc:sldChg chg="modSp new mod ord">
        <pc:chgData name="Josh Hug" userId="e2159f7335c131c2" providerId="LiveId" clId="{8428397D-096E-420D-ABC9-F2E670B56AE2}" dt="2024-10-18T19:22:51.013" v="12276" actId="20577"/>
        <pc:sldMkLst>
          <pc:docMk/>
          <pc:sldMk cId="2704437025" sldId="737"/>
        </pc:sldMkLst>
      </pc:sldChg>
      <pc:sldChg chg="modSp new del mod">
        <pc:chgData name="Josh Hug" userId="e2159f7335c131c2" providerId="LiveId" clId="{8428397D-096E-420D-ABC9-F2E670B56AE2}" dt="2024-10-18T18:56:17.626" v="11143" actId="47"/>
        <pc:sldMkLst>
          <pc:docMk/>
          <pc:sldMk cId="3333008423" sldId="737"/>
        </pc:sldMkLst>
      </pc:sldChg>
      <pc:sldChg chg="modSp new mod modShow">
        <pc:chgData name="Josh Hug" userId="e2159f7335c131c2" providerId="LiveId" clId="{8428397D-096E-420D-ABC9-F2E670B56AE2}" dt="2024-10-18T20:58:37.092" v="14602" actId="729"/>
        <pc:sldMkLst>
          <pc:docMk/>
          <pc:sldMk cId="269113112" sldId="738"/>
        </pc:sldMkLst>
      </pc:sldChg>
      <pc:sldChg chg="modSp new mod ord">
        <pc:chgData name="Josh Hug" userId="e2159f7335c131c2" providerId="LiveId" clId="{8428397D-096E-420D-ABC9-F2E670B56AE2}" dt="2024-10-18T19:41:06.482" v="12360" actId="20577"/>
        <pc:sldMkLst>
          <pc:docMk/>
          <pc:sldMk cId="1664378078" sldId="739"/>
        </pc:sldMkLst>
      </pc:sldChg>
      <pc:sldChg chg="modSp new mod">
        <pc:chgData name="Josh Hug" userId="e2159f7335c131c2" providerId="LiveId" clId="{8428397D-096E-420D-ABC9-F2E670B56AE2}" dt="2024-10-18T19:45:38.517" v="12899" actId="6549"/>
        <pc:sldMkLst>
          <pc:docMk/>
          <pc:sldMk cId="18183647" sldId="740"/>
        </pc:sldMkLst>
      </pc:sldChg>
      <pc:sldChg chg="delSp modSp add mod">
        <pc:chgData name="Josh Hug" userId="e2159f7335c131c2" providerId="LiveId" clId="{8428397D-096E-420D-ABC9-F2E670B56AE2}" dt="2024-10-18T20:09:01.700" v="13272" actId="478"/>
        <pc:sldMkLst>
          <pc:docMk/>
          <pc:sldMk cId="1591638076" sldId="741"/>
        </pc:sldMkLst>
      </pc:sldChg>
      <pc:sldChg chg="addSp modSp add mod">
        <pc:chgData name="Josh Hug" userId="e2159f7335c131c2" providerId="LiveId" clId="{8428397D-096E-420D-ABC9-F2E670B56AE2}" dt="2024-10-18T20:46:51.689" v="13852" actId="11530"/>
        <pc:sldMkLst>
          <pc:docMk/>
          <pc:sldMk cId="1304405192" sldId="742"/>
        </pc:sldMkLst>
      </pc:sldChg>
      <pc:sldChg chg="addSp delSp modSp add mod modAnim">
        <pc:chgData name="Josh Hug" userId="e2159f7335c131c2" providerId="LiveId" clId="{8428397D-096E-420D-ABC9-F2E670B56AE2}" dt="2024-10-18T20:47:35.867" v="13854" actId="11530"/>
        <pc:sldMkLst>
          <pc:docMk/>
          <pc:sldMk cId="746876007" sldId="743"/>
        </pc:sldMkLst>
      </pc:sldChg>
      <pc:sldChg chg="addSp delSp modSp add mod modAnim">
        <pc:chgData name="Josh Hug" userId="e2159f7335c131c2" providerId="LiveId" clId="{8428397D-096E-420D-ABC9-F2E670B56AE2}" dt="2024-10-18T20:47:16.966" v="13853" actId="11530"/>
        <pc:sldMkLst>
          <pc:docMk/>
          <pc:sldMk cId="1677189004" sldId="744"/>
        </pc:sldMkLst>
      </pc:sldChg>
      <pc:sldChg chg="addSp delSp modSp add del mod">
        <pc:chgData name="Josh Hug" userId="e2159f7335c131c2" providerId="LiveId" clId="{8428397D-096E-420D-ABC9-F2E670B56AE2}" dt="2024-10-18T20:49:19.199" v="13873" actId="47"/>
        <pc:sldMkLst>
          <pc:docMk/>
          <pc:sldMk cId="324821572" sldId="745"/>
        </pc:sldMkLst>
      </pc:sldChg>
      <pc:sldChg chg="addSp delSp add mod modAnim">
        <pc:chgData name="Josh Hug" userId="e2159f7335c131c2" providerId="LiveId" clId="{8428397D-096E-420D-ABC9-F2E670B56AE2}" dt="2024-10-18T20:49:12.763" v="13871"/>
        <pc:sldMkLst>
          <pc:docMk/>
          <pc:sldMk cId="618299061" sldId="746"/>
        </pc:sldMkLst>
      </pc:sldChg>
      <pc:sldChg chg="add del">
        <pc:chgData name="Josh Hug" userId="e2159f7335c131c2" providerId="LiveId" clId="{8428397D-096E-420D-ABC9-F2E670B56AE2}" dt="2024-10-18T20:43:03.920" v="13835"/>
        <pc:sldMkLst>
          <pc:docMk/>
          <pc:sldMk cId="3904444777" sldId="746"/>
        </pc:sldMkLst>
      </pc:sldChg>
      <pc:sldChg chg="modSp add mod">
        <pc:chgData name="Josh Hug" userId="e2159f7335c131c2" providerId="LiveId" clId="{8428397D-096E-420D-ABC9-F2E670B56AE2}" dt="2024-10-18T20:51:10.135" v="13895" actId="207"/>
        <pc:sldMkLst>
          <pc:docMk/>
          <pc:sldMk cId="1549460854" sldId="747"/>
        </pc:sldMkLst>
      </pc:sldChg>
      <pc:sldChg chg="addSp modSp new mod">
        <pc:chgData name="Josh Hug" userId="e2159f7335c131c2" providerId="LiveId" clId="{8428397D-096E-420D-ABC9-F2E670B56AE2}" dt="2024-10-18T20:55:38.123" v="14601" actId="20577"/>
        <pc:sldMkLst>
          <pc:docMk/>
          <pc:sldMk cId="2994850063" sldId="748"/>
        </pc:sldMkLst>
      </pc:sldChg>
      <pc:sldChg chg="add del">
        <pc:chgData name="Josh Hug" userId="e2159f7335c131c2" providerId="LiveId" clId="{8428397D-096E-420D-ABC9-F2E670B56AE2}" dt="2024-10-18T20:59:18.740" v="14664"/>
        <pc:sldMkLst>
          <pc:docMk/>
          <pc:sldMk cId="807019241" sldId="749"/>
        </pc:sldMkLst>
      </pc:sldChg>
      <pc:sldChg chg="modSp add mod">
        <pc:chgData name="Josh Hug" userId="e2159f7335c131c2" providerId="LiveId" clId="{8428397D-096E-420D-ABC9-F2E670B56AE2}" dt="2024-10-18T21:10:12.334" v="14835" actId="2711"/>
        <pc:sldMkLst>
          <pc:docMk/>
          <pc:sldMk cId="1427656924" sldId="749"/>
        </pc:sldMkLst>
      </pc:sldChg>
      <pc:sldChg chg="add del">
        <pc:chgData name="Josh Hug" userId="e2159f7335c131c2" providerId="LiveId" clId="{8428397D-096E-420D-ABC9-F2E670B56AE2}" dt="2024-10-18T21:01:15.281" v="14702"/>
        <pc:sldMkLst>
          <pc:docMk/>
          <pc:sldMk cId="2686017531" sldId="749"/>
        </pc:sldMkLst>
      </pc:sldChg>
      <pc:sldChg chg="modSp add mod">
        <pc:chgData name="Josh Hug" userId="e2159f7335c131c2" providerId="LiveId" clId="{8428397D-096E-420D-ABC9-F2E670B56AE2}" dt="2024-10-18T21:10:32.986" v="14845" actId="12"/>
        <pc:sldMkLst>
          <pc:docMk/>
          <pc:sldMk cId="3105442841" sldId="750"/>
        </pc:sldMkLst>
      </pc:sldChg>
      <pc:sldChg chg="add del">
        <pc:chgData name="Josh Hug" userId="e2159f7335c131c2" providerId="LiveId" clId="{8428397D-096E-420D-ABC9-F2E670B56AE2}" dt="2024-10-18T21:01:54.845" v="14717"/>
        <pc:sldMkLst>
          <pc:docMk/>
          <pc:sldMk cId="4085627085" sldId="750"/>
        </pc:sldMkLst>
      </pc:sldChg>
      <pc:sldChg chg="modSp add mod">
        <pc:chgData name="Josh Hug" userId="e2159f7335c131c2" providerId="LiveId" clId="{8428397D-096E-420D-ABC9-F2E670B56AE2}" dt="2024-10-18T21:10:39.512" v="14850" actId="12"/>
        <pc:sldMkLst>
          <pc:docMk/>
          <pc:sldMk cId="3256208747" sldId="751"/>
        </pc:sldMkLst>
      </pc:sldChg>
      <pc:sldChg chg="modSp add mod">
        <pc:chgData name="Josh Hug" userId="e2159f7335c131c2" providerId="LiveId" clId="{8428397D-096E-420D-ABC9-F2E670B56AE2}" dt="2024-10-18T21:10:48.457" v="14855" actId="12"/>
        <pc:sldMkLst>
          <pc:docMk/>
          <pc:sldMk cId="2470357520" sldId="752"/>
        </pc:sldMkLst>
      </pc:sldChg>
      <pc:sldChg chg="modSp add mod">
        <pc:chgData name="Josh Hug" userId="e2159f7335c131c2" providerId="LiveId" clId="{8428397D-096E-420D-ABC9-F2E670B56AE2}" dt="2024-10-18T21:10:55.493" v="14860" actId="12"/>
        <pc:sldMkLst>
          <pc:docMk/>
          <pc:sldMk cId="466870152" sldId="753"/>
        </pc:sldMkLst>
      </pc:sldChg>
      <pc:sldChg chg="modSp add mod">
        <pc:chgData name="Josh Hug" userId="e2159f7335c131c2" providerId="LiveId" clId="{8428397D-096E-420D-ABC9-F2E670B56AE2}" dt="2024-10-18T21:11:01.607" v="14865" actId="12"/>
        <pc:sldMkLst>
          <pc:docMk/>
          <pc:sldMk cId="2866691235" sldId="754"/>
        </pc:sldMkLst>
      </pc:sldChg>
      <pc:sldChg chg="modSp add mod">
        <pc:chgData name="Josh Hug" userId="e2159f7335c131c2" providerId="LiveId" clId="{8428397D-096E-420D-ABC9-F2E670B56AE2}" dt="2024-10-18T21:11:08.587" v="14870" actId="12"/>
        <pc:sldMkLst>
          <pc:docMk/>
          <pc:sldMk cId="77157008" sldId="755"/>
        </pc:sldMkLst>
      </pc:sldChg>
      <pc:sldChg chg="modSp add mod">
        <pc:chgData name="Josh Hug" userId="e2159f7335c131c2" providerId="LiveId" clId="{8428397D-096E-420D-ABC9-F2E670B56AE2}" dt="2024-10-18T21:11:17.928" v="14876" actId="14100"/>
        <pc:sldMkLst>
          <pc:docMk/>
          <pc:sldMk cId="1331479368" sldId="756"/>
        </pc:sldMkLst>
      </pc:sldChg>
      <pc:sldChg chg="modSp add mod">
        <pc:chgData name="Josh Hug" userId="e2159f7335c131c2" providerId="LiveId" clId="{8428397D-096E-420D-ABC9-F2E670B56AE2}" dt="2024-10-18T21:11:25.791" v="14881" actId="12"/>
        <pc:sldMkLst>
          <pc:docMk/>
          <pc:sldMk cId="3589485662" sldId="757"/>
        </pc:sldMkLst>
      </pc:sldChg>
      <pc:sldChg chg="modSp add mod">
        <pc:chgData name="Josh Hug" userId="e2159f7335c131c2" providerId="LiveId" clId="{8428397D-096E-420D-ABC9-F2E670B56AE2}" dt="2024-10-18T21:11:34.926" v="14886" actId="12"/>
        <pc:sldMkLst>
          <pc:docMk/>
          <pc:sldMk cId="3238682318" sldId="758"/>
        </pc:sldMkLst>
      </pc:sldChg>
      <pc:sldChg chg="modSp add mod">
        <pc:chgData name="Josh Hug" userId="e2159f7335c131c2" providerId="LiveId" clId="{8428397D-096E-420D-ABC9-F2E670B56AE2}" dt="2024-10-18T21:11:38.878" v="14888"/>
        <pc:sldMkLst>
          <pc:docMk/>
          <pc:sldMk cId="421295867" sldId="759"/>
        </pc:sldMkLst>
      </pc:sldChg>
      <pc:sldChg chg="add setBg modAnim">
        <pc:chgData name="Josh Hug" userId="e2159f7335c131c2" providerId="LiveId" clId="{8428397D-096E-420D-ABC9-F2E670B56AE2}" dt="2024-10-18T21:24:43.577" v="14932"/>
        <pc:sldMkLst>
          <pc:docMk/>
          <pc:sldMk cId="1826325709" sldId="760"/>
        </pc:sldMkLst>
      </pc:sldChg>
      <pc:sldChg chg="new ord">
        <pc:chgData name="Josh Hug" userId="e2159f7335c131c2" providerId="LiveId" clId="{8428397D-096E-420D-ABC9-F2E670B56AE2}" dt="2024-10-18T21:46:29.691" v="14940"/>
        <pc:sldMkLst>
          <pc:docMk/>
          <pc:sldMk cId="399927441" sldId="761"/>
        </pc:sldMkLst>
      </pc:sldChg>
    </pc:docChg>
  </pc:docChgLst>
  <pc:docChgLst>
    <pc:chgData name="Stephen Tate" userId="S::srtate@uncg.edu::40610ddf-bfc6-48e2-8f07-5cd5e6cf6010" providerId="AD" clId="Web-{630DC4DD-FBA8-A5FE-3B2D-0208E464E2A3}"/>
    <pc:docChg chg="modSld">
      <pc:chgData name="Stephen Tate" userId="S::srtate@uncg.edu::40610ddf-bfc6-48e2-8f07-5cd5e6cf6010" providerId="AD" clId="Web-{630DC4DD-FBA8-A5FE-3B2D-0208E464E2A3}" dt="2025-07-19T20:20:04.952" v="1"/>
      <pc:docMkLst>
        <pc:docMk/>
      </pc:docMkLst>
      <pc:sldChg chg="modSp">
        <pc:chgData name="Stephen Tate" userId="S::srtate@uncg.edu::40610ddf-bfc6-48e2-8f07-5cd5e6cf6010" providerId="AD" clId="Web-{630DC4DD-FBA8-A5FE-3B2D-0208E464E2A3}" dt="2025-07-19T20:20:04.952" v="1"/>
        <pc:sldMkLst>
          <pc:docMk/>
          <pc:sldMk cId="423832459" sldId="358"/>
        </pc:sldMkLst>
        <pc:spChg chg="mod modVis">
          <ac:chgData name="Stephen Tate" userId="S::srtate@uncg.edu::40610ddf-bfc6-48e2-8f07-5cd5e6cf6010" providerId="AD" clId="Web-{630DC4DD-FBA8-A5FE-3B2D-0208E464E2A3}" dt="2025-07-19T20:20:04.952" v="1"/>
          <ac:spMkLst>
            <pc:docMk/>
            <pc:sldMk cId="423832459" sldId="358"/>
            <ac:spMk id="6" creationId="{77C0F910-D172-4B87-B509-82A555F5A2C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2AAC43-A4B3-AFF8-4C35-6595E67AD9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2955F97-B8DA-6608-3D21-305313AEA82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66BB430-3CED-4E00-83DB-0C1DB216D074}" type="datetimeFigureOut">
              <a:rPr lang="en-US" smtClean="0"/>
              <a:t>7/21/2025</a:t>
            </a:fld>
            <a:endParaRPr lang="en-US"/>
          </a:p>
        </p:txBody>
      </p:sp>
      <p:sp>
        <p:nvSpPr>
          <p:cNvPr id="4" name="Footer Placeholder 3">
            <a:extLst>
              <a:ext uri="{FF2B5EF4-FFF2-40B4-BE49-F238E27FC236}">
                <a16:creationId xmlns:a16="http://schemas.microsoft.com/office/drawing/2014/main" id="{BB479736-EFD7-141C-9047-C50A2DE76E0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B9724A3-C21F-A611-26EB-DCE496BD3C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8EC2E6-92AC-452F-88CB-6A966B3A5D3D}" type="slidenum">
              <a:rPr lang="en-US" smtClean="0"/>
              <a:t>‹#›</a:t>
            </a:fld>
            <a:endParaRPr lang="en-US"/>
          </a:p>
        </p:txBody>
      </p:sp>
    </p:spTree>
    <p:extLst>
      <p:ext uri="{BB962C8B-B14F-4D97-AF65-F5344CB8AC3E}">
        <p14:creationId xmlns:p14="http://schemas.microsoft.com/office/powerpoint/2010/main" val="2337112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Inter" panose="02000503000000020004" pitchFamily="2" charset="0"/>
      <a:defRPr sz="1400" b="0" i="0" u="none" strike="noStrike" cap="none">
        <a:solidFill>
          <a:srgbClr val="000000"/>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1pPr>
    <a:lvl2pPr marR="0" lvl="1" algn="l" rtl="0">
      <a:lnSpc>
        <a:spcPct val="100000"/>
      </a:lnSpc>
      <a:spcBef>
        <a:spcPts val="0"/>
      </a:spcBef>
      <a:spcAft>
        <a:spcPts val="0"/>
      </a:spcAft>
      <a:buClr>
        <a:srgbClr val="000000"/>
      </a:buClr>
      <a:buFont typeface="Inter" panose="02000503000000020004" pitchFamily="2" charset="0"/>
      <a:defRPr sz="1400" b="0" i="0" u="none" strike="noStrike" cap="none">
        <a:solidFill>
          <a:srgbClr val="000000"/>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2pPr>
    <a:lvl3pPr marR="0" lvl="2" algn="l" rtl="0">
      <a:lnSpc>
        <a:spcPct val="100000"/>
      </a:lnSpc>
      <a:spcBef>
        <a:spcPts val="0"/>
      </a:spcBef>
      <a:spcAft>
        <a:spcPts val="0"/>
      </a:spcAft>
      <a:buClr>
        <a:srgbClr val="000000"/>
      </a:buClr>
      <a:buFont typeface="Inter" panose="02000503000000020004" pitchFamily="2" charset="0"/>
      <a:defRPr sz="1400" b="0" i="0" u="none" strike="noStrike" cap="none">
        <a:solidFill>
          <a:srgbClr val="000000"/>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3pPr>
    <a:lvl4pPr marR="0" lvl="3" algn="l" rtl="0">
      <a:lnSpc>
        <a:spcPct val="100000"/>
      </a:lnSpc>
      <a:spcBef>
        <a:spcPts val="0"/>
      </a:spcBef>
      <a:spcAft>
        <a:spcPts val="0"/>
      </a:spcAft>
      <a:buClr>
        <a:srgbClr val="000000"/>
      </a:buClr>
      <a:buFont typeface="Inter" panose="02000503000000020004" pitchFamily="2" charset="0"/>
      <a:defRPr sz="1400" b="0" i="0" u="none" strike="noStrike" cap="none">
        <a:solidFill>
          <a:srgbClr val="000000"/>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4pPr>
    <a:lvl5pPr marR="0" lvl="4" algn="l" rtl="0">
      <a:lnSpc>
        <a:spcPct val="100000"/>
      </a:lnSpc>
      <a:spcBef>
        <a:spcPts val="0"/>
      </a:spcBef>
      <a:spcAft>
        <a:spcPts val="0"/>
      </a:spcAft>
      <a:buClr>
        <a:srgbClr val="000000"/>
      </a:buClr>
      <a:buFont typeface="Inter" panose="02000503000000020004" pitchFamily="2" charset="0"/>
      <a:defRPr sz="1400" b="0" i="0" u="none" strike="noStrike" cap="none">
        <a:solidFill>
          <a:srgbClr val="000000"/>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5pPr>
    <a:lvl6pPr marR="0" lvl="5" algn="l" rtl="0">
      <a:lnSpc>
        <a:spcPct val="100000"/>
      </a:lnSpc>
      <a:spcBef>
        <a:spcPts val="0"/>
      </a:spcBef>
      <a:spcAft>
        <a:spcPts val="0"/>
      </a:spcAft>
      <a:buClr>
        <a:srgbClr val="000000"/>
      </a:buClr>
      <a:buFont typeface="Inter" panose="02000503000000020004" pitchFamily="2" charset="0"/>
      <a:defRPr sz="1400" b="0" i="0" u="none" strike="noStrike" cap="none">
        <a:solidFill>
          <a:srgbClr val="000000"/>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6pPr>
    <a:lvl7pPr marR="0" lvl="6" algn="l" rtl="0">
      <a:lnSpc>
        <a:spcPct val="100000"/>
      </a:lnSpc>
      <a:spcBef>
        <a:spcPts val="0"/>
      </a:spcBef>
      <a:spcAft>
        <a:spcPts val="0"/>
      </a:spcAft>
      <a:buClr>
        <a:srgbClr val="000000"/>
      </a:buClr>
      <a:buFont typeface="Inter" panose="02000503000000020004" pitchFamily="2" charset="0"/>
      <a:defRPr sz="1400" b="0" i="0" u="none" strike="noStrike" cap="none">
        <a:solidFill>
          <a:srgbClr val="000000"/>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7pPr>
    <a:lvl8pPr marR="0" lvl="7" algn="l" rtl="0">
      <a:lnSpc>
        <a:spcPct val="100000"/>
      </a:lnSpc>
      <a:spcBef>
        <a:spcPts val="0"/>
      </a:spcBef>
      <a:spcAft>
        <a:spcPts val="0"/>
      </a:spcAft>
      <a:buClr>
        <a:srgbClr val="000000"/>
      </a:buClr>
      <a:buFont typeface="Inter" panose="02000503000000020004" pitchFamily="2" charset="0"/>
      <a:defRPr sz="1400" b="0" i="0" u="none" strike="noStrike" cap="none">
        <a:solidFill>
          <a:srgbClr val="000000"/>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8pPr>
    <a:lvl9pPr marR="0" lvl="8" algn="l" rtl="0">
      <a:lnSpc>
        <a:spcPct val="100000"/>
      </a:lnSpc>
      <a:spcBef>
        <a:spcPts val="0"/>
      </a:spcBef>
      <a:spcAft>
        <a:spcPts val="0"/>
      </a:spcAft>
      <a:buClr>
        <a:srgbClr val="000000"/>
      </a:buClr>
      <a:buFont typeface="Inter" panose="02000503000000020004" pitchFamily="2" charset="0"/>
      <a:defRPr sz="1400" b="0" i="0" u="none" strike="noStrike" cap="none">
        <a:solidFill>
          <a:srgbClr val="000000"/>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84795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9783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65964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89198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93442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50015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25522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91051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66478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a:t>Give me a .dot file showing all possible outcomes of flipping four biased coins with probability of heads 1/3 and tails 2/3. The graph should go from left to right with a node for the start, then 2 nodes connected to the start corresponding to heads and tails. Edges should be labeled with their probability. Nodes should be rectangles labeled either H or T. Highlight the edges in orange that go HHHH and highlight the edges in orange that go HTHT. All other edges should be black. All nodes should be black text on white background except the start node which should be a solid black circle.</a:t>
            </a:r>
          </a:p>
        </p:txBody>
      </p:sp>
    </p:spTree>
    <p:extLst>
      <p:ext uri="{BB962C8B-B14F-4D97-AF65-F5344CB8AC3E}">
        <p14:creationId xmlns:p14="http://schemas.microsoft.com/office/powerpoint/2010/main" val="889147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a:t>Give me a .dot file showing all possible outcomes of flipping four biased coins with probability of heads 1/3 and tails 2/3. The graph should go from left to right with a node for the start, then 2 nodes connected to the start corresponding to heads and tails. Edges should be labeled with their probability. Nodes should be rectangles labeled either H or T. Highlight the edges in orange that go HHHH and highlight the edges in orange that go HTHT. All other edges should be black. All nodes should be black text on white background except the start node which should be a solid black circle.</a:t>
            </a:r>
          </a:p>
        </p:txBody>
      </p:sp>
    </p:spTree>
    <p:extLst>
      <p:ext uri="{BB962C8B-B14F-4D97-AF65-F5344CB8AC3E}">
        <p14:creationId xmlns:p14="http://schemas.microsoft.com/office/powerpoint/2010/main" val="2484462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70677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38310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rtl="0">
              <a:spcBef>
                <a:spcPts val="0"/>
              </a:spcBef>
              <a:spcAft>
                <a:spcPts val="0"/>
              </a:spcAft>
              <a:buSzPts val="4400"/>
              <a:buNone/>
              <a:defRPr sz="4400"/>
            </a:lvl1pPr>
            <a:lvl2pPr lvl="1" rtl="0">
              <a:spcBef>
                <a:spcPts val="0"/>
              </a:spcBef>
              <a:spcAft>
                <a:spcPts val="0"/>
              </a:spcAft>
              <a:buSzPts val="4400"/>
              <a:buNone/>
              <a:defRPr sz="4400"/>
            </a:lvl2pPr>
            <a:lvl3pPr lvl="2" rtl="0">
              <a:spcBef>
                <a:spcPts val="0"/>
              </a:spcBef>
              <a:spcAft>
                <a:spcPts val="0"/>
              </a:spcAft>
              <a:buSzPts val="4400"/>
              <a:buNone/>
              <a:defRPr sz="4400"/>
            </a:lvl3pPr>
            <a:lvl4pPr lvl="3" rtl="0">
              <a:spcBef>
                <a:spcPts val="0"/>
              </a:spcBef>
              <a:spcAft>
                <a:spcPts val="0"/>
              </a:spcAft>
              <a:buSzPts val="4400"/>
              <a:buNone/>
              <a:defRPr sz="4400"/>
            </a:lvl4pPr>
            <a:lvl5pPr lvl="4" rtl="0">
              <a:spcBef>
                <a:spcPts val="0"/>
              </a:spcBef>
              <a:spcAft>
                <a:spcPts val="0"/>
              </a:spcAft>
              <a:buSzPts val="4400"/>
              <a:buNone/>
              <a:defRPr sz="4400"/>
            </a:lvl5pPr>
            <a:lvl6pPr lvl="5" rtl="0">
              <a:spcBef>
                <a:spcPts val="0"/>
              </a:spcBef>
              <a:spcAft>
                <a:spcPts val="0"/>
              </a:spcAft>
              <a:buSzPts val="4400"/>
              <a:buNone/>
              <a:defRPr sz="4400"/>
            </a:lvl6pPr>
            <a:lvl7pPr lvl="6" rtl="0">
              <a:spcBef>
                <a:spcPts val="0"/>
              </a:spcBef>
              <a:spcAft>
                <a:spcPts val="0"/>
              </a:spcAft>
              <a:buSzPts val="4400"/>
              <a:buNone/>
              <a:defRPr sz="4400"/>
            </a:lvl7pPr>
            <a:lvl8pPr lvl="7" rtl="0">
              <a:spcBef>
                <a:spcPts val="0"/>
              </a:spcBef>
              <a:spcAft>
                <a:spcPts val="0"/>
              </a:spcAft>
              <a:buSzPts val="4400"/>
              <a:buNone/>
              <a:defRPr sz="4400"/>
            </a:lvl8pPr>
            <a:lvl9pPr lvl="8" rtl="0">
              <a:spcBef>
                <a:spcPts val="0"/>
              </a:spcBef>
              <a:spcAft>
                <a:spcPts val="0"/>
              </a:spcAft>
              <a:buSzPts val="4400"/>
              <a:buNone/>
              <a:defRPr sz="4400"/>
            </a:lvl9pPr>
          </a:lstStyle>
          <a:p>
            <a:endParaRPr/>
          </a:p>
        </p:txBody>
      </p:sp>
      <p:sp>
        <p:nvSpPr>
          <p:cNvPr id="14" name="Google Shape;14;p2"/>
          <p:cNvSpPr txBox="1">
            <a:spLocks noGrp="1"/>
          </p:cNvSpPr>
          <p:nvPr>
            <p:ph type="subTitle" idx="1"/>
          </p:nvPr>
        </p:nvSpPr>
        <p:spPr>
          <a:xfrm>
            <a:off x="311700" y="2834125"/>
            <a:ext cx="8520600" cy="1536300"/>
          </a:xfrm>
          <a:prstGeom prst="rect">
            <a:avLst/>
          </a:prstGeom>
        </p:spPr>
        <p:txBody>
          <a:bodyPr spcFirstLastPara="1" wrap="square" lIns="91425" tIns="91425" rIns="91425" bIns="91425" anchor="t" anchorCtr="0">
            <a:noAutofit/>
          </a:bodyPr>
          <a:lstStyle>
            <a:lvl1pPr lvl="0" rtl="0">
              <a:lnSpc>
                <a:spcPct val="100000"/>
              </a:lnSpc>
              <a:spcBef>
                <a:spcPts val="600"/>
              </a:spcBef>
              <a:spcAft>
                <a:spcPts val="0"/>
              </a:spcAft>
              <a:buSzPts val="2400"/>
              <a:buFont typeface="Roboto Light"/>
              <a:buNone/>
              <a:defRPr sz="2400">
                <a:latin typeface="Roboto Light"/>
                <a:ea typeface="Roboto Light"/>
                <a:cs typeface="Roboto Light"/>
                <a:sym typeface="Roboto Light"/>
              </a:defRPr>
            </a:lvl1pPr>
            <a:lvl2pPr lvl="1" rtl="0">
              <a:lnSpc>
                <a:spcPct val="100000"/>
              </a:lnSpc>
              <a:spcBef>
                <a:spcPts val="600"/>
              </a:spcBef>
              <a:spcAft>
                <a:spcPts val="0"/>
              </a:spcAft>
              <a:buSzPts val="2400"/>
              <a:buFont typeface="Roboto Light"/>
              <a:buNone/>
              <a:defRPr sz="2400">
                <a:latin typeface="Roboto Light"/>
                <a:ea typeface="Roboto Light"/>
                <a:cs typeface="Roboto Light"/>
                <a:sym typeface="Roboto Light"/>
              </a:defRPr>
            </a:lvl2pPr>
            <a:lvl3pPr lvl="2" rtl="0">
              <a:lnSpc>
                <a:spcPct val="100000"/>
              </a:lnSpc>
              <a:spcBef>
                <a:spcPts val="600"/>
              </a:spcBef>
              <a:spcAft>
                <a:spcPts val="0"/>
              </a:spcAft>
              <a:buSzPts val="2400"/>
              <a:buFont typeface="Roboto Light"/>
              <a:buNone/>
              <a:defRPr sz="2400">
                <a:latin typeface="Roboto Light"/>
                <a:ea typeface="Roboto Light"/>
                <a:cs typeface="Roboto Light"/>
                <a:sym typeface="Roboto Light"/>
              </a:defRPr>
            </a:lvl3pPr>
            <a:lvl4pPr lvl="3" rtl="0">
              <a:lnSpc>
                <a:spcPct val="100000"/>
              </a:lnSpc>
              <a:spcBef>
                <a:spcPts val="600"/>
              </a:spcBef>
              <a:spcAft>
                <a:spcPts val="0"/>
              </a:spcAft>
              <a:buSzPts val="2400"/>
              <a:buFont typeface="Roboto Light"/>
              <a:buNone/>
              <a:defRPr sz="2400">
                <a:latin typeface="Roboto Light"/>
                <a:ea typeface="Roboto Light"/>
                <a:cs typeface="Roboto Light"/>
                <a:sym typeface="Roboto Light"/>
              </a:defRPr>
            </a:lvl4pPr>
            <a:lvl5pPr lvl="4" rtl="0">
              <a:lnSpc>
                <a:spcPct val="100000"/>
              </a:lnSpc>
              <a:spcBef>
                <a:spcPts val="600"/>
              </a:spcBef>
              <a:spcAft>
                <a:spcPts val="0"/>
              </a:spcAft>
              <a:buSzPts val="2400"/>
              <a:buFont typeface="Roboto Light"/>
              <a:buNone/>
              <a:defRPr sz="2400">
                <a:latin typeface="Roboto Light"/>
                <a:ea typeface="Roboto Light"/>
                <a:cs typeface="Roboto Light"/>
                <a:sym typeface="Roboto Light"/>
              </a:defRPr>
            </a:lvl5pPr>
            <a:lvl6pPr lvl="5" rtl="0">
              <a:lnSpc>
                <a:spcPct val="100000"/>
              </a:lnSpc>
              <a:spcBef>
                <a:spcPts val="600"/>
              </a:spcBef>
              <a:spcAft>
                <a:spcPts val="0"/>
              </a:spcAft>
              <a:buSzPts val="2400"/>
              <a:buFont typeface="Roboto Light"/>
              <a:buNone/>
              <a:defRPr sz="2400">
                <a:latin typeface="Roboto Light"/>
                <a:ea typeface="Roboto Light"/>
                <a:cs typeface="Roboto Light"/>
                <a:sym typeface="Roboto Light"/>
              </a:defRPr>
            </a:lvl6pPr>
            <a:lvl7pPr lvl="6" rtl="0">
              <a:lnSpc>
                <a:spcPct val="100000"/>
              </a:lnSpc>
              <a:spcBef>
                <a:spcPts val="600"/>
              </a:spcBef>
              <a:spcAft>
                <a:spcPts val="0"/>
              </a:spcAft>
              <a:buSzPts val="2400"/>
              <a:buFont typeface="Roboto Light"/>
              <a:buNone/>
              <a:defRPr sz="2400">
                <a:latin typeface="Roboto Light"/>
                <a:ea typeface="Roboto Light"/>
                <a:cs typeface="Roboto Light"/>
                <a:sym typeface="Roboto Light"/>
              </a:defRPr>
            </a:lvl7pPr>
            <a:lvl8pPr lvl="7" rtl="0">
              <a:lnSpc>
                <a:spcPct val="100000"/>
              </a:lnSpc>
              <a:spcBef>
                <a:spcPts val="600"/>
              </a:spcBef>
              <a:spcAft>
                <a:spcPts val="0"/>
              </a:spcAft>
              <a:buSzPts val="2400"/>
              <a:buFont typeface="Roboto Light"/>
              <a:buNone/>
              <a:defRPr sz="2400">
                <a:latin typeface="Roboto Light"/>
                <a:ea typeface="Roboto Light"/>
                <a:cs typeface="Roboto Light"/>
                <a:sym typeface="Roboto Light"/>
              </a:defRPr>
            </a:lvl8pPr>
            <a:lvl9pPr lvl="8" rtl="0">
              <a:lnSpc>
                <a:spcPct val="100000"/>
              </a:lnSpc>
              <a:spcBef>
                <a:spcPts val="600"/>
              </a:spcBef>
              <a:spcAft>
                <a:spcPts val="0"/>
              </a:spcAft>
              <a:buSzPts val="2400"/>
              <a:buFont typeface="Roboto Light"/>
              <a:buNone/>
              <a:defRPr sz="2400">
                <a:latin typeface="Roboto Light"/>
                <a:ea typeface="Roboto Light"/>
                <a:cs typeface="Roboto Light"/>
                <a:sym typeface="Roboto Light"/>
              </a:defRPr>
            </a:lvl9pPr>
          </a:lstStyle>
          <a:p>
            <a:endParaRPr/>
          </a:p>
        </p:txBody>
      </p:sp>
      <p:sp>
        <p:nvSpPr>
          <p:cNvPr id="15" name="Google Shape;15;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40207110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_TITLE_AND_DESCRIPTION_3">
  <p:cSld name="SECTION_TITLE_AND_DESCRIPTION_3">
    <p:spTree>
      <p:nvGrpSpPr>
        <p:cNvPr id="1" name="Shape 63"/>
        <p:cNvGrpSpPr/>
        <p:nvPr/>
      </p:nvGrpSpPr>
      <p:grpSpPr>
        <a:xfrm>
          <a:off x="0" y="0"/>
          <a:ext cx="0" cy="0"/>
          <a:chOff x="0" y="0"/>
          <a:chExt cx="0" cy="0"/>
        </a:xfrm>
      </p:grpSpPr>
      <p:sp>
        <p:nvSpPr>
          <p:cNvPr id="64" name="Google Shape;64;p11"/>
          <p:cNvSpPr/>
          <p:nvPr/>
        </p:nvSpPr>
        <p:spPr>
          <a:xfrm>
            <a:off x="4572000" y="-125"/>
            <a:ext cx="4572000" cy="5143500"/>
          </a:xfrm>
          <a:prstGeom prst="rect">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66" name="Google Shape;66;p1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600"/>
              </a:spcBef>
              <a:spcAft>
                <a:spcPts val="0"/>
              </a:spcAft>
              <a:buSzPts val="1600"/>
              <a:buNone/>
              <a:defRPr/>
            </a:lvl1pPr>
            <a:lvl2pPr lvl="1" algn="ctr" rtl="0">
              <a:lnSpc>
                <a:spcPct val="100000"/>
              </a:lnSpc>
              <a:spcBef>
                <a:spcPts val="600"/>
              </a:spcBef>
              <a:spcAft>
                <a:spcPts val="0"/>
              </a:spcAft>
              <a:buSzPts val="2100"/>
              <a:buNone/>
              <a:defRPr sz="2100"/>
            </a:lvl2pPr>
            <a:lvl3pPr lvl="2" algn="ctr" rtl="0">
              <a:lnSpc>
                <a:spcPct val="100000"/>
              </a:lnSpc>
              <a:spcBef>
                <a:spcPts val="600"/>
              </a:spcBef>
              <a:spcAft>
                <a:spcPts val="0"/>
              </a:spcAft>
              <a:buSzPts val="2100"/>
              <a:buNone/>
              <a:defRPr sz="2100"/>
            </a:lvl3pPr>
            <a:lvl4pPr lvl="3" algn="ctr" rtl="0">
              <a:lnSpc>
                <a:spcPct val="100000"/>
              </a:lnSpc>
              <a:spcBef>
                <a:spcPts val="600"/>
              </a:spcBef>
              <a:spcAft>
                <a:spcPts val="0"/>
              </a:spcAft>
              <a:buSzPts val="2100"/>
              <a:buNone/>
              <a:defRPr sz="2100"/>
            </a:lvl4pPr>
            <a:lvl5pPr lvl="4" algn="ctr" rtl="0">
              <a:lnSpc>
                <a:spcPct val="100000"/>
              </a:lnSpc>
              <a:spcBef>
                <a:spcPts val="600"/>
              </a:spcBef>
              <a:spcAft>
                <a:spcPts val="0"/>
              </a:spcAft>
              <a:buSzPts val="2100"/>
              <a:buNone/>
              <a:defRPr sz="2100"/>
            </a:lvl5pPr>
            <a:lvl6pPr lvl="5" algn="ctr" rtl="0">
              <a:lnSpc>
                <a:spcPct val="100000"/>
              </a:lnSpc>
              <a:spcBef>
                <a:spcPts val="600"/>
              </a:spcBef>
              <a:spcAft>
                <a:spcPts val="0"/>
              </a:spcAft>
              <a:buSzPts val="2100"/>
              <a:buNone/>
              <a:defRPr sz="2100"/>
            </a:lvl6pPr>
            <a:lvl7pPr lvl="6" algn="ctr" rtl="0">
              <a:lnSpc>
                <a:spcPct val="100000"/>
              </a:lnSpc>
              <a:spcBef>
                <a:spcPts val="600"/>
              </a:spcBef>
              <a:spcAft>
                <a:spcPts val="0"/>
              </a:spcAft>
              <a:buSzPts val="2100"/>
              <a:buNone/>
              <a:defRPr sz="2100"/>
            </a:lvl7pPr>
            <a:lvl8pPr lvl="7" algn="ctr" rtl="0">
              <a:lnSpc>
                <a:spcPct val="100000"/>
              </a:lnSpc>
              <a:spcBef>
                <a:spcPts val="600"/>
              </a:spcBef>
              <a:spcAft>
                <a:spcPts val="0"/>
              </a:spcAft>
              <a:buSzPts val="2100"/>
              <a:buNone/>
              <a:defRPr sz="2100"/>
            </a:lvl8pPr>
            <a:lvl9pPr lvl="8" algn="ctr" rtl="0">
              <a:lnSpc>
                <a:spcPct val="100000"/>
              </a:lnSpc>
              <a:spcBef>
                <a:spcPts val="600"/>
              </a:spcBef>
              <a:spcAft>
                <a:spcPts val="0"/>
              </a:spcAft>
              <a:buSzPts val="2100"/>
              <a:buNone/>
              <a:defRPr sz="2100"/>
            </a:lvl9pPr>
          </a:lstStyle>
          <a:p>
            <a:endParaRPr/>
          </a:p>
        </p:txBody>
      </p:sp>
      <p:sp>
        <p:nvSpPr>
          <p:cNvPr id="67" name="Google Shape;6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8" name="Google Shape;68;p11"/>
          <p:cNvSpPr txBox="1">
            <a:spLocks noGrp="1"/>
          </p:cNvSpPr>
          <p:nvPr>
            <p:ph type="body" idx="2"/>
          </p:nvPr>
        </p:nvSpPr>
        <p:spPr>
          <a:xfrm>
            <a:off x="4812381" y="402206"/>
            <a:ext cx="3999900" cy="34164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Font typeface="Roboto Light"/>
              <a:buChar char="•"/>
              <a:defRPr>
                <a:latin typeface="Roboto Light"/>
                <a:ea typeface="Roboto Light"/>
                <a:cs typeface="Roboto Light"/>
                <a:sym typeface="Roboto Light"/>
              </a:defRPr>
            </a:lvl1pPr>
            <a:lvl2pPr marL="914400" lvl="1" indent="-330200" rtl="0">
              <a:spcBef>
                <a:spcPts val="600"/>
              </a:spcBef>
              <a:spcAft>
                <a:spcPts val="0"/>
              </a:spcAft>
              <a:buSzPts val="1600"/>
              <a:buFont typeface="Roboto Light"/>
              <a:buChar char="•"/>
              <a:defRPr>
                <a:latin typeface="Roboto Light"/>
                <a:ea typeface="Roboto Light"/>
                <a:cs typeface="Roboto Light"/>
                <a:sym typeface="Roboto Light"/>
              </a:defRPr>
            </a:lvl2pPr>
            <a:lvl3pPr marL="1371600" lvl="2" indent="-330200" rtl="0">
              <a:spcBef>
                <a:spcPts val="600"/>
              </a:spcBef>
              <a:spcAft>
                <a:spcPts val="0"/>
              </a:spcAft>
              <a:buSzPts val="1600"/>
              <a:buFont typeface="Roboto Light"/>
              <a:buChar char="•"/>
              <a:defRPr>
                <a:latin typeface="Roboto Light"/>
                <a:ea typeface="Roboto Light"/>
                <a:cs typeface="Roboto Light"/>
                <a:sym typeface="Roboto Light"/>
              </a:defRPr>
            </a:lvl3pPr>
            <a:lvl4pPr marL="1828800" lvl="3" indent="-330200" rtl="0">
              <a:spcBef>
                <a:spcPts val="600"/>
              </a:spcBef>
              <a:spcAft>
                <a:spcPts val="0"/>
              </a:spcAft>
              <a:buSzPts val="1600"/>
              <a:buFont typeface="Roboto Light"/>
              <a:buChar char="•"/>
              <a:defRPr>
                <a:latin typeface="Roboto Light"/>
                <a:ea typeface="Roboto Light"/>
                <a:cs typeface="Roboto Light"/>
                <a:sym typeface="Roboto Light"/>
              </a:defRPr>
            </a:lvl4pPr>
            <a:lvl5pPr marL="2286000" lvl="4" indent="-330200" rtl="0">
              <a:spcBef>
                <a:spcPts val="600"/>
              </a:spcBef>
              <a:spcAft>
                <a:spcPts val="0"/>
              </a:spcAft>
              <a:buSzPts val="1600"/>
              <a:buFont typeface="Roboto Light"/>
              <a:buChar char="•"/>
              <a:defRPr>
                <a:latin typeface="Roboto Light"/>
                <a:ea typeface="Roboto Light"/>
                <a:cs typeface="Roboto Light"/>
                <a:sym typeface="Roboto Light"/>
              </a:defRPr>
            </a:lvl5pPr>
            <a:lvl6pPr marL="2743200" lvl="5" indent="-330200" rtl="0">
              <a:spcBef>
                <a:spcPts val="600"/>
              </a:spcBef>
              <a:spcAft>
                <a:spcPts val="0"/>
              </a:spcAft>
              <a:buSzPts val="1600"/>
              <a:buFont typeface="Roboto Light"/>
              <a:buChar char="•"/>
              <a:defRPr>
                <a:latin typeface="Roboto Light"/>
                <a:ea typeface="Roboto Light"/>
                <a:cs typeface="Roboto Light"/>
                <a:sym typeface="Roboto Light"/>
              </a:defRPr>
            </a:lvl6pPr>
            <a:lvl7pPr marL="3200400" lvl="6" indent="-330200" rtl="0">
              <a:spcBef>
                <a:spcPts val="600"/>
              </a:spcBef>
              <a:spcAft>
                <a:spcPts val="0"/>
              </a:spcAft>
              <a:buSzPts val="1600"/>
              <a:buFont typeface="Roboto Light"/>
              <a:buChar char="•"/>
              <a:defRPr>
                <a:latin typeface="Roboto Light"/>
                <a:ea typeface="Roboto Light"/>
                <a:cs typeface="Roboto Light"/>
                <a:sym typeface="Roboto Light"/>
              </a:defRPr>
            </a:lvl7pPr>
            <a:lvl8pPr marL="3657600" lvl="7" indent="-330200" rtl="0">
              <a:spcBef>
                <a:spcPts val="600"/>
              </a:spcBef>
              <a:spcAft>
                <a:spcPts val="0"/>
              </a:spcAft>
              <a:buSzPts val="1600"/>
              <a:buFont typeface="Roboto Light"/>
              <a:buChar char="•"/>
              <a:defRPr>
                <a:latin typeface="Roboto Light"/>
                <a:ea typeface="Roboto Light"/>
                <a:cs typeface="Roboto Light"/>
                <a:sym typeface="Roboto Light"/>
              </a:defRPr>
            </a:lvl8pPr>
            <a:lvl9pPr marL="4114800" lvl="8" indent="-330200" rtl="0">
              <a:spcBef>
                <a:spcPts val="600"/>
              </a:spcBef>
              <a:spcAft>
                <a:spcPts val="0"/>
              </a:spcAft>
              <a:buSzPts val="1600"/>
              <a:buFont typeface="Roboto Light"/>
              <a:buChar char="•"/>
              <a:defRPr>
                <a:latin typeface="Roboto Light"/>
                <a:ea typeface="Roboto Light"/>
                <a:cs typeface="Roboto Light"/>
                <a:sym typeface="Roboto Light"/>
              </a:defRPr>
            </a:lvl9pPr>
          </a:lstStyle>
          <a:p>
            <a:endParaRPr/>
          </a:p>
        </p:txBody>
      </p:sp>
    </p:spTree>
    <p:extLst>
      <p:ext uri="{BB962C8B-B14F-4D97-AF65-F5344CB8AC3E}">
        <p14:creationId xmlns:p14="http://schemas.microsoft.com/office/powerpoint/2010/main" val="8662915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9"/>
        <p:cNvGrpSpPr/>
        <p:nvPr/>
      </p:nvGrpSpPr>
      <p:grpSpPr>
        <a:xfrm>
          <a:off x="0" y="0"/>
          <a:ext cx="0" cy="0"/>
          <a:chOff x="0" y="0"/>
          <a:chExt cx="0" cy="0"/>
        </a:xfrm>
      </p:grpSpPr>
      <p:sp>
        <p:nvSpPr>
          <p:cNvPr id="70" name="Google Shape;70;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1" name="Google Shape;71;p12"/>
          <p:cNvSpPr txBox="1">
            <a:spLocks noGrp="1"/>
          </p:cNvSpPr>
          <p:nvPr>
            <p:ph type="title"/>
          </p:nvPr>
        </p:nvSpPr>
        <p:spPr>
          <a:xfrm>
            <a:off x="95425" y="4382350"/>
            <a:ext cx="8425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cxnSp>
        <p:nvCxnSpPr>
          <p:cNvPr id="72" name="Google Shape;72;p12"/>
          <p:cNvCxnSpPr/>
          <p:nvPr/>
        </p:nvCxnSpPr>
        <p:spPr>
          <a:xfrm>
            <a:off x="168250" y="4288400"/>
            <a:ext cx="8757000" cy="0"/>
          </a:xfrm>
          <a:prstGeom prst="straightConnector1">
            <a:avLst/>
          </a:prstGeom>
          <a:noFill/>
          <a:ln w="19050" cap="flat" cmpd="sng">
            <a:solidFill>
              <a:srgbClr val="BF9000"/>
            </a:solidFill>
            <a:prstDash val="solid"/>
            <a:round/>
            <a:headEnd type="none" w="med" len="med"/>
            <a:tailEnd type="none" w="med" len="med"/>
          </a:ln>
        </p:spPr>
      </p:cxnSp>
    </p:spTree>
    <p:extLst>
      <p:ext uri="{BB962C8B-B14F-4D97-AF65-F5344CB8AC3E}">
        <p14:creationId xmlns:p14="http://schemas.microsoft.com/office/powerpoint/2010/main" val="191991732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
        <p:nvSpPr>
          <p:cNvPr id="74" name="Google Shape;74;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1893511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dark">
  <p:cSld name="Blank dark">
    <p:bg>
      <p:bgPr>
        <a:solidFill>
          <a:schemeClr val="dk1"/>
        </a:solidFill>
        <a:effectLst/>
      </p:bgPr>
    </p:bg>
    <p:spTree>
      <p:nvGrpSpPr>
        <p:cNvPr id="1" name="Shape 75"/>
        <p:cNvGrpSpPr/>
        <p:nvPr/>
      </p:nvGrpSpPr>
      <p:grpSpPr>
        <a:xfrm>
          <a:off x="0" y="0"/>
          <a:ext cx="0" cy="0"/>
          <a:chOff x="0" y="0"/>
          <a:chExt cx="0" cy="0"/>
        </a:xfrm>
      </p:grpSpPr>
      <p:sp>
        <p:nvSpPr>
          <p:cNvPr id="76" name="Google Shape;76;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41821501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Top">
  <p:cSld name="Title - Top">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357188" y="198377"/>
            <a:ext cx="8429700" cy="624000"/>
          </a:xfrm>
          <a:prstGeom prst="rect">
            <a:avLst/>
          </a:prstGeom>
          <a:noFill/>
          <a:ln>
            <a:noFill/>
          </a:ln>
        </p:spPr>
        <p:txBody>
          <a:bodyPr spcFirstLastPara="1" wrap="square" lIns="19050" tIns="19050" rIns="19050" bIns="19050" anchor="ctr" anchorCtr="0">
            <a:noAutofit/>
          </a:bodyPr>
          <a:lstStyle>
            <a:lvl1pPr lvl="0" algn="ctr" rtl="0">
              <a:lnSpc>
                <a:spcPct val="90000"/>
              </a:lnSpc>
              <a:spcBef>
                <a:spcPts val="900"/>
              </a:spcBef>
              <a:spcAft>
                <a:spcPts val="0"/>
              </a:spcAft>
              <a:buClr>
                <a:srgbClr val="013262"/>
              </a:buClr>
              <a:buSzPts val="700"/>
              <a:buNone/>
              <a:defRPr/>
            </a:lvl1pPr>
            <a:lvl2pPr lvl="1" algn="ctr" rtl="0">
              <a:lnSpc>
                <a:spcPct val="90000"/>
              </a:lnSpc>
              <a:spcBef>
                <a:spcPts val="900"/>
              </a:spcBef>
              <a:spcAft>
                <a:spcPts val="0"/>
              </a:spcAft>
              <a:buClr>
                <a:srgbClr val="013262"/>
              </a:buClr>
              <a:buSzPts val="700"/>
              <a:buNone/>
              <a:defRPr/>
            </a:lvl2pPr>
            <a:lvl3pPr lvl="2" algn="ctr" rtl="0">
              <a:lnSpc>
                <a:spcPct val="90000"/>
              </a:lnSpc>
              <a:spcBef>
                <a:spcPts val="900"/>
              </a:spcBef>
              <a:spcAft>
                <a:spcPts val="0"/>
              </a:spcAft>
              <a:buClr>
                <a:srgbClr val="013262"/>
              </a:buClr>
              <a:buSzPts val="700"/>
              <a:buNone/>
              <a:defRPr/>
            </a:lvl3pPr>
            <a:lvl4pPr lvl="3" algn="ctr" rtl="0">
              <a:lnSpc>
                <a:spcPct val="90000"/>
              </a:lnSpc>
              <a:spcBef>
                <a:spcPts val="900"/>
              </a:spcBef>
              <a:spcAft>
                <a:spcPts val="0"/>
              </a:spcAft>
              <a:buClr>
                <a:srgbClr val="013262"/>
              </a:buClr>
              <a:buSzPts val="700"/>
              <a:buNone/>
              <a:defRPr/>
            </a:lvl4pPr>
            <a:lvl5pPr lvl="4" algn="ctr" rtl="0">
              <a:lnSpc>
                <a:spcPct val="90000"/>
              </a:lnSpc>
              <a:spcBef>
                <a:spcPts val="900"/>
              </a:spcBef>
              <a:spcAft>
                <a:spcPts val="0"/>
              </a:spcAft>
              <a:buClr>
                <a:srgbClr val="013262"/>
              </a:buClr>
              <a:buSzPts val="700"/>
              <a:buNone/>
              <a:defRPr/>
            </a:lvl5pPr>
            <a:lvl6pPr lvl="5" algn="ctr" rtl="0">
              <a:lnSpc>
                <a:spcPct val="90000"/>
              </a:lnSpc>
              <a:spcBef>
                <a:spcPts val="900"/>
              </a:spcBef>
              <a:spcAft>
                <a:spcPts val="0"/>
              </a:spcAft>
              <a:buClr>
                <a:srgbClr val="013262"/>
              </a:buClr>
              <a:buSzPts val="700"/>
              <a:buNone/>
              <a:defRPr/>
            </a:lvl6pPr>
            <a:lvl7pPr lvl="6" algn="ctr" rtl="0">
              <a:lnSpc>
                <a:spcPct val="90000"/>
              </a:lnSpc>
              <a:spcBef>
                <a:spcPts val="900"/>
              </a:spcBef>
              <a:spcAft>
                <a:spcPts val="0"/>
              </a:spcAft>
              <a:buClr>
                <a:srgbClr val="013262"/>
              </a:buClr>
              <a:buSzPts val="700"/>
              <a:buNone/>
              <a:defRPr/>
            </a:lvl7pPr>
            <a:lvl8pPr lvl="7" algn="ctr" rtl="0">
              <a:lnSpc>
                <a:spcPct val="90000"/>
              </a:lnSpc>
              <a:spcBef>
                <a:spcPts val="900"/>
              </a:spcBef>
              <a:spcAft>
                <a:spcPts val="0"/>
              </a:spcAft>
              <a:buClr>
                <a:srgbClr val="013262"/>
              </a:buClr>
              <a:buSzPts val="700"/>
              <a:buNone/>
              <a:defRPr/>
            </a:lvl8pPr>
            <a:lvl9pPr lvl="8" algn="ctr" rtl="0">
              <a:lnSpc>
                <a:spcPct val="90000"/>
              </a:lnSpc>
              <a:spcBef>
                <a:spcPts val="900"/>
              </a:spcBef>
              <a:spcAft>
                <a:spcPts val="0"/>
              </a:spcAft>
              <a:buClr>
                <a:srgbClr val="013262"/>
              </a:buClr>
              <a:buSzPts val="700"/>
              <a:buNone/>
              <a:defRPr/>
            </a:lvl9pPr>
          </a:lstStyle>
          <a:p>
            <a:endParaRPr/>
          </a:p>
        </p:txBody>
      </p:sp>
      <p:sp>
        <p:nvSpPr>
          <p:cNvPr id="79" name="Google Shape;79;p15"/>
          <p:cNvSpPr txBox="1">
            <a:spLocks noGrp="1"/>
          </p:cNvSpPr>
          <p:nvPr>
            <p:ph type="sldNum" idx="12"/>
          </p:nvPr>
        </p:nvSpPr>
        <p:spPr>
          <a:xfrm>
            <a:off x="4491037" y="4881563"/>
            <a:ext cx="157200" cy="190500"/>
          </a:xfrm>
          <a:prstGeom prst="rect">
            <a:avLst/>
          </a:prstGeom>
          <a:noFill/>
          <a:ln>
            <a:noFill/>
          </a:ln>
        </p:spPr>
        <p:txBody>
          <a:bodyPr spcFirstLastPara="1" wrap="square" lIns="19050" tIns="19050" rIns="19050" bIns="19050" anchor="t" anchorCtr="0">
            <a:noAutofit/>
          </a:bodyPr>
          <a:lstStyle>
            <a:lvl1pPr marL="0" lvl="0" indent="0" algn="ctr" rtl="0">
              <a:lnSpc>
                <a:spcPct val="100000"/>
              </a:lnSpc>
              <a:spcBef>
                <a:spcPts val="0"/>
              </a:spcBef>
              <a:spcAft>
                <a:spcPts val="0"/>
              </a:spcAft>
              <a:buClr>
                <a:srgbClr val="4C4946"/>
              </a:buClr>
              <a:buSzPts val="900"/>
              <a:buFont typeface="Inter" panose="02000503000000020004" pitchFamily="2" charset="0"/>
              <a:buNone/>
              <a:defRPr sz="900">
                <a:solidFill>
                  <a:srgbClr val="4C4946"/>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1pPr>
            <a:lvl2pPr marL="0" lvl="1" indent="0" algn="ctr" rtl="0">
              <a:lnSpc>
                <a:spcPct val="100000"/>
              </a:lnSpc>
              <a:spcBef>
                <a:spcPts val="0"/>
              </a:spcBef>
              <a:spcAft>
                <a:spcPts val="0"/>
              </a:spcAft>
              <a:buClr>
                <a:srgbClr val="4C4946"/>
              </a:buClr>
              <a:buSzPts val="900"/>
              <a:buFont typeface="Inter" panose="02000503000000020004" pitchFamily="2" charset="0"/>
              <a:buNone/>
              <a:defRPr sz="900">
                <a:solidFill>
                  <a:srgbClr val="4C4946"/>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2pPr>
            <a:lvl3pPr marL="0" lvl="2" indent="0" algn="ctr" rtl="0">
              <a:lnSpc>
                <a:spcPct val="100000"/>
              </a:lnSpc>
              <a:spcBef>
                <a:spcPts val="0"/>
              </a:spcBef>
              <a:spcAft>
                <a:spcPts val="0"/>
              </a:spcAft>
              <a:buClr>
                <a:srgbClr val="4C4946"/>
              </a:buClr>
              <a:buSzPts val="900"/>
              <a:buFont typeface="Inter" panose="02000503000000020004" pitchFamily="2" charset="0"/>
              <a:buNone/>
              <a:defRPr sz="900">
                <a:solidFill>
                  <a:srgbClr val="4C4946"/>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3pPr>
            <a:lvl4pPr marL="0" lvl="3" indent="0" algn="ctr" rtl="0">
              <a:lnSpc>
                <a:spcPct val="100000"/>
              </a:lnSpc>
              <a:spcBef>
                <a:spcPts val="0"/>
              </a:spcBef>
              <a:spcAft>
                <a:spcPts val="0"/>
              </a:spcAft>
              <a:buClr>
                <a:srgbClr val="4C4946"/>
              </a:buClr>
              <a:buSzPts val="900"/>
              <a:buFont typeface="Inter" panose="02000503000000020004" pitchFamily="2" charset="0"/>
              <a:buNone/>
              <a:defRPr sz="900">
                <a:solidFill>
                  <a:srgbClr val="4C4946"/>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4pPr>
            <a:lvl5pPr marL="0" lvl="4" indent="0" algn="ctr" rtl="0">
              <a:lnSpc>
                <a:spcPct val="100000"/>
              </a:lnSpc>
              <a:spcBef>
                <a:spcPts val="0"/>
              </a:spcBef>
              <a:spcAft>
                <a:spcPts val="0"/>
              </a:spcAft>
              <a:buClr>
                <a:srgbClr val="4C4946"/>
              </a:buClr>
              <a:buSzPts val="900"/>
              <a:buFont typeface="Inter" panose="02000503000000020004" pitchFamily="2" charset="0"/>
              <a:buNone/>
              <a:defRPr sz="900">
                <a:solidFill>
                  <a:srgbClr val="4C4946"/>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5pPr>
            <a:lvl6pPr marL="0" lvl="5" indent="0" algn="ctr" rtl="0">
              <a:lnSpc>
                <a:spcPct val="100000"/>
              </a:lnSpc>
              <a:spcBef>
                <a:spcPts val="0"/>
              </a:spcBef>
              <a:spcAft>
                <a:spcPts val="0"/>
              </a:spcAft>
              <a:buClr>
                <a:srgbClr val="4C4946"/>
              </a:buClr>
              <a:buSzPts val="900"/>
              <a:buFont typeface="Inter" panose="02000503000000020004" pitchFamily="2" charset="0"/>
              <a:buNone/>
              <a:defRPr sz="900">
                <a:solidFill>
                  <a:srgbClr val="4C4946"/>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6pPr>
            <a:lvl7pPr marL="0" lvl="6" indent="0" algn="ctr" rtl="0">
              <a:lnSpc>
                <a:spcPct val="100000"/>
              </a:lnSpc>
              <a:spcBef>
                <a:spcPts val="0"/>
              </a:spcBef>
              <a:spcAft>
                <a:spcPts val="0"/>
              </a:spcAft>
              <a:buClr>
                <a:srgbClr val="4C4946"/>
              </a:buClr>
              <a:buSzPts val="900"/>
              <a:buFont typeface="Inter" panose="02000503000000020004" pitchFamily="2" charset="0"/>
              <a:buNone/>
              <a:defRPr sz="900">
                <a:solidFill>
                  <a:srgbClr val="4C4946"/>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7pPr>
            <a:lvl8pPr marL="0" lvl="7" indent="0" algn="ctr" rtl="0">
              <a:lnSpc>
                <a:spcPct val="100000"/>
              </a:lnSpc>
              <a:spcBef>
                <a:spcPts val="0"/>
              </a:spcBef>
              <a:spcAft>
                <a:spcPts val="0"/>
              </a:spcAft>
              <a:buClr>
                <a:srgbClr val="4C4946"/>
              </a:buClr>
              <a:buSzPts val="900"/>
              <a:buFont typeface="Inter" panose="02000503000000020004" pitchFamily="2" charset="0"/>
              <a:buNone/>
              <a:defRPr sz="900">
                <a:solidFill>
                  <a:srgbClr val="4C4946"/>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8pPr>
            <a:lvl9pPr marL="0" lvl="8" indent="0" algn="ctr" rtl="0">
              <a:lnSpc>
                <a:spcPct val="100000"/>
              </a:lnSpc>
              <a:spcBef>
                <a:spcPts val="0"/>
              </a:spcBef>
              <a:spcAft>
                <a:spcPts val="0"/>
              </a:spcAft>
              <a:buClr>
                <a:srgbClr val="4C4946"/>
              </a:buClr>
              <a:buSzPts val="900"/>
              <a:buFont typeface="Inter" panose="02000503000000020004" pitchFamily="2" charset="0"/>
              <a:buNone/>
              <a:defRPr sz="900">
                <a:solidFill>
                  <a:srgbClr val="4C4946"/>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9pPr>
          </a:lstStyle>
          <a:p>
            <a:pPr marL="0" lvl="0" indent="0" algn="ctr" rtl="0">
              <a:spcBef>
                <a:spcPts val="0"/>
              </a:spcBef>
              <a:spcAft>
                <a:spcPts val="0"/>
              </a:spcAft>
              <a:buNone/>
            </a:pPr>
            <a:fld id="{00000000-1234-1234-1234-123412341234}" type="slidenum">
              <a:rPr lang="en"/>
              <a:t>‹#›</a:t>
            </a:fld>
            <a:endParaRPr sz="1000">
              <a:solidFill>
                <a:schemeClr val="dk1"/>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endParaRPr>
          </a:p>
        </p:txBody>
      </p:sp>
    </p:spTree>
    <p:extLst>
      <p:ext uri="{BB962C8B-B14F-4D97-AF65-F5344CB8AC3E}">
        <p14:creationId xmlns:p14="http://schemas.microsoft.com/office/powerpoint/2010/main" val="39951870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Top 1">
  <p:cSld name="Title - Top 1">
    <p:spTree>
      <p:nvGrpSpPr>
        <p:cNvPr id="1" name="Shape 80"/>
        <p:cNvGrpSpPr/>
        <p:nvPr/>
      </p:nvGrpSpPr>
      <p:grpSpPr>
        <a:xfrm>
          <a:off x="0" y="0"/>
          <a:ext cx="0" cy="0"/>
          <a:chOff x="0" y="0"/>
          <a:chExt cx="0" cy="0"/>
        </a:xfrm>
      </p:grpSpPr>
      <p:sp>
        <p:nvSpPr>
          <p:cNvPr id="81" name="Google Shape;81;p16"/>
          <p:cNvSpPr txBox="1">
            <a:spLocks noGrp="1"/>
          </p:cNvSpPr>
          <p:nvPr>
            <p:ph type="title"/>
          </p:nvPr>
        </p:nvSpPr>
        <p:spPr>
          <a:xfrm>
            <a:off x="357188" y="198377"/>
            <a:ext cx="8429700" cy="624000"/>
          </a:xfrm>
          <a:prstGeom prst="rect">
            <a:avLst/>
          </a:prstGeom>
          <a:noFill/>
          <a:ln>
            <a:noFill/>
          </a:ln>
        </p:spPr>
        <p:txBody>
          <a:bodyPr spcFirstLastPara="1" wrap="square" lIns="19050" tIns="19050" rIns="19050" bIns="19050" anchor="ctr" anchorCtr="0">
            <a:noAutofit/>
          </a:bodyPr>
          <a:lstStyle>
            <a:lvl1pPr lvl="0" algn="ctr" rtl="0">
              <a:lnSpc>
                <a:spcPct val="90000"/>
              </a:lnSpc>
              <a:spcBef>
                <a:spcPts val="900"/>
              </a:spcBef>
              <a:spcAft>
                <a:spcPts val="0"/>
              </a:spcAft>
              <a:buClr>
                <a:srgbClr val="013262"/>
              </a:buClr>
              <a:buSzPts val="700"/>
              <a:buNone/>
              <a:defRPr/>
            </a:lvl1pPr>
            <a:lvl2pPr lvl="1" algn="ctr" rtl="0">
              <a:lnSpc>
                <a:spcPct val="90000"/>
              </a:lnSpc>
              <a:spcBef>
                <a:spcPts val="900"/>
              </a:spcBef>
              <a:spcAft>
                <a:spcPts val="0"/>
              </a:spcAft>
              <a:buClr>
                <a:srgbClr val="013262"/>
              </a:buClr>
              <a:buSzPts val="700"/>
              <a:buNone/>
              <a:defRPr/>
            </a:lvl2pPr>
            <a:lvl3pPr lvl="2" algn="ctr" rtl="0">
              <a:lnSpc>
                <a:spcPct val="90000"/>
              </a:lnSpc>
              <a:spcBef>
                <a:spcPts val="900"/>
              </a:spcBef>
              <a:spcAft>
                <a:spcPts val="0"/>
              </a:spcAft>
              <a:buClr>
                <a:srgbClr val="013262"/>
              </a:buClr>
              <a:buSzPts val="700"/>
              <a:buNone/>
              <a:defRPr/>
            </a:lvl3pPr>
            <a:lvl4pPr lvl="3" algn="ctr" rtl="0">
              <a:lnSpc>
                <a:spcPct val="90000"/>
              </a:lnSpc>
              <a:spcBef>
                <a:spcPts val="900"/>
              </a:spcBef>
              <a:spcAft>
                <a:spcPts val="0"/>
              </a:spcAft>
              <a:buClr>
                <a:srgbClr val="013262"/>
              </a:buClr>
              <a:buSzPts val="700"/>
              <a:buNone/>
              <a:defRPr/>
            </a:lvl4pPr>
            <a:lvl5pPr lvl="4" algn="ctr" rtl="0">
              <a:lnSpc>
                <a:spcPct val="90000"/>
              </a:lnSpc>
              <a:spcBef>
                <a:spcPts val="900"/>
              </a:spcBef>
              <a:spcAft>
                <a:spcPts val="0"/>
              </a:spcAft>
              <a:buClr>
                <a:srgbClr val="013262"/>
              </a:buClr>
              <a:buSzPts val="700"/>
              <a:buNone/>
              <a:defRPr/>
            </a:lvl5pPr>
            <a:lvl6pPr lvl="5" algn="ctr" rtl="0">
              <a:lnSpc>
                <a:spcPct val="90000"/>
              </a:lnSpc>
              <a:spcBef>
                <a:spcPts val="900"/>
              </a:spcBef>
              <a:spcAft>
                <a:spcPts val="0"/>
              </a:spcAft>
              <a:buClr>
                <a:srgbClr val="013262"/>
              </a:buClr>
              <a:buSzPts val="700"/>
              <a:buNone/>
              <a:defRPr/>
            </a:lvl6pPr>
            <a:lvl7pPr lvl="6" algn="ctr" rtl="0">
              <a:lnSpc>
                <a:spcPct val="90000"/>
              </a:lnSpc>
              <a:spcBef>
                <a:spcPts val="900"/>
              </a:spcBef>
              <a:spcAft>
                <a:spcPts val="0"/>
              </a:spcAft>
              <a:buClr>
                <a:srgbClr val="013262"/>
              </a:buClr>
              <a:buSzPts val="700"/>
              <a:buNone/>
              <a:defRPr/>
            </a:lvl7pPr>
            <a:lvl8pPr lvl="7" algn="ctr" rtl="0">
              <a:lnSpc>
                <a:spcPct val="90000"/>
              </a:lnSpc>
              <a:spcBef>
                <a:spcPts val="900"/>
              </a:spcBef>
              <a:spcAft>
                <a:spcPts val="0"/>
              </a:spcAft>
              <a:buClr>
                <a:srgbClr val="013262"/>
              </a:buClr>
              <a:buSzPts val="700"/>
              <a:buNone/>
              <a:defRPr/>
            </a:lvl8pPr>
            <a:lvl9pPr lvl="8" algn="ctr" rtl="0">
              <a:lnSpc>
                <a:spcPct val="90000"/>
              </a:lnSpc>
              <a:spcBef>
                <a:spcPts val="900"/>
              </a:spcBef>
              <a:spcAft>
                <a:spcPts val="0"/>
              </a:spcAft>
              <a:buClr>
                <a:srgbClr val="013262"/>
              </a:buClr>
              <a:buSzPts val="700"/>
              <a:buNone/>
              <a:defRPr/>
            </a:lvl9pPr>
          </a:lstStyle>
          <a:p>
            <a:endParaRPr/>
          </a:p>
        </p:txBody>
      </p:sp>
      <p:sp>
        <p:nvSpPr>
          <p:cNvPr id="82" name="Google Shape;82;p16"/>
          <p:cNvSpPr txBox="1">
            <a:spLocks noGrp="1"/>
          </p:cNvSpPr>
          <p:nvPr>
            <p:ph type="sldNum" idx="12"/>
          </p:nvPr>
        </p:nvSpPr>
        <p:spPr>
          <a:xfrm>
            <a:off x="4491037" y="4881563"/>
            <a:ext cx="157200" cy="190500"/>
          </a:xfrm>
          <a:prstGeom prst="rect">
            <a:avLst/>
          </a:prstGeom>
          <a:noFill/>
          <a:ln>
            <a:noFill/>
          </a:ln>
        </p:spPr>
        <p:txBody>
          <a:bodyPr spcFirstLastPara="1" wrap="square" lIns="19050" tIns="19050" rIns="19050" bIns="19050" anchor="t" anchorCtr="0">
            <a:noAutofit/>
          </a:bodyPr>
          <a:lstStyle>
            <a:lvl1pPr marL="0" lvl="0" indent="0" algn="ctr" rtl="0">
              <a:lnSpc>
                <a:spcPct val="100000"/>
              </a:lnSpc>
              <a:spcBef>
                <a:spcPts val="0"/>
              </a:spcBef>
              <a:spcAft>
                <a:spcPts val="0"/>
              </a:spcAft>
              <a:buClr>
                <a:srgbClr val="4C4946"/>
              </a:buClr>
              <a:buSzPts val="900"/>
              <a:buFont typeface="Inter" panose="02000503000000020004" pitchFamily="2" charset="0"/>
              <a:buNone/>
              <a:defRPr sz="900">
                <a:solidFill>
                  <a:srgbClr val="4C4946"/>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1pPr>
            <a:lvl2pPr marL="0" lvl="1" indent="0" algn="ctr" rtl="0">
              <a:lnSpc>
                <a:spcPct val="100000"/>
              </a:lnSpc>
              <a:spcBef>
                <a:spcPts val="0"/>
              </a:spcBef>
              <a:spcAft>
                <a:spcPts val="0"/>
              </a:spcAft>
              <a:buClr>
                <a:srgbClr val="4C4946"/>
              </a:buClr>
              <a:buSzPts val="900"/>
              <a:buFont typeface="Inter" panose="02000503000000020004" pitchFamily="2" charset="0"/>
              <a:buNone/>
              <a:defRPr sz="900">
                <a:solidFill>
                  <a:srgbClr val="4C4946"/>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2pPr>
            <a:lvl3pPr marL="0" lvl="2" indent="0" algn="ctr" rtl="0">
              <a:lnSpc>
                <a:spcPct val="100000"/>
              </a:lnSpc>
              <a:spcBef>
                <a:spcPts val="0"/>
              </a:spcBef>
              <a:spcAft>
                <a:spcPts val="0"/>
              </a:spcAft>
              <a:buClr>
                <a:srgbClr val="4C4946"/>
              </a:buClr>
              <a:buSzPts val="900"/>
              <a:buFont typeface="Inter" panose="02000503000000020004" pitchFamily="2" charset="0"/>
              <a:buNone/>
              <a:defRPr sz="900">
                <a:solidFill>
                  <a:srgbClr val="4C4946"/>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3pPr>
            <a:lvl4pPr marL="0" lvl="3" indent="0" algn="ctr" rtl="0">
              <a:lnSpc>
                <a:spcPct val="100000"/>
              </a:lnSpc>
              <a:spcBef>
                <a:spcPts val="0"/>
              </a:spcBef>
              <a:spcAft>
                <a:spcPts val="0"/>
              </a:spcAft>
              <a:buClr>
                <a:srgbClr val="4C4946"/>
              </a:buClr>
              <a:buSzPts val="900"/>
              <a:buFont typeface="Inter" panose="02000503000000020004" pitchFamily="2" charset="0"/>
              <a:buNone/>
              <a:defRPr sz="900">
                <a:solidFill>
                  <a:srgbClr val="4C4946"/>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4pPr>
            <a:lvl5pPr marL="0" lvl="4" indent="0" algn="ctr" rtl="0">
              <a:lnSpc>
                <a:spcPct val="100000"/>
              </a:lnSpc>
              <a:spcBef>
                <a:spcPts val="0"/>
              </a:spcBef>
              <a:spcAft>
                <a:spcPts val="0"/>
              </a:spcAft>
              <a:buClr>
                <a:srgbClr val="4C4946"/>
              </a:buClr>
              <a:buSzPts val="900"/>
              <a:buFont typeface="Inter" panose="02000503000000020004" pitchFamily="2" charset="0"/>
              <a:buNone/>
              <a:defRPr sz="900">
                <a:solidFill>
                  <a:srgbClr val="4C4946"/>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5pPr>
            <a:lvl6pPr marL="0" lvl="5" indent="0" algn="ctr" rtl="0">
              <a:lnSpc>
                <a:spcPct val="100000"/>
              </a:lnSpc>
              <a:spcBef>
                <a:spcPts val="0"/>
              </a:spcBef>
              <a:spcAft>
                <a:spcPts val="0"/>
              </a:spcAft>
              <a:buClr>
                <a:srgbClr val="4C4946"/>
              </a:buClr>
              <a:buSzPts val="900"/>
              <a:buFont typeface="Inter" panose="02000503000000020004" pitchFamily="2" charset="0"/>
              <a:buNone/>
              <a:defRPr sz="900">
                <a:solidFill>
                  <a:srgbClr val="4C4946"/>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6pPr>
            <a:lvl7pPr marL="0" lvl="6" indent="0" algn="ctr" rtl="0">
              <a:lnSpc>
                <a:spcPct val="100000"/>
              </a:lnSpc>
              <a:spcBef>
                <a:spcPts val="0"/>
              </a:spcBef>
              <a:spcAft>
                <a:spcPts val="0"/>
              </a:spcAft>
              <a:buClr>
                <a:srgbClr val="4C4946"/>
              </a:buClr>
              <a:buSzPts val="900"/>
              <a:buFont typeface="Inter" panose="02000503000000020004" pitchFamily="2" charset="0"/>
              <a:buNone/>
              <a:defRPr sz="900">
                <a:solidFill>
                  <a:srgbClr val="4C4946"/>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7pPr>
            <a:lvl8pPr marL="0" lvl="7" indent="0" algn="ctr" rtl="0">
              <a:lnSpc>
                <a:spcPct val="100000"/>
              </a:lnSpc>
              <a:spcBef>
                <a:spcPts val="0"/>
              </a:spcBef>
              <a:spcAft>
                <a:spcPts val="0"/>
              </a:spcAft>
              <a:buClr>
                <a:srgbClr val="4C4946"/>
              </a:buClr>
              <a:buSzPts val="900"/>
              <a:buFont typeface="Inter" panose="02000503000000020004" pitchFamily="2" charset="0"/>
              <a:buNone/>
              <a:defRPr sz="900">
                <a:solidFill>
                  <a:srgbClr val="4C4946"/>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8pPr>
            <a:lvl9pPr marL="0" lvl="8" indent="0" algn="ctr" rtl="0">
              <a:lnSpc>
                <a:spcPct val="100000"/>
              </a:lnSpc>
              <a:spcBef>
                <a:spcPts val="0"/>
              </a:spcBef>
              <a:spcAft>
                <a:spcPts val="0"/>
              </a:spcAft>
              <a:buClr>
                <a:srgbClr val="4C4946"/>
              </a:buClr>
              <a:buSzPts val="900"/>
              <a:buFont typeface="Inter" panose="02000503000000020004" pitchFamily="2" charset="0"/>
              <a:buNone/>
              <a:defRPr sz="900">
                <a:solidFill>
                  <a:srgbClr val="4C4946"/>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9pPr>
          </a:lstStyle>
          <a:p>
            <a:pPr marL="0" lvl="0" indent="0" algn="ctr" rtl="0">
              <a:spcBef>
                <a:spcPts val="0"/>
              </a:spcBef>
              <a:spcAft>
                <a:spcPts val="0"/>
              </a:spcAft>
              <a:buNone/>
            </a:pPr>
            <a:fld id="{00000000-1234-1234-1234-123412341234}" type="slidenum">
              <a:rPr lang="en"/>
              <a:t>‹#›</a:t>
            </a:fld>
            <a:endParaRPr sz="1000">
              <a:solidFill>
                <a:schemeClr val="dk1"/>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endParaRPr>
          </a:p>
        </p:txBody>
      </p:sp>
    </p:spTree>
    <p:extLst>
      <p:ext uri="{BB962C8B-B14F-4D97-AF65-F5344CB8AC3E}">
        <p14:creationId xmlns:p14="http://schemas.microsoft.com/office/powerpoint/2010/main" val="1731947382"/>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83"/>
        <p:cNvGrpSpPr/>
        <p:nvPr/>
      </p:nvGrpSpPr>
      <p:grpSpPr>
        <a:xfrm>
          <a:off x="0" y="0"/>
          <a:ext cx="0" cy="0"/>
          <a:chOff x="0" y="0"/>
          <a:chExt cx="0" cy="0"/>
        </a:xfrm>
      </p:grpSpPr>
      <p:sp>
        <p:nvSpPr>
          <p:cNvPr id="84" name="Google Shape;84;p17"/>
          <p:cNvSpPr/>
          <p:nvPr/>
        </p:nvSpPr>
        <p:spPr>
          <a:xfrm>
            <a:off x="4572000" y="-125"/>
            <a:ext cx="4572000" cy="5143500"/>
          </a:xfrm>
          <a:prstGeom prst="rect">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6" name="Google Shape;86;p1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600"/>
              </a:spcBef>
              <a:spcAft>
                <a:spcPts val="0"/>
              </a:spcAft>
              <a:buSzPts val="1600"/>
              <a:buNone/>
              <a:defRPr/>
            </a:lvl1pPr>
            <a:lvl2pPr lvl="1" algn="ctr" rtl="0">
              <a:lnSpc>
                <a:spcPct val="100000"/>
              </a:lnSpc>
              <a:spcBef>
                <a:spcPts val="600"/>
              </a:spcBef>
              <a:spcAft>
                <a:spcPts val="0"/>
              </a:spcAft>
              <a:buSzPts val="2100"/>
              <a:buNone/>
              <a:defRPr sz="2100"/>
            </a:lvl2pPr>
            <a:lvl3pPr lvl="2" algn="ctr" rtl="0">
              <a:lnSpc>
                <a:spcPct val="100000"/>
              </a:lnSpc>
              <a:spcBef>
                <a:spcPts val="600"/>
              </a:spcBef>
              <a:spcAft>
                <a:spcPts val="0"/>
              </a:spcAft>
              <a:buSzPts val="2100"/>
              <a:buNone/>
              <a:defRPr sz="2100"/>
            </a:lvl3pPr>
            <a:lvl4pPr lvl="3" algn="ctr" rtl="0">
              <a:lnSpc>
                <a:spcPct val="100000"/>
              </a:lnSpc>
              <a:spcBef>
                <a:spcPts val="600"/>
              </a:spcBef>
              <a:spcAft>
                <a:spcPts val="0"/>
              </a:spcAft>
              <a:buSzPts val="2100"/>
              <a:buNone/>
              <a:defRPr sz="2100"/>
            </a:lvl4pPr>
            <a:lvl5pPr lvl="4" algn="ctr" rtl="0">
              <a:lnSpc>
                <a:spcPct val="100000"/>
              </a:lnSpc>
              <a:spcBef>
                <a:spcPts val="600"/>
              </a:spcBef>
              <a:spcAft>
                <a:spcPts val="0"/>
              </a:spcAft>
              <a:buSzPts val="2100"/>
              <a:buNone/>
              <a:defRPr sz="2100"/>
            </a:lvl5pPr>
            <a:lvl6pPr lvl="5" algn="ctr" rtl="0">
              <a:lnSpc>
                <a:spcPct val="100000"/>
              </a:lnSpc>
              <a:spcBef>
                <a:spcPts val="600"/>
              </a:spcBef>
              <a:spcAft>
                <a:spcPts val="0"/>
              </a:spcAft>
              <a:buSzPts val="2100"/>
              <a:buNone/>
              <a:defRPr sz="2100"/>
            </a:lvl6pPr>
            <a:lvl7pPr lvl="6" algn="ctr" rtl="0">
              <a:lnSpc>
                <a:spcPct val="100000"/>
              </a:lnSpc>
              <a:spcBef>
                <a:spcPts val="600"/>
              </a:spcBef>
              <a:spcAft>
                <a:spcPts val="0"/>
              </a:spcAft>
              <a:buSzPts val="2100"/>
              <a:buNone/>
              <a:defRPr sz="2100"/>
            </a:lvl7pPr>
            <a:lvl8pPr lvl="7" algn="ctr" rtl="0">
              <a:lnSpc>
                <a:spcPct val="100000"/>
              </a:lnSpc>
              <a:spcBef>
                <a:spcPts val="600"/>
              </a:spcBef>
              <a:spcAft>
                <a:spcPts val="0"/>
              </a:spcAft>
              <a:buSzPts val="2100"/>
              <a:buNone/>
              <a:defRPr sz="2100"/>
            </a:lvl8pPr>
            <a:lvl9pPr lvl="8" algn="ctr" rtl="0">
              <a:lnSpc>
                <a:spcPct val="100000"/>
              </a:lnSpc>
              <a:spcBef>
                <a:spcPts val="600"/>
              </a:spcBef>
              <a:spcAft>
                <a:spcPts val="0"/>
              </a:spcAft>
              <a:buSzPts val="2100"/>
              <a:buNone/>
              <a:defRPr sz="2100"/>
            </a:lvl9pPr>
          </a:lstStyle>
          <a:p>
            <a:endParaRPr/>
          </a:p>
        </p:txBody>
      </p:sp>
      <p:sp>
        <p:nvSpPr>
          <p:cNvPr id="87" name="Google Shape;87;p1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30200" rtl="0">
              <a:spcBef>
                <a:spcPts val="600"/>
              </a:spcBef>
              <a:spcAft>
                <a:spcPts val="0"/>
              </a:spcAft>
              <a:buSzPts val="1600"/>
              <a:buChar char="•"/>
              <a:defRPr/>
            </a:lvl1pPr>
            <a:lvl2pPr marL="914400" lvl="1" indent="-330200" rtl="0">
              <a:spcBef>
                <a:spcPts val="600"/>
              </a:spcBef>
              <a:spcAft>
                <a:spcPts val="0"/>
              </a:spcAft>
              <a:buSzPts val="1600"/>
              <a:buChar char="•"/>
              <a:defRPr/>
            </a:lvl2pPr>
            <a:lvl3pPr marL="1371600" lvl="2" indent="-330200" rtl="0">
              <a:spcBef>
                <a:spcPts val="600"/>
              </a:spcBef>
              <a:spcAft>
                <a:spcPts val="0"/>
              </a:spcAft>
              <a:buSzPts val="1600"/>
              <a:buChar char="•"/>
              <a:defRPr/>
            </a:lvl3pPr>
            <a:lvl4pPr marL="1828800" lvl="3" indent="-330200" rtl="0">
              <a:spcBef>
                <a:spcPts val="600"/>
              </a:spcBef>
              <a:spcAft>
                <a:spcPts val="0"/>
              </a:spcAft>
              <a:buSzPts val="1600"/>
              <a:buChar char="•"/>
              <a:defRPr/>
            </a:lvl4pPr>
            <a:lvl5pPr marL="2286000" lvl="4" indent="-330200" rtl="0">
              <a:spcBef>
                <a:spcPts val="600"/>
              </a:spcBef>
              <a:spcAft>
                <a:spcPts val="0"/>
              </a:spcAft>
              <a:buSzPts val="1600"/>
              <a:buChar char="•"/>
              <a:defRPr/>
            </a:lvl5pPr>
            <a:lvl6pPr marL="2743200" lvl="5" indent="-330200" rtl="0">
              <a:spcBef>
                <a:spcPts val="600"/>
              </a:spcBef>
              <a:spcAft>
                <a:spcPts val="0"/>
              </a:spcAft>
              <a:buSzPts val="1600"/>
              <a:buChar char="•"/>
              <a:defRPr/>
            </a:lvl6pPr>
            <a:lvl7pPr marL="3200400" lvl="6" indent="-330200" rtl="0">
              <a:spcBef>
                <a:spcPts val="600"/>
              </a:spcBef>
              <a:spcAft>
                <a:spcPts val="0"/>
              </a:spcAft>
              <a:buSzPts val="1600"/>
              <a:buChar char="•"/>
              <a:defRPr/>
            </a:lvl7pPr>
            <a:lvl8pPr marL="3657600" lvl="7" indent="-330200" rtl="0">
              <a:spcBef>
                <a:spcPts val="600"/>
              </a:spcBef>
              <a:spcAft>
                <a:spcPts val="0"/>
              </a:spcAft>
              <a:buSzPts val="1600"/>
              <a:buChar char="•"/>
              <a:defRPr/>
            </a:lvl8pPr>
            <a:lvl9pPr marL="4114800" lvl="8" indent="-330200" rtl="0">
              <a:spcBef>
                <a:spcPts val="600"/>
              </a:spcBef>
              <a:spcAft>
                <a:spcPts val="0"/>
              </a:spcAft>
              <a:buSzPts val="1600"/>
              <a:buChar char="•"/>
              <a:defRPr/>
            </a:lvl9pPr>
          </a:lstStyle>
          <a:p>
            <a:endParaRPr/>
          </a:p>
        </p:txBody>
      </p:sp>
      <p:sp>
        <p:nvSpPr>
          <p:cNvPr id="88" name="Google Shape;88;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569867812"/>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de on left">
  <p:cSld name="Code on left">
    <p:spTree>
      <p:nvGrpSpPr>
        <p:cNvPr id="1" name="Shape 89"/>
        <p:cNvGrpSpPr/>
        <p:nvPr/>
      </p:nvGrpSpPr>
      <p:grpSpPr>
        <a:xfrm>
          <a:off x="0" y="0"/>
          <a:ext cx="0" cy="0"/>
          <a:chOff x="0" y="0"/>
          <a:chExt cx="0" cy="0"/>
        </a:xfrm>
      </p:grpSpPr>
      <p:sp>
        <p:nvSpPr>
          <p:cNvPr id="90" name="Google Shape;90;p18"/>
          <p:cNvSpPr/>
          <p:nvPr/>
        </p:nvSpPr>
        <p:spPr>
          <a:xfrm>
            <a:off x="0" y="6"/>
            <a:ext cx="4572000" cy="5143500"/>
          </a:xfrm>
          <a:prstGeom prst="rect">
            <a:avLst/>
          </a:prstGeom>
          <a:solidFill>
            <a:srgbClr val="FDF6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92" name="Google Shape;92;p18"/>
          <p:cNvSpPr txBox="1">
            <a:spLocks noGrp="1"/>
          </p:cNvSpPr>
          <p:nvPr>
            <p:ph type="body" idx="1"/>
          </p:nvPr>
        </p:nvSpPr>
        <p:spPr>
          <a:xfrm>
            <a:off x="4882900" y="1152150"/>
            <a:ext cx="3950100" cy="34200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a:lvl1pPr>
            <a:lvl2pPr marL="914400" lvl="1" indent="-330200" rtl="0">
              <a:spcBef>
                <a:spcPts val="600"/>
              </a:spcBef>
              <a:spcAft>
                <a:spcPts val="0"/>
              </a:spcAft>
              <a:buSzPts val="1600"/>
              <a:buChar char="•"/>
              <a:defRPr/>
            </a:lvl2pPr>
            <a:lvl3pPr marL="1371600" lvl="2" indent="-330200" rtl="0">
              <a:spcBef>
                <a:spcPts val="600"/>
              </a:spcBef>
              <a:spcAft>
                <a:spcPts val="0"/>
              </a:spcAft>
              <a:buSzPts val="1600"/>
              <a:buChar char="•"/>
              <a:defRPr/>
            </a:lvl3pPr>
            <a:lvl4pPr marL="1828800" lvl="3" indent="-330200" rtl="0">
              <a:spcBef>
                <a:spcPts val="600"/>
              </a:spcBef>
              <a:spcAft>
                <a:spcPts val="0"/>
              </a:spcAft>
              <a:buSzPts val="1600"/>
              <a:buChar char="•"/>
              <a:defRPr/>
            </a:lvl4pPr>
            <a:lvl5pPr marL="2286000" lvl="4" indent="-330200" rtl="0">
              <a:spcBef>
                <a:spcPts val="600"/>
              </a:spcBef>
              <a:spcAft>
                <a:spcPts val="0"/>
              </a:spcAft>
              <a:buSzPts val="1600"/>
              <a:buChar char="•"/>
              <a:defRPr/>
            </a:lvl5pPr>
            <a:lvl6pPr marL="2743200" lvl="5" indent="-330200" rtl="0">
              <a:spcBef>
                <a:spcPts val="600"/>
              </a:spcBef>
              <a:spcAft>
                <a:spcPts val="0"/>
              </a:spcAft>
              <a:buSzPts val="1600"/>
              <a:buChar char="•"/>
              <a:defRPr/>
            </a:lvl6pPr>
            <a:lvl7pPr marL="3200400" lvl="6" indent="-330200" rtl="0">
              <a:spcBef>
                <a:spcPts val="600"/>
              </a:spcBef>
              <a:spcAft>
                <a:spcPts val="0"/>
              </a:spcAft>
              <a:buSzPts val="1600"/>
              <a:buChar char="•"/>
              <a:defRPr/>
            </a:lvl7pPr>
            <a:lvl8pPr marL="3657600" lvl="7" indent="-330200" rtl="0">
              <a:spcBef>
                <a:spcPts val="600"/>
              </a:spcBef>
              <a:spcAft>
                <a:spcPts val="0"/>
              </a:spcAft>
              <a:buSzPts val="1600"/>
              <a:buChar char="•"/>
              <a:defRPr/>
            </a:lvl8pPr>
            <a:lvl9pPr marL="4114800" lvl="8" indent="-330200" rtl="0">
              <a:spcBef>
                <a:spcPts val="600"/>
              </a:spcBef>
              <a:spcAft>
                <a:spcPts val="0"/>
              </a:spcAft>
              <a:buSzPts val="1600"/>
              <a:buChar char="•"/>
              <a:defRPr/>
            </a:lvl9pPr>
          </a:lstStyle>
          <a:p>
            <a:endParaRPr/>
          </a:p>
        </p:txBody>
      </p:sp>
      <p:sp>
        <p:nvSpPr>
          <p:cNvPr id="93" name="Google Shape;93;p18"/>
          <p:cNvSpPr txBox="1">
            <a:spLocks noGrp="1"/>
          </p:cNvSpPr>
          <p:nvPr>
            <p:ph type="body" idx="2"/>
          </p:nvPr>
        </p:nvSpPr>
        <p:spPr>
          <a:xfrm>
            <a:off x="310900" y="448050"/>
            <a:ext cx="3950100" cy="41241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a:lvl1pPr>
            <a:lvl2pPr marL="914400" lvl="1" indent="-330200" rtl="0">
              <a:spcBef>
                <a:spcPts val="600"/>
              </a:spcBef>
              <a:spcAft>
                <a:spcPts val="0"/>
              </a:spcAft>
              <a:buSzPts val="1600"/>
              <a:buChar char="•"/>
              <a:defRPr/>
            </a:lvl2pPr>
            <a:lvl3pPr marL="1371600" lvl="2" indent="-330200" rtl="0">
              <a:spcBef>
                <a:spcPts val="600"/>
              </a:spcBef>
              <a:spcAft>
                <a:spcPts val="0"/>
              </a:spcAft>
              <a:buSzPts val="1600"/>
              <a:buChar char="•"/>
              <a:defRPr/>
            </a:lvl3pPr>
            <a:lvl4pPr marL="1828800" lvl="3" indent="-330200" rtl="0">
              <a:spcBef>
                <a:spcPts val="600"/>
              </a:spcBef>
              <a:spcAft>
                <a:spcPts val="0"/>
              </a:spcAft>
              <a:buSzPts val="1600"/>
              <a:buChar char="•"/>
              <a:defRPr/>
            </a:lvl4pPr>
            <a:lvl5pPr marL="2286000" lvl="4" indent="-330200" rtl="0">
              <a:spcBef>
                <a:spcPts val="600"/>
              </a:spcBef>
              <a:spcAft>
                <a:spcPts val="0"/>
              </a:spcAft>
              <a:buSzPts val="1600"/>
              <a:buChar char="•"/>
              <a:defRPr/>
            </a:lvl5pPr>
            <a:lvl6pPr marL="2743200" lvl="5" indent="-330200" rtl="0">
              <a:spcBef>
                <a:spcPts val="600"/>
              </a:spcBef>
              <a:spcAft>
                <a:spcPts val="0"/>
              </a:spcAft>
              <a:buSzPts val="1600"/>
              <a:buChar char="•"/>
              <a:defRPr/>
            </a:lvl6pPr>
            <a:lvl7pPr marL="3200400" lvl="6" indent="-330200" rtl="0">
              <a:spcBef>
                <a:spcPts val="600"/>
              </a:spcBef>
              <a:spcAft>
                <a:spcPts val="0"/>
              </a:spcAft>
              <a:buSzPts val="1600"/>
              <a:buChar char="•"/>
              <a:defRPr/>
            </a:lvl7pPr>
            <a:lvl8pPr marL="3657600" lvl="7" indent="-330200" rtl="0">
              <a:spcBef>
                <a:spcPts val="600"/>
              </a:spcBef>
              <a:spcAft>
                <a:spcPts val="0"/>
              </a:spcAft>
              <a:buSzPts val="1600"/>
              <a:buChar char="•"/>
              <a:defRPr/>
            </a:lvl8pPr>
            <a:lvl9pPr marL="4114800" lvl="8" indent="-330200" rtl="0">
              <a:spcBef>
                <a:spcPts val="600"/>
              </a:spcBef>
              <a:spcAft>
                <a:spcPts val="0"/>
              </a:spcAft>
              <a:buSzPts val="1600"/>
              <a:buChar char="•"/>
              <a:defRPr/>
            </a:lvl9pPr>
          </a:lstStyle>
          <a:p>
            <a:endParaRPr/>
          </a:p>
        </p:txBody>
      </p:sp>
      <p:sp>
        <p:nvSpPr>
          <p:cNvPr id="94" name="Google Shape;94;p18"/>
          <p:cNvSpPr txBox="1">
            <a:spLocks noGrp="1"/>
          </p:cNvSpPr>
          <p:nvPr>
            <p:ph type="title"/>
          </p:nvPr>
        </p:nvSpPr>
        <p:spPr>
          <a:xfrm>
            <a:off x="4882900" y="445025"/>
            <a:ext cx="39501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95" name="Google Shape;95;p18"/>
          <p:cNvPicPr preferRelativeResize="0"/>
          <p:nvPr/>
        </p:nvPicPr>
        <p:blipFill>
          <a:blip r:embed="rId2">
            <a:alphaModFix/>
          </a:blip>
          <a:stretch>
            <a:fillRect/>
          </a:stretch>
        </p:blipFill>
        <p:spPr>
          <a:xfrm>
            <a:off x="0" y="4983478"/>
            <a:ext cx="457200" cy="160022"/>
          </a:xfrm>
          <a:prstGeom prst="rect">
            <a:avLst/>
          </a:prstGeom>
          <a:noFill/>
          <a:ln>
            <a:noFill/>
          </a:ln>
        </p:spPr>
      </p:pic>
    </p:spTree>
    <p:extLst>
      <p:ext uri="{BB962C8B-B14F-4D97-AF65-F5344CB8AC3E}">
        <p14:creationId xmlns:p14="http://schemas.microsoft.com/office/powerpoint/2010/main" val="1990909018"/>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de left, Heading">
  <p:cSld name="Code left, Heading">
    <p:spTree>
      <p:nvGrpSpPr>
        <p:cNvPr id="1" name="Shape 96"/>
        <p:cNvGrpSpPr/>
        <p:nvPr/>
      </p:nvGrpSpPr>
      <p:grpSpPr>
        <a:xfrm>
          <a:off x="0" y="0"/>
          <a:ext cx="0" cy="0"/>
          <a:chOff x="0" y="0"/>
          <a:chExt cx="0" cy="0"/>
        </a:xfrm>
      </p:grpSpPr>
      <p:sp>
        <p:nvSpPr>
          <p:cNvPr id="97" name="Google Shape;97;p19"/>
          <p:cNvSpPr/>
          <p:nvPr/>
        </p:nvSpPr>
        <p:spPr>
          <a:xfrm>
            <a:off x="0" y="6"/>
            <a:ext cx="4572000" cy="5143500"/>
          </a:xfrm>
          <a:prstGeom prst="rect">
            <a:avLst/>
          </a:prstGeom>
          <a:solidFill>
            <a:srgbClr val="FDF6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99" name="Google Shape;99;p19"/>
          <p:cNvSpPr txBox="1">
            <a:spLocks noGrp="1"/>
          </p:cNvSpPr>
          <p:nvPr>
            <p:ph type="body" idx="1"/>
          </p:nvPr>
        </p:nvSpPr>
        <p:spPr>
          <a:xfrm>
            <a:off x="4882900" y="1152150"/>
            <a:ext cx="3950100" cy="34200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a:lvl1pPr>
            <a:lvl2pPr marL="914400" lvl="1" indent="-330200" rtl="0">
              <a:spcBef>
                <a:spcPts val="600"/>
              </a:spcBef>
              <a:spcAft>
                <a:spcPts val="0"/>
              </a:spcAft>
              <a:buSzPts val="1600"/>
              <a:buChar char="•"/>
              <a:defRPr/>
            </a:lvl2pPr>
            <a:lvl3pPr marL="1371600" lvl="2" indent="-330200" rtl="0">
              <a:spcBef>
                <a:spcPts val="600"/>
              </a:spcBef>
              <a:spcAft>
                <a:spcPts val="0"/>
              </a:spcAft>
              <a:buSzPts val="1600"/>
              <a:buChar char="•"/>
              <a:defRPr/>
            </a:lvl3pPr>
            <a:lvl4pPr marL="1828800" lvl="3" indent="-330200" rtl="0">
              <a:spcBef>
                <a:spcPts val="600"/>
              </a:spcBef>
              <a:spcAft>
                <a:spcPts val="0"/>
              </a:spcAft>
              <a:buSzPts val="1600"/>
              <a:buChar char="•"/>
              <a:defRPr/>
            </a:lvl4pPr>
            <a:lvl5pPr marL="2286000" lvl="4" indent="-330200" rtl="0">
              <a:spcBef>
                <a:spcPts val="600"/>
              </a:spcBef>
              <a:spcAft>
                <a:spcPts val="0"/>
              </a:spcAft>
              <a:buSzPts val="1600"/>
              <a:buChar char="•"/>
              <a:defRPr/>
            </a:lvl5pPr>
            <a:lvl6pPr marL="2743200" lvl="5" indent="-330200" rtl="0">
              <a:spcBef>
                <a:spcPts val="600"/>
              </a:spcBef>
              <a:spcAft>
                <a:spcPts val="0"/>
              </a:spcAft>
              <a:buSzPts val="1600"/>
              <a:buChar char="•"/>
              <a:defRPr/>
            </a:lvl6pPr>
            <a:lvl7pPr marL="3200400" lvl="6" indent="-330200" rtl="0">
              <a:spcBef>
                <a:spcPts val="600"/>
              </a:spcBef>
              <a:spcAft>
                <a:spcPts val="0"/>
              </a:spcAft>
              <a:buSzPts val="1600"/>
              <a:buChar char="•"/>
              <a:defRPr/>
            </a:lvl7pPr>
            <a:lvl8pPr marL="3657600" lvl="7" indent="-330200" rtl="0">
              <a:spcBef>
                <a:spcPts val="600"/>
              </a:spcBef>
              <a:spcAft>
                <a:spcPts val="0"/>
              </a:spcAft>
              <a:buSzPts val="1600"/>
              <a:buChar char="•"/>
              <a:defRPr/>
            </a:lvl8pPr>
            <a:lvl9pPr marL="4114800" lvl="8" indent="-330200" rtl="0">
              <a:spcBef>
                <a:spcPts val="600"/>
              </a:spcBef>
              <a:spcAft>
                <a:spcPts val="0"/>
              </a:spcAft>
              <a:buSzPts val="1600"/>
              <a:buChar char="•"/>
              <a:defRPr/>
            </a:lvl9pPr>
          </a:lstStyle>
          <a:p>
            <a:endParaRPr/>
          </a:p>
        </p:txBody>
      </p:sp>
      <p:sp>
        <p:nvSpPr>
          <p:cNvPr id="100" name="Google Shape;100;p19"/>
          <p:cNvSpPr txBox="1">
            <a:spLocks noGrp="1"/>
          </p:cNvSpPr>
          <p:nvPr>
            <p:ph type="body" idx="2"/>
          </p:nvPr>
        </p:nvSpPr>
        <p:spPr>
          <a:xfrm>
            <a:off x="310900" y="448050"/>
            <a:ext cx="3950100" cy="41241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a:lvl1pPr>
            <a:lvl2pPr marL="914400" lvl="1" indent="-330200" rtl="0">
              <a:spcBef>
                <a:spcPts val="600"/>
              </a:spcBef>
              <a:spcAft>
                <a:spcPts val="0"/>
              </a:spcAft>
              <a:buSzPts val="1600"/>
              <a:buChar char="•"/>
              <a:defRPr/>
            </a:lvl2pPr>
            <a:lvl3pPr marL="1371600" lvl="2" indent="-330200" rtl="0">
              <a:spcBef>
                <a:spcPts val="600"/>
              </a:spcBef>
              <a:spcAft>
                <a:spcPts val="0"/>
              </a:spcAft>
              <a:buSzPts val="1600"/>
              <a:buChar char="•"/>
              <a:defRPr/>
            </a:lvl3pPr>
            <a:lvl4pPr marL="1828800" lvl="3" indent="-330200" rtl="0">
              <a:spcBef>
                <a:spcPts val="600"/>
              </a:spcBef>
              <a:spcAft>
                <a:spcPts val="0"/>
              </a:spcAft>
              <a:buSzPts val="1600"/>
              <a:buChar char="•"/>
              <a:defRPr/>
            </a:lvl4pPr>
            <a:lvl5pPr marL="2286000" lvl="4" indent="-330200" rtl="0">
              <a:spcBef>
                <a:spcPts val="600"/>
              </a:spcBef>
              <a:spcAft>
                <a:spcPts val="0"/>
              </a:spcAft>
              <a:buSzPts val="1600"/>
              <a:buChar char="•"/>
              <a:defRPr/>
            </a:lvl5pPr>
            <a:lvl6pPr marL="2743200" lvl="5" indent="-330200" rtl="0">
              <a:spcBef>
                <a:spcPts val="600"/>
              </a:spcBef>
              <a:spcAft>
                <a:spcPts val="0"/>
              </a:spcAft>
              <a:buSzPts val="1600"/>
              <a:buChar char="•"/>
              <a:defRPr/>
            </a:lvl6pPr>
            <a:lvl7pPr marL="3200400" lvl="6" indent="-330200" rtl="0">
              <a:spcBef>
                <a:spcPts val="600"/>
              </a:spcBef>
              <a:spcAft>
                <a:spcPts val="0"/>
              </a:spcAft>
              <a:buSzPts val="1600"/>
              <a:buChar char="•"/>
              <a:defRPr/>
            </a:lvl7pPr>
            <a:lvl8pPr marL="3657600" lvl="7" indent="-330200" rtl="0">
              <a:spcBef>
                <a:spcPts val="600"/>
              </a:spcBef>
              <a:spcAft>
                <a:spcPts val="0"/>
              </a:spcAft>
              <a:buSzPts val="1600"/>
              <a:buChar char="•"/>
              <a:defRPr/>
            </a:lvl8pPr>
            <a:lvl9pPr marL="4114800" lvl="8" indent="-330200" rtl="0">
              <a:spcBef>
                <a:spcPts val="600"/>
              </a:spcBef>
              <a:spcAft>
                <a:spcPts val="0"/>
              </a:spcAft>
              <a:buSzPts val="1600"/>
              <a:buChar char="•"/>
              <a:defRPr/>
            </a:lvl9pPr>
          </a:lstStyle>
          <a:p>
            <a:endParaRPr/>
          </a:p>
        </p:txBody>
      </p:sp>
      <p:sp>
        <p:nvSpPr>
          <p:cNvPr id="101" name="Google Shape;101;p19"/>
          <p:cNvSpPr txBox="1">
            <a:spLocks noGrp="1"/>
          </p:cNvSpPr>
          <p:nvPr>
            <p:ph type="subTitle" idx="3"/>
          </p:nvPr>
        </p:nvSpPr>
        <p:spPr>
          <a:xfrm>
            <a:off x="225450" y="3943400"/>
            <a:ext cx="4045200" cy="465000"/>
          </a:xfrm>
          <a:prstGeom prst="rect">
            <a:avLst/>
          </a:prstGeom>
        </p:spPr>
        <p:txBody>
          <a:bodyPr spcFirstLastPara="1" wrap="square" lIns="91425" tIns="91425" rIns="91425" bIns="91425" anchor="t" anchorCtr="0">
            <a:noAutofit/>
          </a:bodyPr>
          <a:lstStyle>
            <a:lvl1pPr lvl="0" rtl="0">
              <a:lnSpc>
                <a:spcPct val="100000"/>
              </a:lnSpc>
              <a:spcBef>
                <a:spcPts val="600"/>
              </a:spcBef>
              <a:spcAft>
                <a:spcPts val="0"/>
              </a:spcAft>
              <a:buSzPts val="1600"/>
              <a:buNone/>
              <a:defRPr/>
            </a:lvl1pPr>
            <a:lvl2pPr lvl="1" algn="ctr" rtl="0">
              <a:lnSpc>
                <a:spcPct val="100000"/>
              </a:lnSpc>
              <a:spcBef>
                <a:spcPts val="600"/>
              </a:spcBef>
              <a:spcAft>
                <a:spcPts val="0"/>
              </a:spcAft>
              <a:buSzPts val="2100"/>
              <a:buNone/>
              <a:defRPr sz="2100"/>
            </a:lvl2pPr>
            <a:lvl3pPr lvl="2" algn="ctr" rtl="0">
              <a:lnSpc>
                <a:spcPct val="100000"/>
              </a:lnSpc>
              <a:spcBef>
                <a:spcPts val="600"/>
              </a:spcBef>
              <a:spcAft>
                <a:spcPts val="0"/>
              </a:spcAft>
              <a:buSzPts val="2100"/>
              <a:buNone/>
              <a:defRPr sz="2100"/>
            </a:lvl3pPr>
            <a:lvl4pPr lvl="3" algn="ctr" rtl="0">
              <a:lnSpc>
                <a:spcPct val="100000"/>
              </a:lnSpc>
              <a:spcBef>
                <a:spcPts val="600"/>
              </a:spcBef>
              <a:spcAft>
                <a:spcPts val="0"/>
              </a:spcAft>
              <a:buSzPts val="2100"/>
              <a:buNone/>
              <a:defRPr sz="2100"/>
            </a:lvl4pPr>
            <a:lvl5pPr lvl="4" algn="ctr" rtl="0">
              <a:lnSpc>
                <a:spcPct val="100000"/>
              </a:lnSpc>
              <a:spcBef>
                <a:spcPts val="600"/>
              </a:spcBef>
              <a:spcAft>
                <a:spcPts val="0"/>
              </a:spcAft>
              <a:buSzPts val="2100"/>
              <a:buNone/>
              <a:defRPr sz="2100"/>
            </a:lvl5pPr>
            <a:lvl6pPr lvl="5" algn="ctr" rtl="0">
              <a:lnSpc>
                <a:spcPct val="100000"/>
              </a:lnSpc>
              <a:spcBef>
                <a:spcPts val="600"/>
              </a:spcBef>
              <a:spcAft>
                <a:spcPts val="0"/>
              </a:spcAft>
              <a:buSzPts val="2100"/>
              <a:buNone/>
              <a:defRPr sz="2100"/>
            </a:lvl6pPr>
            <a:lvl7pPr lvl="6" algn="ctr" rtl="0">
              <a:lnSpc>
                <a:spcPct val="100000"/>
              </a:lnSpc>
              <a:spcBef>
                <a:spcPts val="600"/>
              </a:spcBef>
              <a:spcAft>
                <a:spcPts val="0"/>
              </a:spcAft>
              <a:buSzPts val="2100"/>
              <a:buNone/>
              <a:defRPr sz="2100"/>
            </a:lvl7pPr>
            <a:lvl8pPr lvl="7" algn="ctr" rtl="0">
              <a:lnSpc>
                <a:spcPct val="100000"/>
              </a:lnSpc>
              <a:spcBef>
                <a:spcPts val="600"/>
              </a:spcBef>
              <a:spcAft>
                <a:spcPts val="0"/>
              </a:spcAft>
              <a:buSzPts val="2100"/>
              <a:buNone/>
              <a:defRPr sz="2100"/>
            </a:lvl8pPr>
            <a:lvl9pPr lvl="8" algn="ctr" rtl="0">
              <a:lnSpc>
                <a:spcPct val="100000"/>
              </a:lnSpc>
              <a:spcBef>
                <a:spcPts val="600"/>
              </a:spcBef>
              <a:spcAft>
                <a:spcPts val="0"/>
              </a:spcAft>
              <a:buSzPts val="2100"/>
              <a:buNone/>
              <a:defRPr sz="2100"/>
            </a:lvl9pPr>
          </a:lstStyle>
          <a:p>
            <a:endParaRPr/>
          </a:p>
        </p:txBody>
      </p:sp>
      <p:sp>
        <p:nvSpPr>
          <p:cNvPr id="102" name="Google Shape;102;p19"/>
          <p:cNvSpPr txBox="1">
            <a:spLocks noGrp="1"/>
          </p:cNvSpPr>
          <p:nvPr>
            <p:ph type="title"/>
          </p:nvPr>
        </p:nvSpPr>
        <p:spPr>
          <a:xfrm>
            <a:off x="208450" y="3418425"/>
            <a:ext cx="39501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pic>
        <p:nvPicPr>
          <p:cNvPr id="103" name="Google Shape;103;p19"/>
          <p:cNvPicPr preferRelativeResize="0"/>
          <p:nvPr/>
        </p:nvPicPr>
        <p:blipFill>
          <a:blip r:embed="rId2">
            <a:alphaModFix/>
          </a:blip>
          <a:stretch>
            <a:fillRect/>
          </a:stretch>
        </p:blipFill>
        <p:spPr>
          <a:xfrm>
            <a:off x="0" y="4983478"/>
            <a:ext cx="457200" cy="160022"/>
          </a:xfrm>
          <a:prstGeom prst="rect">
            <a:avLst/>
          </a:prstGeom>
          <a:noFill/>
          <a:ln>
            <a:noFill/>
          </a:ln>
        </p:spPr>
      </p:pic>
    </p:spTree>
    <p:extLst>
      <p:ext uri="{BB962C8B-B14F-4D97-AF65-F5344CB8AC3E}">
        <p14:creationId xmlns:p14="http://schemas.microsoft.com/office/powerpoint/2010/main" val="3812122725"/>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04"/>
        <p:cNvGrpSpPr/>
        <p:nvPr/>
      </p:nvGrpSpPr>
      <p:grpSpPr>
        <a:xfrm>
          <a:off x="0" y="0"/>
          <a:ext cx="0" cy="0"/>
          <a:chOff x="0" y="0"/>
          <a:chExt cx="0" cy="0"/>
        </a:xfrm>
      </p:grpSpPr>
      <p:sp>
        <p:nvSpPr>
          <p:cNvPr id="105" name="Google Shape;105;p2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6" name="Google Shape;106;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6804220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9" name="Google Shape;19;p3"/>
          <p:cNvSpPr txBox="1">
            <a:spLocks noGrp="1"/>
          </p:cNvSpPr>
          <p:nvPr>
            <p:ph type="subTitle" idx="1"/>
          </p:nvPr>
        </p:nvSpPr>
        <p:spPr>
          <a:xfrm>
            <a:off x="311700" y="2834125"/>
            <a:ext cx="8520600" cy="1536300"/>
          </a:xfrm>
          <a:prstGeom prst="rect">
            <a:avLst/>
          </a:prstGeom>
        </p:spPr>
        <p:txBody>
          <a:bodyPr spcFirstLastPara="1" wrap="square" lIns="91425" tIns="91425" rIns="91425" bIns="91425" anchor="t" anchorCtr="0">
            <a:noAutofit/>
          </a:bodyPr>
          <a:lstStyle>
            <a:lvl1pPr lvl="0" algn="ctr" rtl="0">
              <a:lnSpc>
                <a:spcPct val="100000"/>
              </a:lnSpc>
              <a:spcBef>
                <a:spcPts val="600"/>
              </a:spcBef>
              <a:spcAft>
                <a:spcPts val="0"/>
              </a:spcAft>
              <a:buSzPts val="2400"/>
              <a:buFont typeface="Roboto Light"/>
              <a:buNone/>
              <a:defRPr sz="2400">
                <a:latin typeface="Roboto Light"/>
                <a:ea typeface="Roboto Light"/>
                <a:cs typeface="Roboto Light"/>
                <a:sym typeface="Roboto Light"/>
              </a:defRPr>
            </a:lvl1pPr>
            <a:lvl2pPr lvl="1" algn="ctr" rtl="0">
              <a:lnSpc>
                <a:spcPct val="100000"/>
              </a:lnSpc>
              <a:spcBef>
                <a:spcPts val="600"/>
              </a:spcBef>
              <a:spcAft>
                <a:spcPts val="0"/>
              </a:spcAft>
              <a:buSzPts val="2400"/>
              <a:buFont typeface="Roboto Light"/>
              <a:buNone/>
              <a:defRPr sz="2400">
                <a:latin typeface="Roboto Light"/>
                <a:ea typeface="Roboto Light"/>
                <a:cs typeface="Roboto Light"/>
                <a:sym typeface="Roboto Light"/>
              </a:defRPr>
            </a:lvl2pPr>
            <a:lvl3pPr lvl="2" algn="ctr" rtl="0">
              <a:lnSpc>
                <a:spcPct val="100000"/>
              </a:lnSpc>
              <a:spcBef>
                <a:spcPts val="600"/>
              </a:spcBef>
              <a:spcAft>
                <a:spcPts val="0"/>
              </a:spcAft>
              <a:buSzPts val="2400"/>
              <a:buFont typeface="Roboto Light"/>
              <a:buNone/>
              <a:defRPr sz="2400">
                <a:latin typeface="Roboto Light"/>
                <a:ea typeface="Roboto Light"/>
                <a:cs typeface="Roboto Light"/>
                <a:sym typeface="Roboto Light"/>
              </a:defRPr>
            </a:lvl3pPr>
            <a:lvl4pPr lvl="3" algn="ctr" rtl="0">
              <a:lnSpc>
                <a:spcPct val="100000"/>
              </a:lnSpc>
              <a:spcBef>
                <a:spcPts val="600"/>
              </a:spcBef>
              <a:spcAft>
                <a:spcPts val="0"/>
              </a:spcAft>
              <a:buSzPts val="2400"/>
              <a:buFont typeface="Roboto Light"/>
              <a:buNone/>
              <a:defRPr sz="2400">
                <a:latin typeface="Roboto Light"/>
                <a:ea typeface="Roboto Light"/>
                <a:cs typeface="Roboto Light"/>
                <a:sym typeface="Roboto Light"/>
              </a:defRPr>
            </a:lvl4pPr>
            <a:lvl5pPr lvl="4" algn="ctr" rtl="0">
              <a:lnSpc>
                <a:spcPct val="100000"/>
              </a:lnSpc>
              <a:spcBef>
                <a:spcPts val="600"/>
              </a:spcBef>
              <a:spcAft>
                <a:spcPts val="0"/>
              </a:spcAft>
              <a:buSzPts val="2400"/>
              <a:buFont typeface="Roboto Light"/>
              <a:buNone/>
              <a:defRPr sz="2400">
                <a:latin typeface="Roboto Light"/>
                <a:ea typeface="Roboto Light"/>
                <a:cs typeface="Roboto Light"/>
                <a:sym typeface="Roboto Light"/>
              </a:defRPr>
            </a:lvl5pPr>
            <a:lvl6pPr lvl="5" algn="ctr" rtl="0">
              <a:lnSpc>
                <a:spcPct val="100000"/>
              </a:lnSpc>
              <a:spcBef>
                <a:spcPts val="600"/>
              </a:spcBef>
              <a:spcAft>
                <a:spcPts val="0"/>
              </a:spcAft>
              <a:buSzPts val="2400"/>
              <a:buFont typeface="Roboto Light"/>
              <a:buNone/>
              <a:defRPr sz="2400">
                <a:latin typeface="Roboto Light"/>
                <a:ea typeface="Roboto Light"/>
                <a:cs typeface="Roboto Light"/>
                <a:sym typeface="Roboto Light"/>
              </a:defRPr>
            </a:lvl6pPr>
            <a:lvl7pPr lvl="6" algn="ctr" rtl="0">
              <a:lnSpc>
                <a:spcPct val="100000"/>
              </a:lnSpc>
              <a:spcBef>
                <a:spcPts val="600"/>
              </a:spcBef>
              <a:spcAft>
                <a:spcPts val="0"/>
              </a:spcAft>
              <a:buSzPts val="2400"/>
              <a:buFont typeface="Roboto Light"/>
              <a:buNone/>
              <a:defRPr sz="2400">
                <a:latin typeface="Roboto Light"/>
                <a:ea typeface="Roboto Light"/>
                <a:cs typeface="Roboto Light"/>
                <a:sym typeface="Roboto Light"/>
              </a:defRPr>
            </a:lvl7pPr>
            <a:lvl8pPr lvl="7" algn="ctr" rtl="0">
              <a:lnSpc>
                <a:spcPct val="100000"/>
              </a:lnSpc>
              <a:spcBef>
                <a:spcPts val="600"/>
              </a:spcBef>
              <a:spcAft>
                <a:spcPts val="0"/>
              </a:spcAft>
              <a:buSzPts val="2400"/>
              <a:buFont typeface="Roboto Light"/>
              <a:buNone/>
              <a:defRPr sz="2400">
                <a:latin typeface="Roboto Light"/>
                <a:ea typeface="Roboto Light"/>
                <a:cs typeface="Roboto Light"/>
                <a:sym typeface="Roboto Light"/>
              </a:defRPr>
            </a:lvl8pPr>
            <a:lvl9pPr lvl="8" algn="ctr" rtl="0">
              <a:lnSpc>
                <a:spcPct val="100000"/>
              </a:lnSpc>
              <a:spcBef>
                <a:spcPts val="600"/>
              </a:spcBef>
              <a:spcAft>
                <a:spcPts val="0"/>
              </a:spcAft>
              <a:buSzPts val="2400"/>
              <a:buFont typeface="Roboto Light"/>
              <a:buNone/>
              <a:defRPr sz="2400">
                <a:latin typeface="Roboto Light"/>
                <a:ea typeface="Roboto Light"/>
                <a:cs typeface="Roboto Light"/>
                <a:sym typeface="Roboto Light"/>
              </a:defRPr>
            </a:lvl9pPr>
          </a:lstStyle>
          <a:p>
            <a:endParaRPr/>
          </a:p>
        </p:txBody>
      </p:sp>
    </p:spTree>
    <p:extLst>
      <p:ext uri="{BB962C8B-B14F-4D97-AF65-F5344CB8AC3E}">
        <p14:creationId xmlns:p14="http://schemas.microsoft.com/office/powerpoint/2010/main" val="1217079198"/>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de on right">
  <p:cSld name="Code on right">
    <p:spTree>
      <p:nvGrpSpPr>
        <p:cNvPr id="1" name="Shape 107"/>
        <p:cNvGrpSpPr/>
        <p:nvPr/>
      </p:nvGrpSpPr>
      <p:grpSpPr>
        <a:xfrm>
          <a:off x="0" y="0"/>
          <a:ext cx="0" cy="0"/>
          <a:chOff x="0" y="0"/>
          <a:chExt cx="0" cy="0"/>
        </a:xfrm>
      </p:grpSpPr>
      <p:sp>
        <p:nvSpPr>
          <p:cNvPr id="108" name="Google Shape;108;p21"/>
          <p:cNvSpPr/>
          <p:nvPr/>
        </p:nvSpPr>
        <p:spPr>
          <a:xfrm>
            <a:off x="4572000" y="-125"/>
            <a:ext cx="4572000" cy="5143500"/>
          </a:xfrm>
          <a:prstGeom prst="rect">
            <a:avLst/>
          </a:prstGeom>
          <a:solidFill>
            <a:srgbClr val="FDF6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10" name="Google Shape;110;p21"/>
          <p:cNvSpPr txBox="1">
            <a:spLocks noGrp="1"/>
          </p:cNvSpPr>
          <p:nvPr>
            <p:ph type="body" idx="1"/>
          </p:nvPr>
        </p:nvSpPr>
        <p:spPr>
          <a:xfrm>
            <a:off x="311700" y="1152150"/>
            <a:ext cx="3950100" cy="34200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a:lvl1pPr>
            <a:lvl2pPr marL="914400" lvl="1" indent="-330200" rtl="0">
              <a:spcBef>
                <a:spcPts val="600"/>
              </a:spcBef>
              <a:spcAft>
                <a:spcPts val="0"/>
              </a:spcAft>
              <a:buSzPts val="1600"/>
              <a:buChar char="•"/>
              <a:defRPr/>
            </a:lvl2pPr>
            <a:lvl3pPr marL="1371600" lvl="2" indent="-330200" rtl="0">
              <a:spcBef>
                <a:spcPts val="600"/>
              </a:spcBef>
              <a:spcAft>
                <a:spcPts val="0"/>
              </a:spcAft>
              <a:buSzPts val="1600"/>
              <a:buChar char="•"/>
              <a:defRPr/>
            </a:lvl3pPr>
            <a:lvl4pPr marL="1828800" lvl="3" indent="-330200" rtl="0">
              <a:spcBef>
                <a:spcPts val="600"/>
              </a:spcBef>
              <a:spcAft>
                <a:spcPts val="0"/>
              </a:spcAft>
              <a:buSzPts val="1600"/>
              <a:buChar char="•"/>
              <a:defRPr/>
            </a:lvl4pPr>
            <a:lvl5pPr marL="2286000" lvl="4" indent="-330200" rtl="0">
              <a:spcBef>
                <a:spcPts val="600"/>
              </a:spcBef>
              <a:spcAft>
                <a:spcPts val="0"/>
              </a:spcAft>
              <a:buSzPts val="1600"/>
              <a:buChar char="•"/>
              <a:defRPr/>
            </a:lvl5pPr>
            <a:lvl6pPr marL="2743200" lvl="5" indent="-330200" rtl="0">
              <a:spcBef>
                <a:spcPts val="600"/>
              </a:spcBef>
              <a:spcAft>
                <a:spcPts val="0"/>
              </a:spcAft>
              <a:buSzPts val="1600"/>
              <a:buChar char="•"/>
              <a:defRPr/>
            </a:lvl6pPr>
            <a:lvl7pPr marL="3200400" lvl="6" indent="-330200" rtl="0">
              <a:spcBef>
                <a:spcPts val="600"/>
              </a:spcBef>
              <a:spcAft>
                <a:spcPts val="0"/>
              </a:spcAft>
              <a:buSzPts val="1600"/>
              <a:buChar char="•"/>
              <a:defRPr/>
            </a:lvl7pPr>
            <a:lvl8pPr marL="3657600" lvl="7" indent="-330200" rtl="0">
              <a:spcBef>
                <a:spcPts val="600"/>
              </a:spcBef>
              <a:spcAft>
                <a:spcPts val="0"/>
              </a:spcAft>
              <a:buSzPts val="1600"/>
              <a:buChar char="•"/>
              <a:defRPr/>
            </a:lvl8pPr>
            <a:lvl9pPr marL="4114800" lvl="8" indent="-330200" rtl="0">
              <a:spcBef>
                <a:spcPts val="600"/>
              </a:spcBef>
              <a:spcAft>
                <a:spcPts val="0"/>
              </a:spcAft>
              <a:buSzPts val="1600"/>
              <a:buChar char="•"/>
              <a:defRPr/>
            </a:lvl9pPr>
          </a:lstStyle>
          <a:p>
            <a:endParaRPr/>
          </a:p>
        </p:txBody>
      </p:sp>
      <p:sp>
        <p:nvSpPr>
          <p:cNvPr id="111" name="Google Shape;111;p21"/>
          <p:cNvSpPr txBox="1">
            <a:spLocks noGrp="1"/>
          </p:cNvSpPr>
          <p:nvPr>
            <p:ph type="body" idx="2"/>
          </p:nvPr>
        </p:nvSpPr>
        <p:spPr>
          <a:xfrm>
            <a:off x="4882900" y="448050"/>
            <a:ext cx="3950100" cy="41241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a:lvl1pPr>
            <a:lvl2pPr marL="914400" lvl="1" indent="-330200" rtl="0">
              <a:spcBef>
                <a:spcPts val="600"/>
              </a:spcBef>
              <a:spcAft>
                <a:spcPts val="0"/>
              </a:spcAft>
              <a:buSzPts val="1600"/>
              <a:buChar char="•"/>
              <a:defRPr/>
            </a:lvl2pPr>
            <a:lvl3pPr marL="1371600" lvl="2" indent="-330200" rtl="0">
              <a:spcBef>
                <a:spcPts val="600"/>
              </a:spcBef>
              <a:spcAft>
                <a:spcPts val="0"/>
              </a:spcAft>
              <a:buSzPts val="1600"/>
              <a:buChar char="•"/>
              <a:defRPr/>
            </a:lvl3pPr>
            <a:lvl4pPr marL="1828800" lvl="3" indent="-330200" rtl="0">
              <a:spcBef>
                <a:spcPts val="600"/>
              </a:spcBef>
              <a:spcAft>
                <a:spcPts val="0"/>
              </a:spcAft>
              <a:buSzPts val="1600"/>
              <a:buChar char="•"/>
              <a:defRPr/>
            </a:lvl4pPr>
            <a:lvl5pPr marL="2286000" lvl="4" indent="-330200" rtl="0">
              <a:spcBef>
                <a:spcPts val="600"/>
              </a:spcBef>
              <a:spcAft>
                <a:spcPts val="0"/>
              </a:spcAft>
              <a:buSzPts val="1600"/>
              <a:buChar char="•"/>
              <a:defRPr/>
            </a:lvl5pPr>
            <a:lvl6pPr marL="2743200" lvl="5" indent="-330200" rtl="0">
              <a:spcBef>
                <a:spcPts val="600"/>
              </a:spcBef>
              <a:spcAft>
                <a:spcPts val="0"/>
              </a:spcAft>
              <a:buSzPts val="1600"/>
              <a:buChar char="•"/>
              <a:defRPr/>
            </a:lvl6pPr>
            <a:lvl7pPr marL="3200400" lvl="6" indent="-330200" rtl="0">
              <a:spcBef>
                <a:spcPts val="600"/>
              </a:spcBef>
              <a:spcAft>
                <a:spcPts val="0"/>
              </a:spcAft>
              <a:buSzPts val="1600"/>
              <a:buChar char="•"/>
              <a:defRPr/>
            </a:lvl7pPr>
            <a:lvl8pPr marL="3657600" lvl="7" indent="-330200" rtl="0">
              <a:spcBef>
                <a:spcPts val="600"/>
              </a:spcBef>
              <a:spcAft>
                <a:spcPts val="0"/>
              </a:spcAft>
              <a:buSzPts val="1600"/>
              <a:buChar char="•"/>
              <a:defRPr/>
            </a:lvl8pPr>
            <a:lvl9pPr marL="4114800" lvl="8" indent="-330200" rtl="0">
              <a:spcBef>
                <a:spcPts val="600"/>
              </a:spcBef>
              <a:spcAft>
                <a:spcPts val="0"/>
              </a:spcAft>
              <a:buSzPts val="1600"/>
              <a:buChar char="•"/>
              <a:defRPr/>
            </a:lvl9pPr>
          </a:lstStyle>
          <a:p>
            <a:endParaRPr/>
          </a:p>
        </p:txBody>
      </p:sp>
      <p:sp>
        <p:nvSpPr>
          <p:cNvPr id="112" name="Google Shape;112;p21"/>
          <p:cNvSpPr txBox="1">
            <a:spLocks noGrp="1"/>
          </p:cNvSpPr>
          <p:nvPr>
            <p:ph type="title"/>
          </p:nvPr>
        </p:nvSpPr>
        <p:spPr>
          <a:xfrm>
            <a:off x="311700" y="445025"/>
            <a:ext cx="39501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63072363"/>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7A55AE6-C42D-40C7-8F2D-38EEEEAC4461}"/>
              </a:ext>
            </a:extLst>
          </p:cNvPr>
          <p:cNvSpPr>
            <a:spLocks noGrp="1"/>
          </p:cNvSpPr>
          <p:nvPr>
            <p:ph type="subTitle" idx="1"/>
          </p:nvPr>
        </p:nvSpPr>
        <p:spPr>
          <a:xfrm>
            <a:off x="178540" y="2722590"/>
            <a:ext cx="6858000" cy="1241822"/>
          </a:xfrm>
          <a:prstGeom prst="rect">
            <a:avLst/>
          </a:prstGeo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DC789BE-B2BD-415C-B3F7-64FD963F2BF4}"/>
              </a:ext>
            </a:extLst>
          </p:cNvPr>
          <p:cNvSpPr>
            <a:spLocks noGrp="1"/>
          </p:cNvSpPr>
          <p:nvPr>
            <p:ph type="dt" sz="half" idx="10"/>
          </p:nvPr>
        </p:nvSpPr>
        <p:spPr>
          <a:xfrm>
            <a:off x="628650" y="4767263"/>
            <a:ext cx="2057400" cy="273844"/>
          </a:xfrm>
          <a:prstGeom prst="rect">
            <a:avLst/>
          </a:prstGeom>
        </p:spPr>
        <p:txBody>
          <a:bodyPr/>
          <a:lstStyle/>
          <a:p>
            <a:fld id="{CED1E219-6298-4054-A1BE-08BBAF0E4F59}" type="datetimeFigureOut">
              <a:rPr lang="en-US" smtClean="0"/>
              <a:t>7/21/2025</a:t>
            </a:fld>
            <a:endParaRPr lang="en-US"/>
          </a:p>
        </p:txBody>
      </p:sp>
      <p:sp>
        <p:nvSpPr>
          <p:cNvPr id="5" name="Footer Placeholder 4">
            <a:extLst>
              <a:ext uri="{FF2B5EF4-FFF2-40B4-BE49-F238E27FC236}">
                <a16:creationId xmlns:a16="http://schemas.microsoft.com/office/drawing/2014/main" id="{BF80393E-176C-42B4-B891-D5560B16EF5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BCF9AC-BAFE-4D32-A75D-28588F474D3E}"/>
              </a:ext>
            </a:extLst>
          </p:cNvPr>
          <p:cNvSpPr>
            <a:spLocks noGrp="1"/>
          </p:cNvSpPr>
          <p:nvPr>
            <p:ph type="sldNum" sz="quarter" idx="12"/>
          </p:nvPr>
        </p:nvSpPr>
        <p:spPr/>
        <p:txBody>
          <a:bodyPr/>
          <a:lstStyle/>
          <a:p>
            <a:fld id="{0D6472EE-15BB-4765-A6A9-B9449B5158F5}" type="slidenum">
              <a:rPr lang="en-US" smtClean="0"/>
              <a:t>‹#›</a:t>
            </a:fld>
            <a:endParaRPr lang="en-US"/>
          </a:p>
        </p:txBody>
      </p:sp>
      <p:sp>
        <p:nvSpPr>
          <p:cNvPr id="7" name="Title 1">
            <a:extLst>
              <a:ext uri="{FF2B5EF4-FFF2-40B4-BE49-F238E27FC236}">
                <a16:creationId xmlns:a16="http://schemas.microsoft.com/office/drawing/2014/main" id="{64B6EEC8-16DD-4205-A706-40AC6BB024E5}"/>
              </a:ext>
            </a:extLst>
          </p:cNvPr>
          <p:cNvSpPr>
            <a:spLocks noGrp="1"/>
          </p:cNvSpPr>
          <p:nvPr>
            <p:ph type="title"/>
          </p:nvPr>
        </p:nvSpPr>
        <p:spPr>
          <a:xfrm>
            <a:off x="178540" y="2063344"/>
            <a:ext cx="8786920" cy="563825"/>
          </a:xfrm>
          <a:prstGeom prst="rect">
            <a:avLst/>
          </a:prstGeom>
        </p:spPr>
        <p:txBody>
          <a:bodyPr/>
          <a:lstStyle>
            <a:lvl1pPr>
              <a:defRPr>
                <a:solidFill>
                  <a:srgbClr val="BE070C"/>
                </a:solidFill>
                <a:latin typeface="Calibri Light" panose="020F0302020204030204" pitchFamily="34" charset="0"/>
                <a:cs typeface="Calibri Light" panose="020F0302020204030204" pitchFamily="34" charset="0"/>
              </a:defRPr>
            </a:lvl1pPr>
          </a:lstStyle>
          <a:p>
            <a:r>
              <a:rPr lang="en-US"/>
              <a:t>Click to edit Master title style</a:t>
            </a:r>
          </a:p>
        </p:txBody>
      </p:sp>
      <p:cxnSp>
        <p:nvCxnSpPr>
          <p:cNvPr id="8" name="Straight Connector 7">
            <a:extLst>
              <a:ext uri="{FF2B5EF4-FFF2-40B4-BE49-F238E27FC236}">
                <a16:creationId xmlns:a16="http://schemas.microsoft.com/office/drawing/2014/main" id="{DB93A926-28E7-4A3D-99FE-9220DCB6944A}"/>
              </a:ext>
            </a:extLst>
          </p:cNvPr>
          <p:cNvCxnSpPr/>
          <p:nvPr userDrawn="1"/>
        </p:nvCxnSpPr>
        <p:spPr>
          <a:xfrm>
            <a:off x="178540" y="2611712"/>
            <a:ext cx="8786920"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4801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cxnSp>
        <p:nvCxnSpPr>
          <p:cNvPr id="21" name="Google Shape;21;p4"/>
          <p:cNvCxnSpPr/>
          <p:nvPr/>
        </p:nvCxnSpPr>
        <p:spPr>
          <a:xfrm>
            <a:off x="95431" y="402210"/>
            <a:ext cx="8378100" cy="2400"/>
          </a:xfrm>
          <a:prstGeom prst="straightConnector1">
            <a:avLst/>
          </a:prstGeom>
          <a:noFill/>
          <a:ln w="19050" cap="flat" cmpd="sng">
            <a:solidFill>
              <a:srgbClr val="BF9000"/>
            </a:solidFill>
            <a:prstDash val="solid"/>
            <a:round/>
            <a:headEnd type="none" w="med" len="med"/>
            <a:tailEnd type="none" w="med" len="med"/>
          </a:ln>
        </p:spPr>
      </p:cxnSp>
      <p:sp>
        <p:nvSpPr>
          <p:cNvPr id="22" name="Google Shape;22;p4"/>
          <p:cNvSpPr txBox="1">
            <a:spLocks noGrp="1"/>
          </p:cNvSpPr>
          <p:nvPr>
            <p:ph type="title"/>
          </p:nvPr>
        </p:nvSpPr>
        <p:spPr>
          <a:xfrm>
            <a:off x="0" y="0"/>
            <a:ext cx="8520600" cy="39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800" b="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 name="Google Shape;23;p4"/>
          <p:cNvSpPr txBox="1">
            <a:spLocks noGrp="1"/>
          </p:cNvSpPr>
          <p:nvPr>
            <p:ph type="body" idx="1"/>
          </p:nvPr>
        </p:nvSpPr>
        <p:spPr>
          <a:xfrm>
            <a:off x="107044" y="402200"/>
            <a:ext cx="8520600" cy="3416400"/>
          </a:xfrm>
          <a:prstGeom prst="rect">
            <a:avLst/>
          </a:prstGeom>
        </p:spPr>
        <p:txBody>
          <a:bodyPr spcFirstLastPara="1" wrap="square" lIns="91425" tIns="91425" rIns="91425" bIns="91425" anchor="t" anchorCtr="0">
            <a:noAutofit/>
          </a:bodyPr>
          <a:lstStyle>
            <a:lvl1pPr marL="457200" lvl="0" indent="-330200" defTabSz="457200" rtl="0">
              <a:spcBef>
                <a:spcPts val="600"/>
              </a:spcBef>
              <a:spcAft>
                <a:spcPts val="0"/>
              </a:spcAft>
              <a:buSzPts val="1600"/>
              <a:buFont typeface="Roboto Light"/>
              <a:buChar char="●"/>
              <a:defRPr sz="1800">
                <a:latin typeface="Inter Light" panose="02000403000000020004" pitchFamily="2" charset="0"/>
                <a:ea typeface="Inter Light" panose="02000403000000020004" pitchFamily="2" charset="0"/>
                <a:cs typeface="Inter Light" panose="02000403000000020004" pitchFamily="2" charset="0"/>
                <a:sym typeface="Roboto Light"/>
              </a:defRPr>
            </a:lvl1pPr>
            <a:lvl2pPr marL="914400" lvl="1" indent="-330200" rtl="0">
              <a:spcBef>
                <a:spcPts val="600"/>
              </a:spcBef>
              <a:spcAft>
                <a:spcPts val="0"/>
              </a:spcAft>
              <a:buSzPts val="1600"/>
              <a:buFont typeface="Roboto Light"/>
              <a:buChar char="○"/>
              <a:defRPr>
                <a:latin typeface="Roboto Light"/>
                <a:ea typeface="Roboto Light"/>
                <a:cs typeface="Roboto Light"/>
                <a:sym typeface="Roboto Light"/>
              </a:defRPr>
            </a:lvl2pPr>
            <a:lvl3pPr marL="1371600" lvl="2" indent="-330200" rtl="0">
              <a:spcBef>
                <a:spcPts val="600"/>
              </a:spcBef>
              <a:spcAft>
                <a:spcPts val="0"/>
              </a:spcAft>
              <a:buSzPts val="1600"/>
              <a:buFont typeface="Roboto Light"/>
              <a:buChar char="■"/>
              <a:defRPr>
                <a:latin typeface="Roboto Light"/>
                <a:ea typeface="Roboto Light"/>
                <a:cs typeface="Roboto Light"/>
                <a:sym typeface="Roboto Light"/>
              </a:defRPr>
            </a:lvl3pPr>
            <a:lvl4pPr marL="1828800" lvl="3" indent="-330200" rtl="0">
              <a:spcBef>
                <a:spcPts val="600"/>
              </a:spcBef>
              <a:spcAft>
                <a:spcPts val="0"/>
              </a:spcAft>
              <a:buSzPts val="1600"/>
              <a:buFont typeface="Roboto Light"/>
              <a:buChar char="●"/>
              <a:defRPr>
                <a:latin typeface="Roboto Light"/>
                <a:ea typeface="Roboto Light"/>
                <a:cs typeface="Roboto Light"/>
                <a:sym typeface="Roboto Light"/>
              </a:defRPr>
            </a:lvl4pPr>
            <a:lvl5pPr marL="2286000" lvl="4" indent="-330200" rtl="0">
              <a:spcBef>
                <a:spcPts val="600"/>
              </a:spcBef>
              <a:spcAft>
                <a:spcPts val="0"/>
              </a:spcAft>
              <a:buSzPts val="1600"/>
              <a:buFont typeface="Roboto Light"/>
              <a:buChar char="○"/>
              <a:defRPr>
                <a:latin typeface="Roboto Light"/>
                <a:ea typeface="Roboto Light"/>
                <a:cs typeface="Roboto Light"/>
                <a:sym typeface="Roboto Light"/>
              </a:defRPr>
            </a:lvl5pPr>
            <a:lvl6pPr marL="2743200" lvl="5" indent="-330200" rtl="0">
              <a:spcBef>
                <a:spcPts val="600"/>
              </a:spcBef>
              <a:spcAft>
                <a:spcPts val="0"/>
              </a:spcAft>
              <a:buSzPts val="1600"/>
              <a:buFont typeface="Roboto Light"/>
              <a:buChar char="■"/>
              <a:defRPr>
                <a:latin typeface="Roboto Light"/>
                <a:ea typeface="Roboto Light"/>
                <a:cs typeface="Roboto Light"/>
                <a:sym typeface="Roboto Light"/>
              </a:defRPr>
            </a:lvl6pPr>
            <a:lvl7pPr marL="3200400" lvl="6" indent="-330200" rtl="0">
              <a:spcBef>
                <a:spcPts val="600"/>
              </a:spcBef>
              <a:spcAft>
                <a:spcPts val="0"/>
              </a:spcAft>
              <a:buSzPts val="1600"/>
              <a:buFont typeface="Roboto Light"/>
              <a:buChar char="●"/>
              <a:defRPr>
                <a:latin typeface="Roboto Light"/>
                <a:ea typeface="Roboto Light"/>
                <a:cs typeface="Roboto Light"/>
                <a:sym typeface="Roboto Light"/>
              </a:defRPr>
            </a:lvl7pPr>
            <a:lvl8pPr marL="3657600" lvl="7" indent="-330200" rtl="0">
              <a:spcBef>
                <a:spcPts val="600"/>
              </a:spcBef>
              <a:spcAft>
                <a:spcPts val="0"/>
              </a:spcAft>
              <a:buSzPts val="1600"/>
              <a:buFont typeface="Roboto Light"/>
              <a:buChar char="○"/>
              <a:defRPr>
                <a:latin typeface="Roboto Light"/>
                <a:ea typeface="Roboto Light"/>
                <a:cs typeface="Roboto Light"/>
                <a:sym typeface="Roboto Light"/>
              </a:defRPr>
            </a:lvl8pPr>
            <a:lvl9pPr marL="4114800" lvl="8" indent="-330200" rtl="0">
              <a:spcBef>
                <a:spcPts val="600"/>
              </a:spcBef>
              <a:spcAft>
                <a:spcPts val="0"/>
              </a:spcAft>
              <a:buSzPts val="1600"/>
              <a:buFont typeface="Roboto Light"/>
              <a:buChar char="■"/>
              <a:defRPr>
                <a:latin typeface="Roboto Light"/>
                <a:ea typeface="Roboto Light"/>
                <a:cs typeface="Roboto Light"/>
                <a:sym typeface="Roboto Light"/>
              </a:defRPr>
            </a:lvl9pPr>
          </a:lstStyle>
          <a:p>
            <a:endParaRPr dirty="0"/>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439833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Roadmap">
  <p:cSld name="Roadmap">
    <p:spTree>
      <p:nvGrpSpPr>
        <p:cNvPr id="1" name="Shape 25"/>
        <p:cNvGrpSpPr/>
        <p:nvPr/>
      </p:nvGrpSpPr>
      <p:grpSpPr>
        <a:xfrm>
          <a:off x="0" y="0"/>
          <a:ext cx="0" cy="0"/>
          <a:chOff x="0" y="0"/>
          <a:chExt cx="0" cy="0"/>
        </a:xfrm>
      </p:grpSpPr>
      <p:sp>
        <p:nvSpPr>
          <p:cNvPr id="26" name="Google Shape;26;p5"/>
          <p:cNvSpPr/>
          <p:nvPr/>
        </p:nvSpPr>
        <p:spPr>
          <a:xfrm>
            <a:off x="0" y="-125"/>
            <a:ext cx="4572000" cy="5143500"/>
          </a:xfrm>
          <a:prstGeom prst="rect">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8" name="Google Shape;28;p5"/>
          <p:cNvSpPr txBox="1">
            <a:spLocks noGrp="1"/>
          </p:cNvSpPr>
          <p:nvPr>
            <p:ph type="body" idx="1"/>
          </p:nvPr>
        </p:nvSpPr>
        <p:spPr>
          <a:xfrm>
            <a:off x="4812375" y="402198"/>
            <a:ext cx="3999900" cy="4260900"/>
          </a:xfrm>
          <a:prstGeom prst="rect">
            <a:avLst/>
          </a:prstGeom>
        </p:spPr>
        <p:txBody>
          <a:bodyPr spcFirstLastPara="1" wrap="square" lIns="91425" tIns="91425" rIns="91425" bIns="91425" anchor="ctr" anchorCtr="0">
            <a:noAutofit/>
          </a:bodyPr>
          <a:lstStyle>
            <a:lvl1pPr marL="457200" lvl="0" indent="-330200" rtl="0">
              <a:spcBef>
                <a:spcPts val="600"/>
              </a:spcBef>
              <a:spcAft>
                <a:spcPts val="0"/>
              </a:spcAft>
              <a:buSzPts val="1600"/>
              <a:buFont typeface="Roboto Light"/>
              <a:buChar char="•"/>
              <a:defRPr>
                <a:latin typeface="Inter Light" panose="02000403000000020004" pitchFamily="2" charset="0"/>
                <a:ea typeface="Inter Light" panose="02000403000000020004" pitchFamily="2" charset="0"/>
                <a:cs typeface="Inter Light" panose="02000403000000020004" pitchFamily="2" charset="0"/>
                <a:sym typeface="Roboto Light"/>
              </a:defRPr>
            </a:lvl1pPr>
            <a:lvl2pPr marL="914400" lvl="1" indent="-330200" rtl="0">
              <a:spcBef>
                <a:spcPts val="600"/>
              </a:spcBef>
              <a:spcAft>
                <a:spcPts val="0"/>
              </a:spcAft>
              <a:buSzPts val="1600"/>
              <a:buFont typeface="Roboto Light"/>
              <a:buChar char="•"/>
              <a:defRPr>
                <a:latin typeface="Roboto Light"/>
                <a:ea typeface="Roboto Light"/>
                <a:cs typeface="Roboto Light"/>
                <a:sym typeface="Roboto Light"/>
              </a:defRPr>
            </a:lvl2pPr>
            <a:lvl3pPr marL="1371600" lvl="2" indent="-330200" rtl="0">
              <a:spcBef>
                <a:spcPts val="600"/>
              </a:spcBef>
              <a:spcAft>
                <a:spcPts val="0"/>
              </a:spcAft>
              <a:buSzPts val="1600"/>
              <a:buFont typeface="Roboto Light"/>
              <a:buChar char="•"/>
              <a:defRPr>
                <a:latin typeface="Roboto Light"/>
                <a:ea typeface="Roboto Light"/>
                <a:cs typeface="Roboto Light"/>
                <a:sym typeface="Roboto Light"/>
              </a:defRPr>
            </a:lvl3pPr>
            <a:lvl4pPr marL="1828800" lvl="3" indent="-330200" rtl="0">
              <a:spcBef>
                <a:spcPts val="600"/>
              </a:spcBef>
              <a:spcAft>
                <a:spcPts val="0"/>
              </a:spcAft>
              <a:buSzPts val="1600"/>
              <a:buFont typeface="Roboto Light"/>
              <a:buChar char="•"/>
              <a:defRPr>
                <a:latin typeface="Roboto Light"/>
                <a:ea typeface="Roboto Light"/>
                <a:cs typeface="Roboto Light"/>
                <a:sym typeface="Roboto Light"/>
              </a:defRPr>
            </a:lvl4pPr>
            <a:lvl5pPr marL="2286000" lvl="4" indent="-330200" rtl="0">
              <a:spcBef>
                <a:spcPts val="600"/>
              </a:spcBef>
              <a:spcAft>
                <a:spcPts val="0"/>
              </a:spcAft>
              <a:buSzPts val="1600"/>
              <a:buFont typeface="Roboto Light"/>
              <a:buChar char="•"/>
              <a:defRPr>
                <a:latin typeface="Roboto Light"/>
                <a:ea typeface="Roboto Light"/>
                <a:cs typeface="Roboto Light"/>
                <a:sym typeface="Roboto Light"/>
              </a:defRPr>
            </a:lvl5pPr>
            <a:lvl6pPr marL="2743200" lvl="5" indent="-330200" rtl="0">
              <a:spcBef>
                <a:spcPts val="600"/>
              </a:spcBef>
              <a:spcAft>
                <a:spcPts val="0"/>
              </a:spcAft>
              <a:buSzPts val="1600"/>
              <a:buFont typeface="Roboto Light"/>
              <a:buChar char="•"/>
              <a:defRPr>
                <a:latin typeface="Roboto Light"/>
                <a:ea typeface="Roboto Light"/>
                <a:cs typeface="Roboto Light"/>
                <a:sym typeface="Roboto Light"/>
              </a:defRPr>
            </a:lvl6pPr>
            <a:lvl7pPr marL="3200400" lvl="6" indent="-330200" rtl="0">
              <a:spcBef>
                <a:spcPts val="600"/>
              </a:spcBef>
              <a:spcAft>
                <a:spcPts val="0"/>
              </a:spcAft>
              <a:buSzPts val="1600"/>
              <a:buFont typeface="Roboto Light"/>
              <a:buChar char="•"/>
              <a:defRPr>
                <a:latin typeface="Roboto Light"/>
                <a:ea typeface="Roboto Light"/>
                <a:cs typeface="Roboto Light"/>
                <a:sym typeface="Roboto Light"/>
              </a:defRPr>
            </a:lvl7pPr>
            <a:lvl8pPr marL="3657600" lvl="7" indent="-330200" rtl="0">
              <a:spcBef>
                <a:spcPts val="600"/>
              </a:spcBef>
              <a:spcAft>
                <a:spcPts val="0"/>
              </a:spcAft>
              <a:buSzPts val="1600"/>
              <a:buFont typeface="Roboto Light"/>
              <a:buChar char="•"/>
              <a:defRPr>
                <a:latin typeface="Roboto Light"/>
                <a:ea typeface="Roboto Light"/>
                <a:cs typeface="Roboto Light"/>
                <a:sym typeface="Roboto Light"/>
              </a:defRPr>
            </a:lvl8pPr>
            <a:lvl9pPr marL="4114800" lvl="8" indent="-330200" rtl="0">
              <a:spcBef>
                <a:spcPts val="600"/>
              </a:spcBef>
              <a:spcAft>
                <a:spcPts val="0"/>
              </a:spcAft>
              <a:buSzPts val="1600"/>
              <a:buFont typeface="Roboto Light"/>
              <a:buChar char="•"/>
              <a:defRPr>
                <a:latin typeface="Roboto Light"/>
                <a:ea typeface="Roboto Light"/>
                <a:cs typeface="Roboto Light"/>
                <a:sym typeface="Roboto Light"/>
              </a:defRPr>
            </a:lvl9pPr>
          </a:lstStyle>
          <a:p>
            <a:endParaRPr/>
          </a:p>
        </p:txBody>
      </p:sp>
      <p:pic>
        <p:nvPicPr>
          <p:cNvPr id="29" name="Google Shape;29;p5"/>
          <p:cNvPicPr preferRelativeResize="0"/>
          <p:nvPr/>
        </p:nvPicPr>
        <p:blipFill>
          <a:blip r:embed="rId2">
            <a:alphaModFix/>
          </a:blip>
          <a:stretch>
            <a:fillRect/>
          </a:stretch>
        </p:blipFill>
        <p:spPr>
          <a:xfrm>
            <a:off x="0" y="4983478"/>
            <a:ext cx="457200" cy="160022"/>
          </a:xfrm>
          <a:prstGeom prst="rect">
            <a:avLst/>
          </a:prstGeom>
          <a:noFill/>
          <a:ln>
            <a:noFill/>
          </a:ln>
        </p:spPr>
      </p:pic>
      <p:sp>
        <p:nvSpPr>
          <p:cNvPr id="30" name="Google Shape;30;p5"/>
          <p:cNvSpPr txBox="1">
            <a:spLocks noGrp="1"/>
          </p:cNvSpPr>
          <p:nvPr>
            <p:ph type="title"/>
          </p:nvPr>
        </p:nvSpPr>
        <p:spPr>
          <a:xfrm>
            <a:off x="177925" y="2003300"/>
            <a:ext cx="4038000" cy="20379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cxnSp>
        <p:nvCxnSpPr>
          <p:cNvPr id="31" name="Google Shape;31;p5"/>
          <p:cNvCxnSpPr/>
          <p:nvPr/>
        </p:nvCxnSpPr>
        <p:spPr>
          <a:xfrm>
            <a:off x="266975" y="4049175"/>
            <a:ext cx="4038000" cy="0"/>
          </a:xfrm>
          <a:prstGeom prst="straightConnector1">
            <a:avLst/>
          </a:prstGeom>
          <a:noFill/>
          <a:ln w="19050" cap="flat" cmpd="sng">
            <a:solidFill>
              <a:srgbClr val="BF9000"/>
            </a:solidFill>
            <a:prstDash val="solid"/>
            <a:round/>
            <a:headEnd type="none" w="med" len="med"/>
            <a:tailEnd type="none" w="med" len="med"/>
          </a:ln>
        </p:spPr>
      </p:cxnSp>
      <p:sp>
        <p:nvSpPr>
          <p:cNvPr id="32" name="Google Shape;32;p5"/>
          <p:cNvSpPr txBox="1">
            <a:spLocks noGrp="1"/>
          </p:cNvSpPr>
          <p:nvPr>
            <p:ph type="subTitle" idx="2"/>
          </p:nvPr>
        </p:nvSpPr>
        <p:spPr>
          <a:xfrm>
            <a:off x="177925" y="4068000"/>
            <a:ext cx="4158000" cy="393600"/>
          </a:xfrm>
          <a:prstGeom prst="rect">
            <a:avLst/>
          </a:prstGeom>
        </p:spPr>
        <p:txBody>
          <a:bodyPr spcFirstLastPara="1" wrap="square" lIns="91425" tIns="91425" rIns="91425" bIns="91425" anchor="ctr" anchorCtr="0">
            <a:noAutofit/>
          </a:bodyPr>
          <a:lstStyle>
            <a:lvl1pPr lvl="0" rtl="0">
              <a:lnSpc>
                <a:spcPct val="100000"/>
              </a:lnSpc>
              <a:spcBef>
                <a:spcPts val="600"/>
              </a:spcBef>
              <a:spcAft>
                <a:spcPts val="0"/>
              </a:spcAft>
              <a:buSzPts val="1600"/>
              <a:buNone/>
              <a:defRPr>
                <a:latin typeface="Inter Light" panose="02000403000000020004" pitchFamily="2" charset="0"/>
                <a:ea typeface="Inter Light" panose="02000403000000020004" pitchFamily="2" charset="0"/>
                <a:cs typeface="Inter Light" panose="02000403000000020004" pitchFamily="2" charset="0"/>
              </a:defRPr>
            </a:lvl1pPr>
            <a:lvl2pPr lvl="1" rtl="0">
              <a:lnSpc>
                <a:spcPct val="100000"/>
              </a:lnSpc>
              <a:spcBef>
                <a:spcPts val="600"/>
              </a:spcBef>
              <a:spcAft>
                <a:spcPts val="0"/>
              </a:spcAft>
              <a:buSzPts val="2100"/>
              <a:buNone/>
              <a:defRPr sz="2100"/>
            </a:lvl2pPr>
            <a:lvl3pPr lvl="2" rtl="0">
              <a:lnSpc>
                <a:spcPct val="100000"/>
              </a:lnSpc>
              <a:spcBef>
                <a:spcPts val="600"/>
              </a:spcBef>
              <a:spcAft>
                <a:spcPts val="0"/>
              </a:spcAft>
              <a:buSzPts val="2100"/>
              <a:buNone/>
              <a:defRPr sz="2100"/>
            </a:lvl3pPr>
            <a:lvl4pPr lvl="3" rtl="0">
              <a:lnSpc>
                <a:spcPct val="100000"/>
              </a:lnSpc>
              <a:spcBef>
                <a:spcPts val="600"/>
              </a:spcBef>
              <a:spcAft>
                <a:spcPts val="0"/>
              </a:spcAft>
              <a:buSzPts val="2100"/>
              <a:buNone/>
              <a:defRPr sz="2100"/>
            </a:lvl4pPr>
            <a:lvl5pPr lvl="4" rtl="0">
              <a:lnSpc>
                <a:spcPct val="100000"/>
              </a:lnSpc>
              <a:spcBef>
                <a:spcPts val="600"/>
              </a:spcBef>
              <a:spcAft>
                <a:spcPts val="0"/>
              </a:spcAft>
              <a:buSzPts val="2100"/>
              <a:buNone/>
              <a:defRPr sz="2100"/>
            </a:lvl5pPr>
            <a:lvl6pPr lvl="5" rtl="0">
              <a:lnSpc>
                <a:spcPct val="100000"/>
              </a:lnSpc>
              <a:spcBef>
                <a:spcPts val="600"/>
              </a:spcBef>
              <a:spcAft>
                <a:spcPts val="0"/>
              </a:spcAft>
              <a:buSzPts val="2100"/>
              <a:buNone/>
              <a:defRPr sz="2100"/>
            </a:lvl6pPr>
            <a:lvl7pPr lvl="6" rtl="0">
              <a:lnSpc>
                <a:spcPct val="100000"/>
              </a:lnSpc>
              <a:spcBef>
                <a:spcPts val="600"/>
              </a:spcBef>
              <a:spcAft>
                <a:spcPts val="0"/>
              </a:spcAft>
              <a:buSzPts val="2100"/>
              <a:buNone/>
              <a:defRPr sz="2100"/>
            </a:lvl7pPr>
            <a:lvl8pPr lvl="7" rtl="0">
              <a:lnSpc>
                <a:spcPct val="100000"/>
              </a:lnSpc>
              <a:spcBef>
                <a:spcPts val="600"/>
              </a:spcBef>
              <a:spcAft>
                <a:spcPts val="0"/>
              </a:spcAft>
              <a:buSzPts val="2100"/>
              <a:buNone/>
              <a:defRPr sz="2100"/>
            </a:lvl8pPr>
            <a:lvl9pPr lvl="8" rtl="0">
              <a:lnSpc>
                <a:spcPct val="100000"/>
              </a:lnSpc>
              <a:spcBef>
                <a:spcPts val="600"/>
              </a:spcBef>
              <a:spcAft>
                <a:spcPts val="0"/>
              </a:spcAft>
              <a:buSzPts val="2100"/>
              <a:buNone/>
              <a:defRPr sz="2100"/>
            </a:lvl9pPr>
          </a:lstStyle>
          <a:p>
            <a:endParaRPr/>
          </a:p>
        </p:txBody>
      </p:sp>
    </p:spTree>
    <p:extLst>
      <p:ext uri="{BB962C8B-B14F-4D97-AF65-F5344CB8AC3E}">
        <p14:creationId xmlns:p14="http://schemas.microsoft.com/office/powerpoint/2010/main" val="55984841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emo slide right">
  <p:cSld name="Demo slide right">
    <p:spTree>
      <p:nvGrpSpPr>
        <p:cNvPr id="1" name="Shape 33"/>
        <p:cNvGrpSpPr/>
        <p:nvPr/>
      </p:nvGrpSpPr>
      <p:grpSpPr>
        <a:xfrm>
          <a:off x="0" y="0"/>
          <a:ext cx="0" cy="0"/>
          <a:chOff x="0" y="0"/>
          <a:chExt cx="0" cy="0"/>
        </a:xfrm>
      </p:grpSpPr>
      <p:sp>
        <p:nvSpPr>
          <p:cNvPr id="34" name="Google Shape;34;p6"/>
          <p:cNvSpPr/>
          <p:nvPr/>
        </p:nvSpPr>
        <p:spPr>
          <a:xfrm>
            <a:off x="4572000" y="-125"/>
            <a:ext cx="4572000" cy="5143500"/>
          </a:xfrm>
          <a:prstGeom prst="rect">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subTitle" idx="1"/>
          </p:nvPr>
        </p:nvSpPr>
        <p:spPr>
          <a:xfrm>
            <a:off x="4835400" y="4198275"/>
            <a:ext cx="4045200" cy="465000"/>
          </a:xfrm>
          <a:prstGeom prst="rect">
            <a:avLst/>
          </a:prstGeom>
        </p:spPr>
        <p:txBody>
          <a:bodyPr spcFirstLastPara="1" wrap="square" lIns="91425" tIns="91425" rIns="91425" bIns="91425" anchor="t" anchorCtr="0">
            <a:noAutofit/>
          </a:bodyPr>
          <a:lstStyle>
            <a:lvl1pPr lvl="0" algn="r" rtl="0">
              <a:lnSpc>
                <a:spcPct val="100000"/>
              </a:lnSpc>
              <a:spcBef>
                <a:spcPts val="600"/>
              </a:spcBef>
              <a:spcAft>
                <a:spcPts val="0"/>
              </a:spcAft>
              <a:buSzPts val="1600"/>
              <a:buNone/>
              <a:defRPr/>
            </a:lvl1pPr>
            <a:lvl2pPr lvl="1" algn="ctr" rtl="0">
              <a:lnSpc>
                <a:spcPct val="100000"/>
              </a:lnSpc>
              <a:spcBef>
                <a:spcPts val="600"/>
              </a:spcBef>
              <a:spcAft>
                <a:spcPts val="0"/>
              </a:spcAft>
              <a:buSzPts val="2100"/>
              <a:buNone/>
              <a:defRPr sz="2100"/>
            </a:lvl2pPr>
            <a:lvl3pPr lvl="2" algn="ctr" rtl="0">
              <a:lnSpc>
                <a:spcPct val="100000"/>
              </a:lnSpc>
              <a:spcBef>
                <a:spcPts val="600"/>
              </a:spcBef>
              <a:spcAft>
                <a:spcPts val="0"/>
              </a:spcAft>
              <a:buSzPts val="2100"/>
              <a:buNone/>
              <a:defRPr sz="2100"/>
            </a:lvl3pPr>
            <a:lvl4pPr lvl="3" algn="ctr" rtl="0">
              <a:lnSpc>
                <a:spcPct val="100000"/>
              </a:lnSpc>
              <a:spcBef>
                <a:spcPts val="600"/>
              </a:spcBef>
              <a:spcAft>
                <a:spcPts val="0"/>
              </a:spcAft>
              <a:buSzPts val="2100"/>
              <a:buNone/>
              <a:defRPr sz="2100"/>
            </a:lvl4pPr>
            <a:lvl5pPr lvl="4" algn="ctr" rtl="0">
              <a:lnSpc>
                <a:spcPct val="100000"/>
              </a:lnSpc>
              <a:spcBef>
                <a:spcPts val="600"/>
              </a:spcBef>
              <a:spcAft>
                <a:spcPts val="0"/>
              </a:spcAft>
              <a:buSzPts val="2100"/>
              <a:buNone/>
              <a:defRPr sz="2100"/>
            </a:lvl5pPr>
            <a:lvl6pPr lvl="5" algn="ctr" rtl="0">
              <a:lnSpc>
                <a:spcPct val="100000"/>
              </a:lnSpc>
              <a:spcBef>
                <a:spcPts val="600"/>
              </a:spcBef>
              <a:spcAft>
                <a:spcPts val="0"/>
              </a:spcAft>
              <a:buSzPts val="2100"/>
              <a:buNone/>
              <a:defRPr sz="2100"/>
            </a:lvl6pPr>
            <a:lvl7pPr lvl="6" algn="ctr" rtl="0">
              <a:lnSpc>
                <a:spcPct val="100000"/>
              </a:lnSpc>
              <a:spcBef>
                <a:spcPts val="600"/>
              </a:spcBef>
              <a:spcAft>
                <a:spcPts val="0"/>
              </a:spcAft>
              <a:buSzPts val="2100"/>
              <a:buNone/>
              <a:defRPr sz="2100"/>
            </a:lvl7pPr>
            <a:lvl8pPr lvl="7" algn="ctr" rtl="0">
              <a:lnSpc>
                <a:spcPct val="100000"/>
              </a:lnSpc>
              <a:spcBef>
                <a:spcPts val="600"/>
              </a:spcBef>
              <a:spcAft>
                <a:spcPts val="0"/>
              </a:spcAft>
              <a:buSzPts val="2100"/>
              <a:buNone/>
              <a:defRPr sz="2100"/>
            </a:lvl8pPr>
            <a:lvl9pPr lvl="8" algn="ctr" rtl="0">
              <a:lnSpc>
                <a:spcPct val="100000"/>
              </a:lnSpc>
              <a:spcBef>
                <a:spcPts val="600"/>
              </a:spcBef>
              <a:spcAft>
                <a:spcPts val="0"/>
              </a:spcAft>
              <a:buSzPts val="2100"/>
              <a:buNone/>
              <a:defRPr sz="2100"/>
            </a:lvl9pPr>
          </a:lstStyle>
          <a:p>
            <a:endParaRPr/>
          </a:p>
        </p:txBody>
      </p:sp>
      <p:sp>
        <p:nvSpPr>
          <p:cNvPr id="36" name="Google Shape;36;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7" name="Google Shape;37;p6"/>
          <p:cNvSpPr txBox="1"/>
          <p:nvPr/>
        </p:nvSpPr>
        <p:spPr>
          <a:xfrm>
            <a:off x="6365900" y="3724875"/>
            <a:ext cx="2591100" cy="5694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2500" b="1">
                <a:solidFill>
                  <a:schemeClr val="accent3"/>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rPr>
              <a:t>Demo Slides</a:t>
            </a:r>
            <a:endParaRPr sz="2500" b="1">
              <a:solidFill>
                <a:schemeClr val="accent3"/>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endParaRPr>
          </a:p>
        </p:txBody>
      </p:sp>
      <p:sp>
        <p:nvSpPr>
          <p:cNvPr id="38" name="Google Shape;38;p6"/>
          <p:cNvSpPr txBox="1">
            <a:spLocks noGrp="1"/>
          </p:cNvSpPr>
          <p:nvPr>
            <p:ph type="body" idx="2"/>
          </p:nvPr>
        </p:nvSpPr>
        <p:spPr>
          <a:xfrm>
            <a:off x="95425" y="402200"/>
            <a:ext cx="4302300" cy="42612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Font typeface="Roboto Light"/>
              <a:buChar char="•"/>
              <a:defRPr>
                <a:latin typeface="Roboto Light"/>
                <a:ea typeface="Roboto Light"/>
                <a:cs typeface="Roboto Light"/>
                <a:sym typeface="Roboto Light"/>
              </a:defRPr>
            </a:lvl1pPr>
            <a:lvl2pPr marL="914400" lvl="1" indent="-330200" rtl="0">
              <a:spcBef>
                <a:spcPts val="600"/>
              </a:spcBef>
              <a:spcAft>
                <a:spcPts val="0"/>
              </a:spcAft>
              <a:buSzPts val="1600"/>
              <a:buFont typeface="Roboto Light"/>
              <a:buChar char="•"/>
              <a:defRPr>
                <a:latin typeface="Roboto Light"/>
                <a:ea typeface="Roboto Light"/>
                <a:cs typeface="Roboto Light"/>
                <a:sym typeface="Roboto Light"/>
              </a:defRPr>
            </a:lvl2pPr>
            <a:lvl3pPr marL="1371600" lvl="2" indent="-330200" rtl="0">
              <a:spcBef>
                <a:spcPts val="600"/>
              </a:spcBef>
              <a:spcAft>
                <a:spcPts val="0"/>
              </a:spcAft>
              <a:buSzPts val="1600"/>
              <a:buFont typeface="Roboto Light"/>
              <a:buChar char="•"/>
              <a:defRPr>
                <a:latin typeface="Roboto Light"/>
                <a:ea typeface="Roboto Light"/>
                <a:cs typeface="Roboto Light"/>
                <a:sym typeface="Roboto Light"/>
              </a:defRPr>
            </a:lvl3pPr>
            <a:lvl4pPr marL="1828800" lvl="3" indent="-330200" rtl="0">
              <a:spcBef>
                <a:spcPts val="600"/>
              </a:spcBef>
              <a:spcAft>
                <a:spcPts val="0"/>
              </a:spcAft>
              <a:buSzPts val="1600"/>
              <a:buFont typeface="Roboto Light"/>
              <a:buChar char="•"/>
              <a:defRPr>
                <a:latin typeface="Roboto Light"/>
                <a:ea typeface="Roboto Light"/>
                <a:cs typeface="Roboto Light"/>
                <a:sym typeface="Roboto Light"/>
              </a:defRPr>
            </a:lvl4pPr>
            <a:lvl5pPr marL="2286000" lvl="4" indent="-330200" rtl="0">
              <a:spcBef>
                <a:spcPts val="600"/>
              </a:spcBef>
              <a:spcAft>
                <a:spcPts val="0"/>
              </a:spcAft>
              <a:buSzPts val="1600"/>
              <a:buFont typeface="Roboto Light"/>
              <a:buChar char="•"/>
              <a:defRPr>
                <a:latin typeface="Roboto Light"/>
                <a:ea typeface="Roboto Light"/>
                <a:cs typeface="Roboto Light"/>
                <a:sym typeface="Roboto Light"/>
              </a:defRPr>
            </a:lvl5pPr>
            <a:lvl6pPr marL="2743200" lvl="5" indent="-330200" rtl="0">
              <a:spcBef>
                <a:spcPts val="600"/>
              </a:spcBef>
              <a:spcAft>
                <a:spcPts val="0"/>
              </a:spcAft>
              <a:buSzPts val="1600"/>
              <a:buFont typeface="Roboto Light"/>
              <a:buChar char="•"/>
              <a:defRPr>
                <a:latin typeface="Roboto Light"/>
                <a:ea typeface="Roboto Light"/>
                <a:cs typeface="Roboto Light"/>
                <a:sym typeface="Roboto Light"/>
              </a:defRPr>
            </a:lvl6pPr>
            <a:lvl7pPr marL="3200400" lvl="6" indent="-330200" rtl="0">
              <a:spcBef>
                <a:spcPts val="600"/>
              </a:spcBef>
              <a:spcAft>
                <a:spcPts val="0"/>
              </a:spcAft>
              <a:buSzPts val="1600"/>
              <a:buFont typeface="Roboto Light"/>
              <a:buChar char="•"/>
              <a:defRPr>
                <a:latin typeface="Roboto Light"/>
                <a:ea typeface="Roboto Light"/>
                <a:cs typeface="Roboto Light"/>
                <a:sym typeface="Roboto Light"/>
              </a:defRPr>
            </a:lvl7pPr>
            <a:lvl8pPr marL="3657600" lvl="7" indent="-330200" rtl="0">
              <a:spcBef>
                <a:spcPts val="600"/>
              </a:spcBef>
              <a:spcAft>
                <a:spcPts val="0"/>
              </a:spcAft>
              <a:buSzPts val="1600"/>
              <a:buFont typeface="Roboto Light"/>
              <a:buChar char="•"/>
              <a:defRPr>
                <a:latin typeface="Roboto Light"/>
                <a:ea typeface="Roboto Light"/>
                <a:cs typeface="Roboto Light"/>
                <a:sym typeface="Roboto Light"/>
              </a:defRPr>
            </a:lvl8pPr>
            <a:lvl9pPr marL="4114800" lvl="8" indent="-330200" rtl="0">
              <a:spcBef>
                <a:spcPts val="600"/>
              </a:spcBef>
              <a:spcAft>
                <a:spcPts val="0"/>
              </a:spcAft>
              <a:buSzPts val="1600"/>
              <a:buFont typeface="Roboto Light"/>
              <a:buChar char="•"/>
              <a:defRPr>
                <a:latin typeface="Roboto Light"/>
                <a:ea typeface="Roboto Light"/>
                <a:cs typeface="Roboto Light"/>
                <a:sym typeface="Roboto Light"/>
              </a:defRPr>
            </a:lvl9pPr>
          </a:lstStyle>
          <a:p>
            <a:endParaRPr/>
          </a:p>
        </p:txBody>
      </p:sp>
      <p:sp>
        <p:nvSpPr>
          <p:cNvPr id="39" name="Google Shape;39;p6"/>
          <p:cNvSpPr txBox="1">
            <a:spLocks noGrp="1"/>
          </p:cNvSpPr>
          <p:nvPr>
            <p:ph type="title"/>
          </p:nvPr>
        </p:nvSpPr>
        <p:spPr>
          <a:xfrm>
            <a:off x="0" y="0"/>
            <a:ext cx="8520600" cy="39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40" name="Google Shape;40;p6"/>
          <p:cNvCxnSpPr/>
          <p:nvPr/>
        </p:nvCxnSpPr>
        <p:spPr>
          <a:xfrm>
            <a:off x="95431" y="402210"/>
            <a:ext cx="4352100" cy="0"/>
          </a:xfrm>
          <a:prstGeom prst="straightConnector1">
            <a:avLst/>
          </a:prstGeom>
          <a:noFill/>
          <a:ln w="19050" cap="flat" cmpd="sng">
            <a:solidFill>
              <a:srgbClr val="BF9000"/>
            </a:solidFill>
            <a:prstDash val="solid"/>
            <a:round/>
            <a:headEnd type="none" w="med" len="med"/>
            <a:tailEnd type="none" w="med" len="med"/>
          </a:ln>
        </p:spPr>
      </p:cxnSp>
    </p:spTree>
    <p:extLst>
      <p:ext uri="{BB962C8B-B14F-4D97-AF65-F5344CB8AC3E}">
        <p14:creationId xmlns:p14="http://schemas.microsoft.com/office/powerpoint/2010/main" val="412810043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emo slide left">
  <p:cSld name="Demo slide left">
    <p:spTree>
      <p:nvGrpSpPr>
        <p:cNvPr id="1" name="Shape 41"/>
        <p:cNvGrpSpPr/>
        <p:nvPr/>
      </p:nvGrpSpPr>
      <p:grpSpPr>
        <a:xfrm>
          <a:off x="0" y="0"/>
          <a:ext cx="0" cy="0"/>
          <a:chOff x="0" y="0"/>
          <a:chExt cx="0" cy="0"/>
        </a:xfrm>
      </p:grpSpPr>
      <p:sp>
        <p:nvSpPr>
          <p:cNvPr id="42" name="Google Shape;42;p7"/>
          <p:cNvSpPr/>
          <p:nvPr/>
        </p:nvSpPr>
        <p:spPr>
          <a:xfrm>
            <a:off x="0" y="-125"/>
            <a:ext cx="4572000" cy="5143500"/>
          </a:xfrm>
          <a:prstGeom prst="rect">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7"/>
          <p:cNvSpPr txBox="1">
            <a:spLocks noGrp="1"/>
          </p:cNvSpPr>
          <p:nvPr>
            <p:ph type="subTitle" idx="1"/>
          </p:nvPr>
        </p:nvSpPr>
        <p:spPr>
          <a:xfrm>
            <a:off x="225450" y="3943400"/>
            <a:ext cx="4045200" cy="465000"/>
          </a:xfrm>
          <a:prstGeom prst="rect">
            <a:avLst/>
          </a:prstGeom>
        </p:spPr>
        <p:txBody>
          <a:bodyPr spcFirstLastPara="1" wrap="square" lIns="91425" tIns="91425" rIns="91425" bIns="91425" anchor="t" anchorCtr="0">
            <a:noAutofit/>
          </a:bodyPr>
          <a:lstStyle>
            <a:lvl1pPr lvl="0" rtl="0">
              <a:lnSpc>
                <a:spcPct val="100000"/>
              </a:lnSpc>
              <a:spcBef>
                <a:spcPts val="600"/>
              </a:spcBef>
              <a:spcAft>
                <a:spcPts val="0"/>
              </a:spcAft>
              <a:buSzPts val="1600"/>
              <a:buNone/>
              <a:defRPr/>
            </a:lvl1pPr>
            <a:lvl2pPr lvl="1" algn="ctr" rtl="0">
              <a:lnSpc>
                <a:spcPct val="100000"/>
              </a:lnSpc>
              <a:spcBef>
                <a:spcPts val="600"/>
              </a:spcBef>
              <a:spcAft>
                <a:spcPts val="0"/>
              </a:spcAft>
              <a:buSzPts val="2100"/>
              <a:buNone/>
              <a:defRPr sz="2100"/>
            </a:lvl2pPr>
            <a:lvl3pPr lvl="2" algn="ctr" rtl="0">
              <a:lnSpc>
                <a:spcPct val="100000"/>
              </a:lnSpc>
              <a:spcBef>
                <a:spcPts val="600"/>
              </a:spcBef>
              <a:spcAft>
                <a:spcPts val="0"/>
              </a:spcAft>
              <a:buSzPts val="2100"/>
              <a:buNone/>
              <a:defRPr sz="2100"/>
            </a:lvl3pPr>
            <a:lvl4pPr lvl="3" algn="ctr" rtl="0">
              <a:lnSpc>
                <a:spcPct val="100000"/>
              </a:lnSpc>
              <a:spcBef>
                <a:spcPts val="600"/>
              </a:spcBef>
              <a:spcAft>
                <a:spcPts val="0"/>
              </a:spcAft>
              <a:buSzPts val="2100"/>
              <a:buNone/>
              <a:defRPr sz="2100"/>
            </a:lvl4pPr>
            <a:lvl5pPr lvl="4" algn="ctr" rtl="0">
              <a:lnSpc>
                <a:spcPct val="100000"/>
              </a:lnSpc>
              <a:spcBef>
                <a:spcPts val="600"/>
              </a:spcBef>
              <a:spcAft>
                <a:spcPts val="0"/>
              </a:spcAft>
              <a:buSzPts val="2100"/>
              <a:buNone/>
              <a:defRPr sz="2100"/>
            </a:lvl5pPr>
            <a:lvl6pPr lvl="5" algn="ctr" rtl="0">
              <a:lnSpc>
                <a:spcPct val="100000"/>
              </a:lnSpc>
              <a:spcBef>
                <a:spcPts val="600"/>
              </a:spcBef>
              <a:spcAft>
                <a:spcPts val="0"/>
              </a:spcAft>
              <a:buSzPts val="2100"/>
              <a:buNone/>
              <a:defRPr sz="2100"/>
            </a:lvl6pPr>
            <a:lvl7pPr lvl="6" algn="ctr" rtl="0">
              <a:lnSpc>
                <a:spcPct val="100000"/>
              </a:lnSpc>
              <a:spcBef>
                <a:spcPts val="600"/>
              </a:spcBef>
              <a:spcAft>
                <a:spcPts val="0"/>
              </a:spcAft>
              <a:buSzPts val="2100"/>
              <a:buNone/>
              <a:defRPr sz="2100"/>
            </a:lvl7pPr>
            <a:lvl8pPr lvl="7" algn="ctr" rtl="0">
              <a:lnSpc>
                <a:spcPct val="100000"/>
              </a:lnSpc>
              <a:spcBef>
                <a:spcPts val="600"/>
              </a:spcBef>
              <a:spcAft>
                <a:spcPts val="0"/>
              </a:spcAft>
              <a:buSzPts val="2100"/>
              <a:buNone/>
              <a:defRPr sz="2100"/>
            </a:lvl8pPr>
            <a:lvl9pPr lvl="8" algn="ctr" rtl="0">
              <a:lnSpc>
                <a:spcPct val="100000"/>
              </a:lnSpc>
              <a:spcBef>
                <a:spcPts val="600"/>
              </a:spcBef>
              <a:spcAft>
                <a:spcPts val="0"/>
              </a:spcAft>
              <a:buSzPts val="2100"/>
              <a:buNone/>
              <a:defRPr sz="2100"/>
            </a:lvl9pPr>
          </a:lstStyle>
          <a:p>
            <a:endParaRPr/>
          </a:p>
        </p:txBody>
      </p:sp>
      <p:sp>
        <p:nvSpPr>
          <p:cNvPr id="44" name="Google Shape;44;p7"/>
          <p:cNvSpPr txBox="1"/>
          <p:nvPr/>
        </p:nvSpPr>
        <p:spPr>
          <a:xfrm>
            <a:off x="208440" y="3420075"/>
            <a:ext cx="41217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solidFill>
                  <a:schemeClr val="accent3"/>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rPr>
              <a:t>Demo Slides</a:t>
            </a:r>
            <a:endParaRPr sz="2500" b="1">
              <a:solidFill>
                <a:schemeClr val="accent3"/>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endParaRPr>
          </a:p>
        </p:txBody>
      </p:sp>
      <p:sp>
        <p:nvSpPr>
          <p:cNvPr id="45" name="Google Shape;45;p7"/>
          <p:cNvSpPr txBox="1">
            <a:spLocks noGrp="1"/>
          </p:cNvSpPr>
          <p:nvPr>
            <p:ph type="body" idx="2"/>
          </p:nvPr>
        </p:nvSpPr>
        <p:spPr>
          <a:xfrm>
            <a:off x="4667425" y="402200"/>
            <a:ext cx="4302300" cy="42612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Font typeface="Roboto Light"/>
              <a:buChar char="•"/>
              <a:defRPr>
                <a:latin typeface="Roboto Light"/>
                <a:ea typeface="Roboto Light"/>
                <a:cs typeface="Roboto Light"/>
                <a:sym typeface="Roboto Light"/>
              </a:defRPr>
            </a:lvl1pPr>
            <a:lvl2pPr marL="914400" lvl="1" indent="-330200" rtl="0">
              <a:spcBef>
                <a:spcPts val="600"/>
              </a:spcBef>
              <a:spcAft>
                <a:spcPts val="0"/>
              </a:spcAft>
              <a:buSzPts val="1600"/>
              <a:buFont typeface="Roboto Light"/>
              <a:buChar char="•"/>
              <a:defRPr>
                <a:latin typeface="Roboto Light"/>
                <a:ea typeface="Roboto Light"/>
                <a:cs typeface="Roboto Light"/>
                <a:sym typeface="Roboto Light"/>
              </a:defRPr>
            </a:lvl2pPr>
            <a:lvl3pPr marL="1371600" lvl="2" indent="-330200" rtl="0">
              <a:spcBef>
                <a:spcPts val="600"/>
              </a:spcBef>
              <a:spcAft>
                <a:spcPts val="0"/>
              </a:spcAft>
              <a:buSzPts val="1600"/>
              <a:buFont typeface="Roboto Light"/>
              <a:buChar char="•"/>
              <a:defRPr>
                <a:latin typeface="Roboto Light"/>
                <a:ea typeface="Roboto Light"/>
                <a:cs typeface="Roboto Light"/>
                <a:sym typeface="Roboto Light"/>
              </a:defRPr>
            </a:lvl3pPr>
            <a:lvl4pPr marL="1828800" lvl="3" indent="-330200" rtl="0">
              <a:spcBef>
                <a:spcPts val="600"/>
              </a:spcBef>
              <a:spcAft>
                <a:spcPts val="0"/>
              </a:spcAft>
              <a:buSzPts val="1600"/>
              <a:buFont typeface="Roboto Light"/>
              <a:buChar char="•"/>
              <a:defRPr>
                <a:latin typeface="Roboto Light"/>
                <a:ea typeface="Roboto Light"/>
                <a:cs typeface="Roboto Light"/>
                <a:sym typeface="Roboto Light"/>
              </a:defRPr>
            </a:lvl4pPr>
            <a:lvl5pPr marL="2286000" lvl="4" indent="-330200" rtl="0">
              <a:spcBef>
                <a:spcPts val="600"/>
              </a:spcBef>
              <a:spcAft>
                <a:spcPts val="0"/>
              </a:spcAft>
              <a:buSzPts val="1600"/>
              <a:buFont typeface="Roboto Light"/>
              <a:buChar char="•"/>
              <a:defRPr>
                <a:latin typeface="Roboto Light"/>
                <a:ea typeface="Roboto Light"/>
                <a:cs typeface="Roboto Light"/>
                <a:sym typeface="Roboto Light"/>
              </a:defRPr>
            </a:lvl5pPr>
            <a:lvl6pPr marL="2743200" lvl="5" indent="-330200" rtl="0">
              <a:spcBef>
                <a:spcPts val="600"/>
              </a:spcBef>
              <a:spcAft>
                <a:spcPts val="0"/>
              </a:spcAft>
              <a:buSzPts val="1600"/>
              <a:buFont typeface="Roboto Light"/>
              <a:buChar char="•"/>
              <a:defRPr>
                <a:latin typeface="Roboto Light"/>
                <a:ea typeface="Roboto Light"/>
                <a:cs typeface="Roboto Light"/>
                <a:sym typeface="Roboto Light"/>
              </a:defRPr>
            </a:lvl6pPr>
            <a:lvl7pPr marL="3200400" lvl="6" indent="-330200" rtl="0">
              <a:spcBef>
                <a:spcPts val="600"/>
              </a:spcBef>
              <a:spcAft>
                <a:spcPts val="0"/>
              </a:spcAft>
              <a:buSzPts val="1600"/>
              <a:buFont typeface="Roboto Light"/>
              <a:buChar char="•"/>
              <a:defRPr>
                <a:latin typeface="Roboto Light"/>
                <a:ea typeface="Roboto Light"/>
                <a:cs typeface="Roboto Light"/>
                <a:sym typeface="Roboto Light"/>
              </a:defRPr>
            </a:lvl7pPr>
            <a:lvl8pPr marL="3657600" lvl="7" indent="-330200" rtl="0">
              <a:spcBef>
                <a:spcPts val="600"/>
              </a:spcBef>
              <a:spcAft>
                <a:spcPts val="0"/>
              </a:spcAft>
              <a:buSzPts val="1600"/>
              <a:buFont typeface="Roboto Light"/>
              <a:buChar char="•"/>
              <a:defRPr>
                <a:latin typeface="Roboto Light"/>
                <a:ea typeface="Roboto Light"/>
                <a:cs typeface="Roboto Light"/>
                <a:sym typeface="Roboto Light"/>
              </a:defRPr>
            </a:lvl8pPr>
            <a:lvl9pPr marL="4114800" lvl="8" indent="-330200" rtl="0">
              <a:spcBef>
                <a:spcPts val="600"/>
              </a:spcBef>
              <a:spcAft>
                <a:spcPts val="0"/>
              </a:spcAft>
              <a:buSzPts val="1600"/>
              <a:buFont typeface="Roboto Light"/>
              <a:buChar char="•"/>
              <a:defRPr>
                <a:latin typeface="Roboto Light"/>
                <a:ea typeface="Roboto Light"/>
                <a:cs typeface="Roboto Light"/>
                <a:sym typeface="Roboto Light"/>
              </a:defRPr>
            </a:lvl9pPr>
          </a:lstStyle>
          <a:p>
            <a:endParaRPr/>
          </a:p>
        </p:txBody>
      </p:sp>
      <p:sp>
        <p:nvSpPr>
          <p:cNvPr id="46" name="Google Shape;46;p7"/>
          <p:cNvSpPr txBox="1">
            <a:spLocks noGrp="1"/>
          </p:cNvSpPr>
          <p:nvPr>
            <p:ph type="title"/>
          </p:nvPr>
        </p:nvSpPr>
        <p:spPr>
          <a:xfrm>
            <a:off x="4572000" y="0"/>
            <a:ext cx="4572000" cy="39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47" name="Google Shape;47;p7"/>
          <p:cNvCxnSpPr/>
          <p:nvPr/>
        </p:nvCxnSpPr>
        <p:spPr>
          <a:xfrm>
            <a:off x="4667431" y="402210"/>
            <a:ext cx="3797700" cy="2400"/>
          </a:xfrm>
          <a:prstGeom prst="straightConnector1">
            <a:avLst/>
          </a:prstGeom>
          <a:noFill/>
          <a:ln w="19050" cap="flat" cmpd="sng">
            <a:solidFill>
              <a:srgbClr val="BF9000"/>
            </a:solidFill>
            <a:prstDash val="solid"/>
            <a:round/>
            <a:headEnd type="none" w="med" len="med"/>
            <a:tailEnd type="none" w="med" len="med"/>
          </a:ln>
        </p:spPr>
      </p:cxnSp>
      <p:pic>
        <p:nvPicPr>
          <p:cNvPr id="48" name="Google Shape;48;p7"/>
          <p:cNvPicPr preferRelativeResize="0"/>
          <p:nvPr/>
        </p:nvPicPr>
        <p:blipFill>
          <a:blip r:embed="rId2">
            <a:alphaModFix/>
          </a:blip>
          <a:stretch>
            <a:fillRect/>
          </a:stretch>
        </p:blipFill>
        <p:spPr>
          <a:xfrm>
            <a:off x="0" y="4983478"/>
            <a:ext cx="457200" cy="160022"/>
          </a:xfrm>
          <a:prstGeom prst="rect">
            <a:avLst/>
          </a:prstGeom>
          <a:noFill/>
          <a:ln>
            <a:noFill/>
          </a:ln>
        </p:spPr>
      </p:pic>
      <p:sp>
        <p:nvSpPr>
          <p:cNvPr id="49" name="Google Shape;49;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30500122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0" y="0"/>
            <a:ext cx="8520600" cy="39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8"/>
          <p:cNvSpPr txBox="1">
            <a:spLocks noGrp="1"/>
          </p:cNvSpPr>
          <p:nvPr>
            <p:ph type="body" idx="1"/>
          </p:nvPr>
        </p:nvSpPr>
        <p:spPr>
          <a:xfrm>
            <a:off x="4812381" y="402206"/>
            <a:ext cx="3999900" cy="34164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Font typeface="Roboto Light"/>
              <a:buChar char="•"/>
              <a:defRPr>
                <a:latin typeface="Roboto Light"/>
                <a:ea typeface="Roboto Light"/>
                <a:cs typeface="Roboto Light"/>
                <a:sym typeface="Roboto Light"/>
              </a:defRPr>
            </a:lvl1pPr>
            <a:lvl2pPr marL="914400" lvl="1" indent="-330200" rtl="0">
              <a:spcBef>
                <a:spcPts val="600"/>
              </a:spcBef>
              <a:spcAft>
                <a:spcPts val="0"/>
              </a:spcAft>
              <a:buSzPts val="1600"/>
              <a:buFont typeface="Roboto Light"/>
              <a:buChar char="•"/>
              <a:defRPr>
                <a:latin typeface="Roboto Light"/>
                <a:ea typeface="Roboto Light"/>
                <a:cs typeface="Roboto Light"/>
                <a:sym typeface="Roboto Light"/>
              </a:defRPr>
            </a:lvl2pPr>
            <a:lvl3pPr marL="1371600" lvl="2" indent="-330200" rtl="0">
              <a:spcBef>
                <a:spcPts val="600"/>
              </a:spcBef>
              <a:spcAft>
                <a:spcPts val="0"/>
              </a:spcAft>
              <a:buSzPts val="1600"/>
              <a:buFont typeface="Roboto Light"/>
              <a:buChar char="•"/>
              <a:defRPr>
                <a:latin typeface="Roboto Light"/>
                <a:ea typeface="Roboto Light"/>
                <a:cs typeface="Roboto Light"/>
                <a:sym typeface="Roboto Light"/>
              </a:defRPr>
            </a:lvl3pPr>
            <a:lvl4pPr marL="1828800" lvl="3" indent="-330200" rtl="0">
              <a:spcBef>
                <a:spcPts val="600"/>
              </a:spcBef>
              <a:spcAft>
                <a:spcPts val="0"/>
              </a:spcAft>
              <a:buSzPts val="1600"/>
              <a:buFont typeface="Roboto Light"/>
              <a:buChar char="•"/>
              <a:defRPr>
                <a:latin typeface="Roboto Light"/>
                <a:ea typeface="Roboto Light"/>
                <a:cs typeface="Roboto Light"/>
                <a:sym typeface="Roboto Light"/>
              </a:defRPr>
            </a:lvl4pPr>
            <a:lvl5pPr marL="2286000" lvl="4" indent="-330200" rtl="0">
              <a:spcBef>
                <a:spcPts val="600"/>
              </a:spcBef>
              <a:spcAft>
                <a:spcPts val="0"/>
              </a:spcAft>
              <a:buSzPts val="1600"/>
              <a:buFont typeface="Roboto Light"/>
              <a:buChar char="•"/>
              <a:defRPr>
                <a:latin typeface="Roboto Light"/>
                <a:ea typeface="Roboto Light"/>
                <a:cs typeface="Roboto Light"/>
                <a:sym typeface="Roboto Light"/>
              </a:defRPr>
            </a:lvl5pPr>
            <a:lvl6pPr marL="2743200" lvl="5" indent="-330200" rtl="0">
              <a:spcBef>
                <a:spcPts val="600"/>
              </a:spcBef>
              <a:spcAft>
                <a:spcPts val="0"/>
              </a:spcAft>
              <a:buSzPts val="1600"/>
              <a:buFont typeface="Roboto Light"/>
              <a:buChar char="•"/>
              <a:defRPr>
                <a:latin typeface="Roboto Light"/>
                <a:ea typeface="Roboto Light"/>
                <a:cs typeface="Roboto Light"/>
                <a:sym typeface="Roboto Light"/>
              </a:defRPr>
            </a:lvl6pPr>
            <a:lvl7pPr marL="3200400" lvl="6" indent="-330200" rtl="0">
              <a:spcBef>
                <a:spcPts val="600"/>
              </a:spcBef>
              <a:spcAft>
                <a:spcPts val="0"/>
              </a:spcAft>
              <a:buSzPts val="1600"/>
              <a:buFont typeface="Roboto Light"/>
              <a:buChar char="•"/>
              <a:defRPr>
                <a:latin typeface="Roboto Light"/>
                <a:ea typeface="Roboto Light"/>
                <a:cs typeface="Roboto Light"/>
                <a:sym typeface="Roboto Light"/>
              </a:defRPr>
            </a:lvl7pPr>
            <a:lvl8pPr marL="3657600" lvl="7" indent="-330200" rtl="0">
              <a:spcBef>
                <a:spcPts val="600"/>
              </a:spcBef>
              <a:spcAft>
                <a:spcPts val="0"/>
              </a:spcAft>
              <a:buSzPts val="1600"/>
              <a:buFont typeface="Roboto Light"/>
              <a:buChar char="•"/>
              <a:defRPr>
                <a:latin typeface="Roboto Light"/>
                <a:ea typeface="Roboto Light"/>
                <a:cs typeface="Roboto Light"/>
                <a:sym typeface="Roboto Light"/>
              </a:defRPr>
            </a:lvl8pPr>
            <a:lvl9pPr marL="4114800" lvl="8" indent="-330200" rtl="0">
              <a:spcBef>
                <a:spcPts val="600"/>
              </a:spcBef>
              <a:spcAft>
                <a:spcPts val="0"/>
              </a:spcAft>
              <a:buSzPts val="1600"/>
              <a:buFont typeface="Roboto Light"/>
              <a:buChar char="•"/>
              <a:defRPr>
                <a:latin typeface="Roboto Light"/>
                <a:ea typeface="Roboto Light"/>
                <a:cs typeface="Roboto Light"/>
                <a:sym typeface="Roboto Light"/>
              </a:defRPr>
            </a:lvl9pPr>
          </a:lstStyle>
          <a:p>
            <a:endParaRPr/>
          </a:p>
        </p:txBody>
      </p:sp>
      <p:sp>
        <p:nvSpPr>
          <p:cNvPr id="53" name="Google Shape;5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cxnSp>
        <p:nvCxnSpPr>
          <p:cNvPr id="54" name="Google Shape;54;p8"/>
          <p:cNvCxnSpPr/>
          <p:nvPr/>
        </p:nvCxnSpPr>
        <p:spPr>
          <a:xfrm>
            <a:off x="95431" y="402210"/>
            <a:ext cx="8378100" cy="18900"/>
          </a:xfrm>
          <a:prstGeom prst="straightConnector1">
            <a:avLst/>
          </a:prstGeom>
          <a:noFill/>
          <a:ln w="19050" cap="flat" cmpd="sng">
            <a:solidFill>
              <a:srgbClr val="BF9000"/>
            </a:solidFill>
            <a:prstDash val="solid"/>
            <a:round/>
            <a:headEnd type="none" w="med" len="med"/>
            <a:tailEnd type="none" w="med" len="med"/>
          </a:ln>
        </p:spPr>
      </p:cxnSp>
      <p:sp>
        <p:nvSpPr>
          <p:cNvPr id="55" name="Google Shape;55;p8"/>
          <p:cNvSpPr txBox="1">
            <a:spLocks noGrp="1"/>
          </p:cNvSpPr>
          <p:nvPr>
            <p:ph type="body" idx="2"/>
          </p:nvPr>
        </p:nvSpPr>
        <p:spPr>
          <a:xfrm>
            <a:off x="95431" y="402206"/>
            <a:ext cx="3999900" cy="34164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Font typeface="Roboto Light"/>
              <a:buChar char="•"/>
              <a:defRPr>
                <a:latin typeface="Roboto Light"/>
                <a:ea typeface="Roboto Light"/>
                <a:cs typeface="Roboto Light"/>
                <a:sym typeface="Roboto Light"/>
              </a:defRPr>
            </a:lvl1pPr>
            <a:lvl2pPr marL="914400" lvl="1" indent="-330200" rtl="0">
              <a:spcBef>
                <a:spcPts val="600"/>
              </a:spcBef>
              <a:spcAft>
                <a:spcPts val="0"/>
              </a:spcAft>
              <a:buSzPts val="1600"/>
              <a:buFont typeface="Roboto Light"/>
              <a:buChar char="•"/>
              <a:defRPr>
                <a:latin typeface="Roboto Light"/>
                <a:ea typeface="Roboto Light"/>
                <a:cs typeface="Roboto Light"/>
                <a:sym typeface="Roboto Light"/>
              </a:defRPr>
            </a:lvl2pPr>
            <a:lvl3pPr marL="1371600" lvl="2" indent="-330200" rtl="0">
              <a:spcBef>
                <a:spcPts val="600"/>
              </a:spcBef>
              <a:spcAft>
                <a:spcPts val="0"/>
              </a:spcAft>
              <a:buSzPts val="1600"/>
              <a:buFont typeface="Roboto Light"/>
              <a:buChar char="•"/>
              <a:defRPr>
                <a:latin typeface="Roboto Light"/>
                <a:ea typeface="Roboto Light"/>
                <a:cs typeface="Roboto Light"/>
                <a:sym typeface="Roboto Light"/>
              </a:defRPr>
            </a:lvl3pPr>
            <a:lvl4pPr marL="1828800" lvl="3" indent="-330200" rtl="0">
              <a:spcBef>
                <a:spcPts val="600"/>
              </a:spcBef>
              <a:spcAft>
                <a:spcPts val="0"/>
              </a:spcAft>
              <a:buSzPts val="1600"/>
              <a:buFont typeface="Roboto Light"/>
              <a:buChar char="•"/>
              <a:defRPr>
                <a:latin typeface="Roboto Light"/>
                <a:ea typeface="Roboto Light"/>
                <a:cs typeface="Roboto Light"/>
                <a:sym typeface="Roboto Light"/>
              </a:defRPr>
            </a:lvl4pPr>
            <a:lvl5pPr marL="2286000" lvl="4" indent="-330200" rtl="0">
              <a:spcBef>
                <a:spcPts val="600"/>
              </a:spcBef>
              <a:spcAft>
                <a:spcPts val="0"/>
              </a:spcAft>
              <a:buSzPts val="1600"/>
              <a:buFont typeface="Roboto Light"/>
              <a:buChar char="•"/>
              <a:defRPr>
                <a:latin typeface="Roboto Light"/>
                <a:ea typeface="Roboto Light"/>
                <a:cs typeface="Roboto Light"/>
                <a:sym typeface="Roboto Light"/>
              </a:defRPr>
            </a:lvl5pPr>
            <a:lvl6pPr marL="2743200" lvl="5" indent="-330200" rtl="0">
              <a:spcBef>
                <a:spcPts val="600"/>
              </a:spcBef>
              <a:spcAft>
                <a:spcPts val="0"/>
              </a:spcAft>
              <a:buSzPts val="1600"/>
              <a:buFont typeface="Roboto Light"/>
              <a:buChar char="•"/>
              <a:defRPr>
                <a:latin typeface="Roboto Light"/>
                <a:ea typeface="Roboto Light"/>
                <a:cs typeface="Roboto Light"/>
                <a:sym typeface="Roboto Light"/>
              </a:defRPr>
            </a:lvl6pPr>
            <a:lvl7pPr marL="3200400" lvl="6" indent="-330200" rtl="0">
              <a:spcBef>
                <a:spcPts val="600"/>
              </a:spcBef>
              <a:spcAft>
                <a:spcPts val="0"/>
              </a:spcAft>
              <a:buSzPts val="1600"/>
              <a:buFont typeface="Roboto Light"/>
              <a:buChar char="•"/>
              <a:defRPr>
                <a:latin typeface="Roboto Light"/>
                <a:ea typeface="Roboto Light"/>
                <a:cs typeface="Roboto Light"/>
                <a:sym typeface="Roboto Light"/>
              </a:defRPr>
            </a:lvl7pPr>
            <a:lvl8pPr marL="3657600" lvl="7" indent="-330200" rtl="0">
              <a:spcBef>
                <a:spcPts val="600"/>
              </a:spcBef>
              <a:spcAft>
                <a:spcPts val="0"/>
              </a:spcAft>
              <a:buSzPts val="1600"/>
              <a:buFont typeface="Roboto Light"/>
              <a:buChar char="•"/>
              <a:defRPr>
                <a:latin typeface="Roboto Light"/>
                <a:ea typeface="Roboto Light"/>
                <a:cs typeface="Roboto Light"/>
                <a:sym typeface="Roboto Light"/>
              </a:defRPr>
            </a:lvl8pPr>
            <a:lvl9pPr marL="4114800" lvl="8" indent="-330200" rtl="0">
              <a:spcBef>
                <a:spcPts val="600"/>
              </a:spcBef>
              <a:spcAft>
                <a:spcPts val="0"/>
              </a:spcAft>
              <a:buSzPts val="1600"/>
              <a:buFont typeface="Roboto Light"/>
              <a:buChar char="•"/>
              <a:defRPr>
                <a:latin typeface="Roboto Light"/>
                <a:ea typeface="Roboto Light"/>
                <a:cs typeface="Roboto Light"/>
                <a:sym typeface="Roboto Light"/>
              </a:defRPr>
            </a:lvl9pPr>
          </a:lstStyle>
          <a:p>
            <a:endParaRPr/>
          </a:p>
        </p:txBody>
      </p:sp>
    </p:spTree>
    <p:extLst>
      <p:ext uri="{BB962C8B-B14F-4D97-AF65-F5344CB8AC3E}">
        <p14:creationId xmlns:p14="http://schemas.microsoft.com/office/powerpoint/2010/main" val="142562024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6"/>
        <p:cNvGrpSpPr/>
        <p:nvPr/>
      </p:nvGrpSpPr>
      <p:grpSpPr>
        <a:xfrm>
          <a:off x="0" y="0"/>
          <a:ext cx="0" cy="0"/>
          <a:chOff x="0" y="0"/>
          <a:chExt cx="0" cy="0"/>
        </a:xfrm>
      </p:grpSpPr>
      <p:sp>
        <p:nvSpPr>
          <p:cNvPr id="57" name="Google Shape;57;p9"/>
          <p:cNvSpPr txBox="1">
            <a:spLocks noGrp="1"/>
          </p:cNvSpPr>
          <p:nvPr>
            <p:ph type="title"/>
          </p:nvPr>
        </p:nvSpPr>
        <p:spPr>
          <a:xfrm>
            <a:off x="0" y="0"/>
            <a:ext cx="8520600" cy="39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8" name="Google Shape;5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cxnSp>
        <p:nvCxnSpPr>
          <p:cNvPr id="59" name="Google Shape;59;p9"/>
          <p:cNvCxnSpPr/>
          <p:nvPr/>
        </p:nvCxnSpPr>
        <p:spPr>
          <a:xfrm>
            <a:off x="95431" y="402210"/>
            <a:ext cx="8369700" cy="2400"/>
          </a:xfrm>
          <a:prstGeom prst="straightConnector1">
            <a:avLst/>
          </a:prstGeom>
          <a:noFill/>
          <a:ln w="19050" cap="flat" cmpd="sng">
            <a:solidFill>
              <a:srgbClr val="BF9000"/>
            </a:solidFill>
            <a:prstDash val="solid"/>
            <a:round/>
            <a:headEnd type="none" w="med" len="med"/>
            <a:tailEnd type="none" w="med" len="med"/>
          </a:ln>
        </p:spPr>
      </p:cxnSp>
    </p:spTree>
    <p:extLst>
      <p:ext uri="{BB962C8B-B14F-4D97-AF65-F5344CB8AC3E}">
        <p14:creationId xmlns:p14="http://schemas.microsoft.com/office/powerpoint/2010/main" val="206761231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0"/>
        <p:cNvGrpSpPr/>
        <p:nvPr/>
      </p:nvGrpSpPr>
      <p:grpSpPr>
        <a:xfrm>
          <a:off x="0" y="0"/>
          <a:ext cx="0" cy="0"/>
          <a:chOff x="0" y="0"/>
          <a:chExt cx="0" cy="0"/>
        </a:xfrm>
      </p:grpSpPr>
      <p:sp>
        <p:nvSpPr>
          <p:cNvPr id="61" name="Google Shape;61;p1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62" name="Google Shape;62;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10107972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0" y="0"/>
            <a:ext cx="8520600" cy="39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0B5394"/>
              </a:buClr>
              <a:buSzPts val="1600"/>
              <a:buFont typeface="Inter Medium" panose="02000603000000020004" pitchFamily="2" charset="0"/>
              <a:buNone/>
              <a:defRPr sz="1600">
                <a:solidFill>
                  <a:srgbClr val="0B5394"/>
                </a:solidFill>
                <a:latin typeface="Inter Medium" panose="02000603000000020004" pitchFamily="2" charset="0"/>
                <a:ea typeface="Inter Medium" panose="02000603000000020004" pitchFamily="2" charset="0"/>
                <a:cs typeface="Inter Medium" panose="02000603000000020004" pitchFamily="2" charset="0"/>
                <a:sym typeface="Inter Medium" panose="02000603000000020004" pitchFamily="2" charset="0"/>
              </a:defRPr>
            </a:lvl1pPr>
            <a:lvl2pPr lvl="1" rtl="0">
              <a:spcBef>
                <a:spcPts val="0"/>
              </a:spcBef>
              <a:spcAft>
                <a:spcPts val="0"/>
              </a:spcAft>
              <a:buClr>
                <a:srgbClr val="0B5394"/>
              </a:buClr>
              <a:buSzPts val="2800"/>
              <a:buFont typeface="Inter Medium" panose="02000603000000020004" pitchFamily="2" charset="0"/>
              <a:buNone/>
              <a:defRPr sz="2800">
                <a:solidFill>
                  <a:srgbClr val="0B5394"/>
                </a:solidFill>
                <a:latin typeface="Inter Medium" panose="02000603000000020004" pitchFamily="2" charset="0"/>
                <a:ea typeface="Inter Medium" panose="02000603000000020004" pitchFamily="2" charset="0"/>
                <a:cs typeface="Inter Medium" panose="02000603000000020004" pitchFamily="2" charset="0"/>
                <a:sym typeface="Inter Medium" panose="02000603000000020004" pitchFamily="2" charset="0"/>
              </a:defRPr>
            </a:lvl2pPr>
            <a:lvl3pPr lvl="2" rtl="0">
              <a:spcBef>
                <a:spcPts val="0"/>
              </a:spcBef>
              <a:spcAft>
                <a:spcPts val="0"/>
              </a:spcAft>
              <a:buClr>
                <a:srgbClr val="0B5394"/>
              </a:buClr>
              <a:buSzPts val="2800"/>
              <a:buFont typeface="Inter Medium" panose="02000603000000020004" pitchFamily="2" charset="0"/>
              <a:buNone/>
              <a:defRPr sz="2800">
                <a:solidFill>
                  <a:srgbClr val="0B5394"/>
                </a:solidFill>
                <a:latin typeface="Inter Medium" panose="02000603000000020004" pitchFamily="2" charset="0"/>
                <a:ea typeface="Inter Medium" panose="02000603000000020004" pitchFamily="2" charset="0"/>
                <a:cs typeface="Inter Medium" panose="02000603000000020004" pitchFamily="2" charset="0"/>
                <a:sym typeface="Inter Medium" panose="02000603000000020004" pitchFamily="2" charset="0"/>
              </a:defRPr>
            </a:lvl3pPr>
            <a:lvl4pPr lvl="3" rtl="0">
              <a:spcBef>
                <a:spcPts val="0"/>
              </a:spcBef>
              <a:spcAft>
                <a:spcPts val="0"/>
              </a:spcAft>
              <a:buClr>
                <a:srgbClr val="0B5394"/>
              </a:buClr>
              <a:buSzPts val="2800"/>
              <a:buFont typeface="Inter Medium" panose="02000603000000020004" pitchFamily="2" charset="0"/>
              <a:buNone/>
              <a:defRPr sz="2800">
                <a:solidFill>
                  <a:srgbClr val="0B5394"/>
                </a:solidFill>
                <a:latin typeface="Inter Medium" panose="02000603000000020004" pitchFamily="2" charset="0"/>
                <a:ea typeface="Inter Medium" panose="02000603000000020004" pitchFamily="2" charset="0"/>
                <a:cs typeface="Inter Medium" panose="02000603000000020004" pitchFamily="2" charset="0"/>
                <a:sym typeface="Inter Medium" panose="02000603000000020004" pitchFamily="2" charset="0"/>
              </a:defRPr>
            </a:lvl4pPr>
            <a:lvl5pPr lvl="4" rtl="0">
              <a:spcBef>
                <a:spcPts val="0"/>
              </a:spcBef>
              <a:spcAft>
                <a:spcPts val="0"/>
              </a:spcAft>
              <a:buClr>
                <a:srgbClr val="0B5394"/>
              </a:buClr>
              <a:buSzPts val="2800"/>
              <a:buFont typeface="Inter Medium" panose="02000603000000020004" pitchFamily="2" charset="0"/>
              <a:buNone/>
              <a:defRPr sz="2800">
                <a:solidFill>
                  <a:srgbClr val="0B5394"/>
                </a:solidFill>
                <a:latin typeface="Inter Medium" panose="02000603000000020004" pitchFamily="2" charset="0"/>
                <a:ea typeface="Inter Medium" panose="02000603000000020004" pitchFamily="2" charset="0"/>
                <a:cs typeface="Inter Medium" panose="02000603000000020004" pitchFamily="2" charset="0"/>
                <a:sym typeface="Inter Medium" panose="02000603000000020004" pitchFamily="2" charset="0"/>
              </a:defRPr>
            </a:lvl5pPr>
            <a:lvl6pPr lvl="5" rtl="0">
              <a:spcBef>
                <a:spcPts val="0"/>
              </a:spcBef>
              <a:spcAft>
                <a:spcPts val="0"/>
              </a:spcAft>
              <a:buClr>
                <a:srgbClr val="0B5394"/>
              </a:buClr>
              <a:buSzPts val="2800"/>
              <a:buFont typeface="Inter Medium" panose="02000603000000020004" pitchFamily="2" charset="0"/>
              <a:buNone/>
              <a:defRPr sz="2800">
                <a:solidFill>
                  <a:srgbClr val="0B5394"/>
                </a:solidFill>
                <a:latin typeface="Inter Medium" panose="02000603000000020004" pitchFamily="2" charset="0"/>
                <a:ea typeface="Inter Medium" panose="02000603000000020004" pitchFamily="2" charset="0"/>
                <a:cs typeface="Inter Medium" panose="02000603000000020004" pitchFamily="2" charset="0"/>
                <a:sym typeface="Inter Medium" panose="02000603000000020004" pitchFamily="2" charset="0"/>
              </a:defRPr>
            </a:lvl6pPr>
            <a:lvl7pPr lvl="6" rtl="0">
              <a:spcBef>
                <a:spcPts val="0"/>
              </a:spcBef>
              <a:spcAft>
                <a:spcPts val="0"/>
              </a:spcAft>
              <a:buClr>
                <a:srgbClr val="0B5394"/>
              </a:buClr>
              <a:buSzPts val="2800"/>
              <a:buFont typeface="Inter Medium" panose="02000603000000020004" pitchFamily="2" charset="0"/>
              <a:buNone/>
              <a:defRPr sz="2800">
                <a:solidFill>
                  <a:srgbClr val="0B5394"/>
                </a:solidFill>
                <a:latin typeface="Inter Medium" panose="02000603000000020004" pitchFamily="2" charset="0"/>
                <a:ea typeface="Inter Medium" panose="02000603000000020004" pitchFamily="2" charset="0"/>
                <a:cs typeface="Inter Medium" panose="02000603000000020004" pitchFamily="2" charset="0"/>
                <a:sym typeface="Inter Medium" panose="02000603000000020004" pitchFamily="2" charset="0"/>
              </a:defRPr>
            </a:lvl7pPr>
            <a:lvl8pPr lvl="7" rtl="0">
              <a:spcBef>
                <a:spcPts val="0"/>
              </a:spcBef>
              <a:spcAft>
                <a:spcPts val="0"/>
              </a:spcAft>
              <a:buClr>
                <a:srgbClr val="0B5394"/>
              </a:buClr>
              <a:buSzPts val="2800"/>
              <a:buFont typeface="Inter Medium" panose="02000603000000020004" pitchFamily="2" charset="0"/>
              <a:buNone/>
              <a:defRPr sz="2800">
                <a:solidFill>
                  <a:srgbClr val="0B5394"/>
                </a:solidFill>
                <a:latin typeface="Inter Medium" panose="02000603000000020004" pitchFamily="2" charset="0"/>
                <a:ea typeface="Inter Medium" panose="02000603000000020004" pitchFamily="2" charset="0"/>
                <a:cs typeface="Inter Medium" panose="02000603000000020004" pitchFamily="2" charset="0"/>
                <a:sym typeface="Inter Medium" panose="02000603000000020004" pitchFamily="2" charset="0"/>
              </a:defRPr>
            </a:lvl8pPr>
            <a:lvl9pPr lvl="8" rtl="0">
              <a:spcBef>
                <a:spcPts val="0"/>
              </a:spcBef>
              <a:spcAft>
                <a:spcPts val="0"/>
              </a:spcAft>
              <a:buClr>
                <a:srgbClr val="0B5394"/>
              </a:buClr>
              <a:buSzPts val="2800"/>
              <a:buFont typeface="Inter Medium" panose="02000603000000020004" pitchFamily="2" charset="0"/>
              <a:buNone/>
              <a:defRPr sz="2800">
                <a:solidFill>
                  <a:srgbClr val="0B5394"/>
                </a:solidFill>
                <a:latin typeface="Inter Medium" panose="02000603000000020004" pitchFamily="2" charset="0"/>
                <a:ea typeface="Inter Medium" panose="02000603000000020004" pitchFamily="2" charset="0"/>
                <a:cs typeface="Inter Medium" panose="02000603000000020004" pitchFamily="2" charset="0"/>
                <a:sym typeface="Inter Medium" panose="02000603000000020004" pitchFamily="2" charset="0"/>
              </a:defRPr>
            </a:lvl9pPr>
          </a:lstStyle>
          <a:p>
            <a:endParaRPr/>
          </a:p>
        </p:txBody>
      </p:sp>
      <p:sp>
        <p:nvSpPr>
          <p:cNvPr id="7" name="Google Shape;7;p1"/>
          <p:cNvSpPr txBox="1">
            <a:spLocks noGrp="1"/>
          </p:cNvSpPr>
          <p:nvPr>
            <p:ph type="body" idx="1"/>
          </p:nvPr>
        </p:nvSpPr>
        <p:spPr>
          <a:xfrm>
            <a:off x="311700" y="572700"/>
            <a:ext cx="8520600" cy="3416400"/>
          </a:xfrm>
          <a:prstGeom prst="rect">
            <a:avLst/>
          </a:prstGeom>
          <a:noFill/>
          <a:ln>
            <a:noFill/>
          </a:ln>
        </p:spPr>
        <p:txBody>
          <a:bodyPr spcFirstLastPara="1" wrap="square" lIns="91425" tIns="91425" rIns="91425" bIns="91425" anchor="t" anchorCtr="0">
            <a:noAutofit/>
          </a:bodyPr>
          <a:lstStyle>
            <a:lvl1pPr marL="457200" lvl="0" indent="-330200" rtl="0">
              <a:lnSpc>
                <a:spcPct val="100000"/>
              </a:lnSpc>
              <a:spcBef>
                <a:spcPts val="600"/>
              </a:spcBef>
              <a:spcAft>
                <a:spcPts val="0"/>
              </a:spcAft>
              <a:buClr>
                <a:schemeClr val="dk1"/>
              </a:buClr>
              <a:buSzPts val="1600"/>
              <a:buFont typeface="Roboto Light"/>
              <a:buChar char="•"/>
              <a:defRPr sz="1600">
                <a:solidFill>
                  <a:schemeClr val="dk1"/>
                </a:solidFill>
                <a:latin typeface="Roboto Light"/>
                <a:ea typeface="Roboto Light"/>
                <a:cs typeface="Roboto Light"/>
                <a:sym typeface="Roboto Light"/>
              </a:defRPr>
            </a:lvl1pPr>
            <a:lvl2pPr marL="914400" lvl="1" indent="-330200" rtl="0">
              <a:lnSpc>
                <a:spcPct val="100000"/>
              </a:lnSpc>
              <a:spcBef>
                <a:spcPts val="600"/>
              </a:spcBef>
              <a:spcAft>
                <a:spcPts val="0"/>
              </a:spcAft>
              <a:buClr>
                <a:schemeClr val="dk1"/>
              </a:buClr>
              <a:buSzPts val="1600"/>
              <a:buFont typeface="Roboto Light"/>
              <a:buChar char="•"/>
              <a:defRPr sz="1600">
                <a:solidFill>
                  <a:schemeClr val="dk1"/>
                </a:solidFill>
                <a:latin typeface="Roboto Light"/>
                <a:ea typeface="Roboto Light"/>
                <a:cs typeface="Roboto Light"/>
                <a:sym typeface="Roboto Light"/>
              </a:defRPr>
            </a:lvl2pPr>
            <a:lvl3pPr marL="1371600" lvl="2" indent="-330200" rtl="0">
              <a:lnSpc>
                <a:spcPct val="100000"/>
              </a:lnSpc>
              <a:spcBef>
                <a:spcPts val="600"/>
              </a:spcBef>
              <a:spcAft>
                <a:spcPts val="0"/>
              </a:spcAft>
              <a:buClr>
                <a:schemeClr val="dk1"/>
              </a:buClr>
              <a:buSzPts val="1600"/>
              <a:buFont typeface="Roboto Light"/>
              <a:buChar char="•"/>
              <a:defRPr sz="1600">
                <a:solidFill>
                  <a:schemeClr val="dk1"/>
                </a:solidFill>
                <a:latin typeface="Roboto Light"/>
                <a:ea typeface="Roboto Light"/>
                <a:cs typeface="Roboto Light"/>
                <a:sym typeface="Roboto Light"/>
              </a:defRPr>
            </a:lvl3pPr>
            <a:lvl4pPr marL="1828800" lvl="3" indent="-330200" rtl="0">
              <a:lnSpc>
                <a:spcPct val="100000"/>
              </a:lnSpc>
              <a:spcBef>
                <a:spcPts val="600"/>
              </a:spcBef>
              <a:spcAft>
                <a:spcPts val="0"/>
              </a:spcAft>
              <a:buClr>
                <a:schemeClr val="dk1"/>
              </a:buClr>
              <a:buSzPts val="1600"/>
              <a:buFont typeface="Roboto Light"/>
              <a:buChar char="•"/>
              <a:defRPr sz="1600">
                <a:solidFill>
                  <a:schemeClr val="dk1"/>
                </a:solidFill>
                <a:latin typeface="Roboto Light"/>
                <a:ea typeface="Roboto Light"/>
                <a:cs typeface="Roboto Light"/>
                <a:sym typeface="Roboto Light"/>
              </a:defRPr>
            </a:lvl4pPr>
            <a:lvl5pPr marL="2286000" lvl="4" indent="-330200" rtl="0">
              <a:lnSpc>
                <a:spcPct val="100000"/>
              </a:lnSpc>
              <a:spcBef>
                <a:spcPts val="600"/>
              </a:spcBef>
              <a:spcAft>
                <a:spcPts val="0"/>
              </a:spcAft>
              <a:buClr>
                <a:schemeClr val="dk1"/>
              </a:buClr>
              <a:buSzPts val="1600"/>
              <a:buFont typeface="Roboto Light"/>
              <a:buChar char="•"/>
              <a:defRPr sz="1600">
                <a:solidFill>
                  <a:schemeClr val="dk1"/>
                </a:solidFill>
                <a:latin typeface="Roboto Light"/>
                <a:ea typeface="Roboto Light"/>
                <a:cs typeface="Roboto Light"/>
                <a:sym typeface="Roboto Light"/>
              </a:defRPr>
            </a:lvl5pPr>
            <a:lvl6pPr marL="2743200" lvl="5" indent="-330200" rtl="0">
              <a:lnSpc>
                <a:spcPct val="100000"/>
              </a:lnSpc>
              <a:spcBef>
                <a:spcPts val="600"/>
              </a:spcBef>
              <a:spcAft>
                <a:spcPts val="0"/>
              </a:spcAft>
              <a:buClr>
                <a:schemeClr val="dk1"/>
              </a:buClr>
              <a:buSzPts val="1600"/>
              <a:buFont typeface="Roboto Light"/>
              <a:buChar char="•"/>
              <a:defRPr sz="1600">
                <a:solidFill>
                  <a:schemeClr val="dk1"/>
                </a:solidFill>
                <a:latin typeface="Roboto Light"/>
                <a:ea typeface="Roboto Light"/>
                <a:cs typeface="Roboto Light"/>
                <a:sym typeface="Roboto Light"/>
              </a:defRPr>
            </a:lvl6pPr>
            <a:lvl7pPr marL="3200400" lvl="6" indent="-330200" rtl="0">
              <a:lnSpc>
                <a:spcPct val="100000"/>
              </a:lnSpc>
              <a:spcBef>
                <a:spcPts val="600"/>
              </a:spcBef>
              <a:spcAft>
                <a:spcPts val="0"/>
              </a:spcAft>
              <a:buClr>
                <a:schemeClr val="dk1"/>
              </a:buClr>
              <a:buSzPts val="1600"/>
              <a:buFont typeface="Roboto Light"/>
              <a:buChar char="•"/>
              <a:defRPr sz="1600">
                <a:solidFill>
                  <a:schemeClr val="dk1"/>
                </a:solidFill>
                <a:latin typeface="Roboto Light"/>
                <a:ea typeface="Roboto Light"/>
                <a:cs typeface="Roboto Light"/>
                <a:sym typeface="Roboto Light"/>
              </a:defRPr>
            </a:lvl7pPr>
            <a:lvl8pPr marL="3657600" lvl="7" indent="-330200" rtl="0">
              <a:lnSpc>
                <a:spcPct val="100000"/>
              </a:lnSpc>
              <a:spcBef>
                <a:spcPts val="600"/>
              </a:spcBef>
              <a:spcAft>
                <a:spcPts val="0"/>
              </a:spcAft>
              <a:buClr>
                <a:schemeClr val="dk1"/>
              </a:buClr>
              <a:buSzPts val="1600"/>
              <a:buFont typeface="Roboto Light"/>
              <a:buChar char="•"/>
              <a:defRPr sz="1600">
                <a:solidFill>
                  <a:schemeClr val="dk1"/>
                </a:solidFill>
                <a:latin typeface="Roboto Light"/>
                <a:ea typeface="Roboto Light"/>
                <a:cs typeface="Roboto Light"/>
                <a:sym typeface="Roboto Light"/>
              </a:defRPr>
            </a:lvl8pPr>
            <a:lvl9pPr marL="4114800" lvl="8" indent="-330200" rtl="0">
              <a:lnSpc>
                <a:spcPct val="100000"/>
              </a:lnSpc>
              <a:spcBef>
                <a:spcPts val="600"/>
              </a:spcBef>
              <a:spcAft>
                <a:spcPts val="0"/>
              </a:spcAft>
              <a:buClr>
                <a:schemeClr val="dk1"/>
              </a:buClr>
              <a:buSzPts val="1600"/>
              <a:buFont typeface="Roboto Light"/>
              <a:buChar char="•"/>
              <a:defRPr sz="1600">
                <a:solidFill>
                  <a:schemeClr val="dk1"/>
                </a:solidFill>
                <a:latin typeface="Roboto Light"/>
                <a:ea typeface="Roboto Light"/>
                <a:cs typeface="Roboto Light"/>
                <a:sym typeface="Roboto Light"/>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1"/>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1pPr>
            <a:lvl2pPr lvl="1" algn="r" rtl="0">
              <a:buNone/>
              <a:defRPr sz="1000">
                <a:solidFill>
                  <a:schemeClr val="dk1"/>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2pPr>
            <a:lvl3pPr lvl="2" algn="r" rtl="0">
              <a:buNone/>
              <a:defRPr sz="1000">
                <a:solidFill>
                  <a:schemeClr val="dk1"/>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3pPr>
            <a:lvl4pPr lvl="3" algn="r" rtl="0">
              <a:buNone/>
              <a:defRPr sz="1000">
                <a:solidFill>
                  <a:schemeClr val="dk1"/>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4pPr>
            <a:lvl5pPr lvl="4" algn="r" rtl="0">
              <a:buNone/>
              <a:defRPr sz="1000">
                <a:solidFill>
                  <a:schemeClr val="dk1"/>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5pPr>
            <a:lvl6pPr lvl="5" algn="r" rtl="0">
              <a:buNone/>
              <a:defRPr sz="1000">
                <a:solidFill>
                  <a:schemeClr val="dk1"/>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6pPr>
            <a:lvl7pPr lvl="6" algn="r" rtl="0">
              <a:buNone/>
              <a:defRPr sz="1000">
                <a:solidFill>
                  <a:schemeClr val="dk1"/>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7pPr>
            <a:lvl8pPr lvl="7" algn="r" rtl="0">
              <a:buNone/>
              <a:defRPr sz="1000">
                <a:solidFill>
                  <a:schemeClr val="dk1"/>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8pPr>
            <a:lvl9pPr lvl="8" algn="r" rtl="0">
              <a:buNone/>
              <a:defRPr sz="1000">
                <a:solidFill>
                  <a:schemeClr val="dk1"/>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9pPr>
          </a:lstStyle>
          <a:p>
            <a:pPr marL="0" lvl="0" indent="0" algn="r" rtl="0">
              <a:spcBef>
                <a:spcPts val="0"/>
              </a:spcBef>
              <a:spcAft>
                <a:spcPts val="0"/>
              </a:spcAft>
              <a:buNone/>
            </a:pPr>
            <a:fld id="{00000000-1234-1234-1234-123412341234}" type="slidenum">
              <a:rPr lang="en"/>
              <a:t>‹#›</a:t>
            </a:fld>
            <a:endParaRPr/>
          </a:p>
        </p:txBody>
      </p:sp>
      <p:pic>
        <p:nvPicPr>
          <p:cNvPr id="9" name="Google Shape;9;p1"/>
          <p:cNvPicPr preferRelativeResize="0"/>
          <p:nvPr/>
        </p:nvPicPr>
        <p:blipFill>
          <a:blip r:embed="rId23">
            <a:alphaModFix/>
          </a:blip>
          <a:stretch>
            <a:fillRect/>
          </a:stretch>
        </p:blipFill>
        <p:spPr>
          <a:xfrm>
            <a:off x="0" y="4983478"/>
            <a:ext cx="457200" cy="160022"/>
          </a:xfrm>
          <a:prstGeom prst="rect">
            <a:avLst/>
          </a:prstGeom>
          <a:noFill/>
          <a:ln>
            <a:noFill/>
          </a:ln>
        </p:spPr>
      </p:pic>
    </p:spTree>
    <p:extLst>
      <p:ext uri="{BB962C8B-B14F-4D97-AF65-F5344CB8AC3E}">
        <p14:creationId xmlns:p14="http://schemas.microsoft.com/office/powerpoint/2010/main" val="159963102"/>
      </p:ext>
    </p:extLst>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58"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Inter" panose="02000503000000020004" pitchFamily="2" charset="0"/>
        <a:defRPr sz="1800" b="0" i="0" u="none" strike="noStrike" cap="none">
          <a:solidFill>
            <a:srgbClr val="000000"/>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1pPr>
      <a:lvl2pPr marR="0" lvl="1" algn="l" rtl="0">
        <a:lnSpc>
          <a:spcPct val="100000"/>
        </a:lnSpc>
        <a:spcBef>
          <a:spcPts val="0"/>
        </a:spcBef>
        <a:spcAft>
          <a:spcPts val="0"/>
        </a:spcAft>
        <a:buClr>
          <a:srgbClr val="000000"/>
        </a:buClr>
        <a:buFont typeface="Inter" panose="02000503000000020004" pitchFamily="2" charset="0"/>
        <a:defRPr sz="1400" b="0" i="0" u="none" strike="noStrike" cap="none">
          <a:solidFill>
            <a:srgbClr val="000000"/>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2pPr>
      <a:lvl3pPr marR="0" lvl="2" algn="l" rtl="0">
        <a:lnSpc>
          <a:spcPct val="100000"/>
        </a:lnSpc>
        <a:spcBef>
          <a:spcPts val="0"/>
        </a:spcBef>
        <a:spcAft>
          <a:spcPts val="0"/>
        </a:spcAft>
        <a:buClr>
          <a:srgbClr val="000000"/>
        </a:buClr>
        <a:buFont typeface="Inter" panose="02000503000000020004" pitchFamily="2" charset="0"/>
        <a:defRPr sz="1400" b="0" i="0" u="none" strike="noStrike" cap="none">
          <a:solidFill>
            <a:srgbClr val="000000"/>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3pPr>
      <a:lvl4pPr marR="0" lvl="3" algn="l" rtl="0">
        <a:lnSpc>
          <a:spcPct val="100000"/>
        </a:lnSpc>
        <a:spcBef>
          <a:spcPts val="0"/>
        </a:spcBef>
        <a:spcAft>
          <a:spcPts val="0"/>
        </a:spcAft>
        <a:buClr>
          <a:srgbClr val="000000"/>
        </a:buClr>
        <a:buFont typeface="Inter" panose="02000503000000020004" pitchFamily="2" charset="0"/>
        <a:defRPr sz="1400" b="0" i="0" u="none" strike="noStrike" cap="none">
          <a:solidFill>
            <a:srgbClr val="000000"/>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4pPr>
      <a:lvl5pPr marR="0" lvl="4" algn="l" rtl="0">
        <a:lnSpc>
          <a:spcPct val="100000"/>
        </a:lnSpc>
        <a:spcBef>
          <a:spcPts val="0"/>
        </a:spcBef>
        <a:spcAft>
          <a:spcPts val="0"/>
        </a:spcAft>
        <a:buClr>
          <a:srgbClr val="000000"/>
        </a:buClr>
        <a:buFont typeface="Inter" panose="02000503000000020004" pitchFamily="2" charset="0"/>
        <a:defRPr sz="1400" b="0" i="0" u="none" strike="noStrike" cap="none">
          <a:solidFill>
            <a:srgbClr val="000000"/>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5pPr>
      <a:lvl6pPr marR="0" lvl="5" algn="l" rtl="0">
        <a:lnSpc>
          <a:spcPct val="100000"/>
        </a:lnSpc>
        <a:spcBef>
          <a:spcPts val="0"/>
        </a:spcBef>
        <a:spcAft>
          <a:spcPts val="0"/>
        </a:spcAft>
        <a:buClr>
          <a:srgbClr val="000000"/>
        </a:buClr>
        <a:buFont typeface="Inter" panose="02000503000000020004" pitchFamily="2" charset="0"/>
        <a:defRPr sz="1400" b="0" i="0" u="none" strike="noStrike" cap="none">
          <a:solidFill>
            <a:srgbClr val="000000"/>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6pPr>
      <a:lvl7pPr marR="0" lvl="6" algn="l" rtl="0">
        <a:lnSpc>
          <a:spcPct val="100000"/>
        </a:lnSpc>
        <a:spcBef>
          <a:spcPts val="0"/>
        </a:spcBef>
        <a:spcAft>
          <a:spcPts val="0"/>
        </a:spcAft>
        <a:buClr>
          <a:srgbClr val="000000"/>
        </a:buClr>
        <a:buFont typeface="Inter" panose="02000503000000020004" pitchFamily="2" charset="0"/>
        <a:defRPr sz="1400" b="0" i="0" u="none" strike="noStrike" cap="none">
          <a:solidFill>
            <a:srgbClr val="000000"/>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7pPr>
      <a:lvl8pPr marR="0" lvl="7" algn="l" rtl="0">
        <a:lnSpc>
          <a:spcPct val="100000"/>
        </a:lnSpc>
        <a:spcBef>
          <a:spcPts val="0"/>
        </a:spcBef>
        <a:spcAft>
          <a:spcPts val="0"/>
        </a:spcAft>
        <a:buClr>
          <a:srgbClr val="000000"/>
        </a:buClr>
        <a:buFont typeface="Inter" panose="02000503000000020004" pitchFamily="2" charset="0"/>
        <a:defRPr sz="1400" b="0" i="0" u="none" strike="noStrike" cap="none">
          <a:solidFill>
            <a:srgbClr val="000000"/>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8pPr>
      <a:lvl9pPr marR="0" lvl="8" algn="l" rtl="0">
        <a:lnSpc>
          <a:spcPct val="100000"/>
        </a:lnSpc>
        <a:spcBef>
          <a:spcPts val="0"/>
        </a:spcBef>
        <a:spcAft>
          <a:spcPts val="0"/>
        </a:spcAft>
        <a:buClr>
          <a:srgbClr val="000000"/>
        </a:buClr>
        <a:buFont typeface="Inter" panose="02000503000000020004" pitchFamily="2" charset="0"/>
        <a:defRPr sz="1400" b="0" i="0" u="none" strike="noStrike" cap="none">
          <a:solidFill>
            <a:srgbClr val="000000"/>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Inter" panose="02000503000000020004" pitchFamily="2" charset="0"/>
        <a:defRPr sz="1800" b="0" i="0" u="none" strike="noStrike" cap="none">
          <a:solidFill>
            <a:srgbClr val="000000"/>
          </a:solidFill>
          <a:latin typeface="Inter Light" panose="02000403000000020004" pitchFamily="2" charset="0"/>
          <a:ea typeface="Inter Light" panose="02000403000000020004" pitchFamily="2" charset="0"/>
          <a:cs typeface="Inter Light" panose="02000403000000020004" pitchFamily="2" charset="0"/>
          <a:sym typeface="Inter" panose="02000503000000020004" pitchFamily="2" charset="0"/>
        </a:defRPr>
      </a:lvl1pPr>
      <a:lvl2pPr marR="0" lvl="1" algn="l" rtl="0">
        <a:lnSpc>
          <a:spcPct val="100000"/>
        </a:lnSpc>
        <a:spcBef>
          <a:spcPts val="0"/>
        </a:spcBef>
        <a:spcAft>
          <a:spcPts val="0"/>
        </a:spcAft>
        <a:buClr>
          <a:srgbClr val="000000"/>
        </a:buClr>
        <a:buFont typeface="Inter" panose="02000503000000020004" pitchFamily="2" charset="0"/>
        <a:defRPr sz="1400" b="0" i="0" u="none" strike="noStrike" cap="none">
          <a:solidFill>
            <a:srgbClr val="000000"/>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2pPr>
      <a:lvl3pPr marR="0" lvl="2" algn="l" rtl="0">
        <a:lnSpc>
          <a:spcPct val="100000"/>
        </a:lnSpc>
        <a:spcBef>
          <a:spcPts val="0"/>
        </a:spcBef>
        <a:spcAft>
          <a:spcPts val="0"/>
        </a:spcAft>
        <a:buClr>
          <a:srgbClr val="000000"/>
        </a:buClr>
        <a:buFont typeface="Inter" panose="02000503000000020004" pitchFamily="2" charset="0"/>
        <a:defRPr sz="1400" b="0" i="0" u="none" strike="noStrike" cap="none">
          <a:solidFill>
            <a:srgbClr val="000000"/>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3pPr>
      <a:lvl4pPr marR="0" lvl="3" algn="l" rtl="0">
        <a:lnSpc>
          <a:spcPct val="100000"/>
        </a:lnSpc>
        <a:spcBef>
          <a:spcPts val="0"/>
        </a:spcBef>
        <a:spcAft>
          <a:spcPts val="0"/>
        </a:spcAft>
        <a:buClr>
          <a:srgbClr val="000000"/>
        </a:buClr>
        <a:buFont typeface="Inter" panose="02000503000000020004" pitchFamily="2" charset="0"/>
        <a:defRPr sz="1400" b="0" i="0" u="none" strike="noStrike" cap="none">
          <a:solidFill>
            <a:srgbClr val="000000"/>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4pPr>
      <a:lvl5pPr marR="0" lvl="4" algn="l" rtl="0">
        <a:lnSpc>
          <a:spcPct val="100000"/>
        </a:lnSpc>
        <a:spcBef>
          <a:spcPts val="0"/>
        </a:spcBef>
        <a:spcAft>
          <a:spcPts val="0"/>
        </a:spcAft>
        <a:buClr>
          <a:srgbClr val="000000"/>
        </a:buClr>
        <a:buFont typeface="Inter" panose="02000503000000020004" pitchFamily="2" charset="0"/>
        <a:defRPr sz="1400" b="0" i="0" u="none" strike="noStrike" cap="none">
          <a:solidFill>
            <a:srgbClr val="000000"/>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5pPr>
      <a:lvl6pPr marR="0" lvl="5" algn="l" rtl="0">
        <a:lnSpc>
          <a:spcPct val="100000"/>
        </a:lnSpc>
        <a:spcBef>
          <a:spcPts val="0"/>
        </a:spcBef>
        <a:spcAft>
          <a:spcPts val="0"/>
        </a:spcAft>
        <a:buClr>
          <a:srgbClr val="000000"/>
        </a:buClr>
        <a:buFont typeface="Inter" panose="02000503000000020004" pitchFamily="2" charset="0"/>
        <a:defRPr sz="1400" b="0" i="0" u="none" strike="noStrike" cap="none">
          <a:solidFill>
            <a:srgbClr val="000000"/>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6pPr>
      <a:lvl7pPr marR="0" lvl="6" algn="l" rtl="0">
        <a:lnSpc>
          <a:spcPct val="100000"/>
        </a:lnSpc>
        <a:spcBef>
          <a:spcPts val="0"/>
        </a:spcBef>
        <a:spcAft>
          <a:spcPts val="0"/>
        </a:spcAft>
        <a:buClr>
          <a:srgbClr val="000000"/>
        </a:buClr>
        <a:buFont typeface="Inter" panose="02000503000000020004" pitchFamily="2" charset="0"/>
        <a:defRPr sz="1400" b="0" i="0" u="none" strike="noStrike" cap="none">
          <a:solidFill>
            <a:srgbClr val="000000"/>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7pPr>
      <a:lvl8pPr marR="0" lvl="7" algn="l" rtl="0">
        <a:lnSpc>
          <a:spcPct val="100000"/>
        </a:lnSpc>
        <a:spcBef>
          <a:spcPts val="0"/>
        </a:spcBef>
        <a:spcAft>
          <a:spcPts val="0"/>
        </a:spcAft>
        <a:buClr>
          <a:srgbClr val="000000"/>
        </a:buClr>
        <a:buFont typeface="Inter" panose="02000503000000020004" pitchFamily="2" charset="0"/>
        <a:defRPr sz="1400" b="0" i="0" u="none" strike="noStrike" cap="none">
          <a:solidFill>
            <a:srgbClr val="000000"/>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8pPr>
      <a:lvl9pPr marR="0" lvl="8" algn="l" rtl="0">
        <a:lnSpc>
          <a:spcPct val="100000"/>
        </a:lnSpc>
        <a:spcBef>
          <a:spcPts val="0"/>
        </a:spcBef>
        <a:spcAft>
          <a:spcPts val="0"/>
        </a:spcAft>
        <a:buClr>
          <a:srgbClr val="000000"/>
        </a:buClr>
        <a:buFont typeface="Inter" panose="02000503000000020004" pitchFamily="2" charset="0"/>
        <a:defRPr sz="1400" b="0" i="0" u="none" strike="noStrike" cap="none">
          <a:solidFill>
            <a:srgbClr val="000000"/>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Inter" panose="02000503000000020004" pitchFamily="2" charset="0"/>
        <a:defRPr sz="1400" b="0" i="0" u="none" strike="noStrike" cap="none">
          <a:solidFill>
            <a:srgbClr val="000000"/>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1pPr>
      <a:lvl2pPr marR="0" lvl="1" algn="l" rtl="0">
        <a:lnSpc>
          <a:spcPct val="100000"/>
        </a:lnSpc>
        <a:spcBef>
          <a:spcPts val="0"/>
        </a:spcBef>
        <a:spcAft>
          <a:spcPts val="0"/>
        </a:spcAft>
        <a:buClr>
          <a:srgbClr val="000000"/>
        </a:buClr>
        <a:buFont typeface="Inter" panose="02000503000000020004" pitchFamily="2" charset="0"/>
        <a:defRPr sz="1400" b="0" i="0" u="none" strike="noStrike" cap="none">
          <a:solidFill>
            <a:srgbClr val="000000"/>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2pPr>
      <a:lvl3pPr marR="0" lvl="2" algn="l" rtl="0">
        <a:lnSpc>
          <a:spcPct val="100000"/>
        </a:lnSpc>
        <a:spcBef>
          <a:spcPts val="0"/>
        </a:spcBef>
        <a:spcAft>
          <a:spcPts val="0"/>
        </a:spcAft>
        <a:buClr>
          <a:srgbClr val="000000"/>
        </a:buClr>
        <a:buFont typeface="Inter" panose="02000503000000020004" pitchFamily="2" charset="0"/>
        <a:defRPr sz="1400" b="0" i="0" u="none" strike="noStrike" cap="none">
          <a:solidFill>
            <a:srgbClr val="000000"/>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3pPr>
      <a:lvl4pPr marR="0" lvl="3" algn="l" rtl="0">
        <a:lnSpc>
          <a:spcPct val="100000"/>
        </a:lnSpc>
        <a:spcBef>
          <a:spcPts val="0"/>
        </a:spcBef>
        <a:spcAft>
          <a:spcPts val="0"/>
        </a:spcAft>
        <a:buClr>
          <a:srgbClr val="000000"/>
        </a:buClr>
        <a:buFont typeface="Inter" panose="02000503000000020004" pitchFamily="2" charset="0"/>
        <a:defRPr sz="1400" b="0" i="0" u="none" strike="noStrike" cap="none">
          <a:solidFill>
            <a:srgbClr val="000000"/>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4pPr>
      <a:lvl5pPr marR="0" lvl="4" algn="l" rtl="0">
        <a:lnSpc>
          <a:spcPct val="100000"/>
        </a:lnSpc>
        <a:spcBef>
          <a:spcPts val="0"/>
        </a:spcBef>
        <a:spcAft>
          <a:spcPts val="0"/>
        </a:spcAft>
        <a:buClr>
          <a:srgbClr val="000000"/>
        </a:buClr>
        <a:buFont typeface="Inter" panose="02000503000000020004" pitchFamily="2" charset="0"/>
        <a:defRPr sz="1400" b="0" i="0" u="none" strike="noStrike" cap="none">
          <a:solidFill>
            <a:srgbClr val="000000"/>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5pPr>
      <a:lvl6pPr marR="0" lvl="5" algn="l" rtl="0">
        <a:lnSpc>
          <a:spcPct val="100000"/>
        </a:lnSpc>
        <a:spcBef>
          <a:spcPts val="0"/>
        </a:spcBef>
        <a:spcAft>
          <a:spcPts val="0"/>
        </a:spcAft>
        <a:buClr>
          <a:srgbClr val="000000"/>
        </a:buClr>
        <a:buFont typeface="Inter" panose="02000503000000020004" pitchFamily="2" charset="0"/>
        <a:defRPr sz="1400" b="0" i="0" u="none" strike="noStrike" cap="none">
          <a:solidFill>
            <a:srgbClr val="000000"/>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6pPr>
      <a:lvl7pPr marR="0" lvl="6" algn="l" rtl="0">
        <a:lnSpc>
          <a:spcPct val="100000"/>
        </a:lnSpc>
        <a:spcBef>
          <a:spcPts val="0"/>
        </a:spcBef>
        <a:spcAft>
          <a:spcPts val="0"/>
        </a:spcAft>
        <a:buClr>
          <a:srgbClr val="000000"/>
        </a:buClr>
        <a:buFont typeface="Inter" panose="02000503000000020004" pitchFamily="2" charset="0"/>
        <a:defRPr sz="1400" b="0" i="0" u="none" strike="noStrike" cap="none">
          <a:solidFill>
            <a:srgbClr val="000000"/>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7pPr>
      <a:lvl8pPr marR="0" lvl="7" algn="l" rtl="0">
        <a:lnSpc>
          <a:spcPct val="100000"/>
        </a:lnSpc>
        <a:spcBef>
          <a:spcPts val="0"/>
        </a:spcBef>
        <a:spcAft>
          <a:spcPts val="0"/>
        </a:spcAft>
        <a:buClr>
          <a:srgbClr val="000000"/>
        </a:buClr>
        <a:buFont typeface="Inter" panose="02000503000000020004" pitchFamily="2" charset="0"/>
        <a:defRPr sz="1400" b="0" i="0" u="none" strike="noStrike" cap="none">
          <a:solidFill>
            <a:srgbClr val="000000"/>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8pPr>
      <a:lvl9pPr marR="0" lvl="8" algn="l" rtl="0">
        <a:lnSpc>
          <a:spcPct val="100000"/>
        </a:lnSpc>
        <a:spcBef>
          <a:spcPts val="0"/>
        </a:spcBef>
        <a:spcAft>
          <a:spcPts val="0"/>
        </a:spcAft>
        <a:buClr>
          <a:srgbClr val="000000"/>
        </a:buClr>
        <a:buFont typeface="Inter" panose="02000503000000020004" pitchFamily="2" charset="0"/>
        <a:defRPr sz="1400" b="0" i="0" u="none" strike="noStrike" cap="none">
          <a:solidFill>
            <a:srgbClr val="000000"/>
          </a:solidFill>
          <a:latin typeface="Inter" panose="02000503000000020004" pitchFamily="2" charset="0"/>
          <a:ea typeface="Inter" panose="02000503000000020004" pitchFamily="2" charset="0"/>
          <a:cs typeface="Inter" panose="02000503000000020004" pitchFamily="2" charset="0"/>
          <a:sym typeface="Inter" panose="02000503000000020004" pitchFamily="2" charset="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3.xml"/><Relationship Id="rId1" Type="http://schemas.openxmlformats.org/officeDocument/2006/relationships/themeOverride" Target="../theme/themeOverride1.xml"/><Relationship Id="rId5" Type="http://schemas.openxmlformats.org/officeDocument/2006/relationships/image" Target="../media/image7.png"/><Relationship Id="rId4" Type="http://schemas.openxmlformats.org/officeDocument/2006/relationships/image" Target="../media/image6.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hemeOverride" Target="../theme/themeOverride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1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3.xml"/><Relationship Id="rId5" Type="http://schemas.openxmlformats.org/officeDocument/2006/relationships/image" Target="../media/image91.png"/><Relationship Id="rId4" Type="http://schemas.openxmlformats.org/officeDocument/2006/relationships/image" Target="../media/image90.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3.xml"/><Relationship Id="rId1" Type="http://schemas.openxmlformats.org/officeDocument/2006/relationships/themeOverride" Target="../theme/themeOverride3.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hyperlink" Target="https://www.soest.hawaii.edu/soestwp/announce/press-releases/probability-of-aleutians-mega-earthquake-estimated/" TargetMode="External"/><Relationship Id="rId2" Type="http://schemas.openxmlformats.org/officeDocument/2006/relationships/hyperlink" Target="http://onlinelibrary.wiley.com/doi/10.1002/2016JB012861/full" TargetMode="Externa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16.jpe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7.png"/><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3.xml"/><Relationship Id="rId1" Type="http://schemas.openxmlformats.org/officeDocument/2006/relationships/themeOverride" Target="../theme/themeOverride4.xml"/><Relationship Id="rId5" Type="http://schemas.openxmlformats.org/officeDocument/2006/relationships/image" Target="../media/image7.png"/><Relationship Id="rId4" Type="http://schemas.openxmlformats.org/officeDocument/2006/relationships/image" Target="../media/image16.jpe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3.xml"/><Relationship Id="rId1" Type="http://schemas.openxmlformats.org/officeDocument/2006/relationships/themeOverride" Target="../theme/themeOverride5.xml"/><Relationship Id="rId6" Type="http://schemas.openxmlformats.org/officeDocument/2006/relationships/image" Target="../media/image16.jpeg"/><Relationship Id="rId5"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3.xml"/><Relationship Id="rId1" Type="http://schemas.openxmlformats.org/officeDocument/2006/relationships/themeOverride" Target="../theme/themeOverride6.xml"/><Relationship Id="rId5" Type="http://schemas.openxmlformats.org/officeDocument/2006/relationships/image" Target="../media/image16.jpe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3.xml"/><Relationship Id="rId1" Type="http://schemas.openxmlformats.org/officeDocument/2006/relationships/themeOverride" Target="../theme/themeOverride7.xml"/><Relationship Id="rId4" Type="http://schemas.openxmlformats.org/officeDocument/2006/relationships/image" Target="../media/image16.jpe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3.xml"/><Relationship Id="rId1" Type="http://schemas.openxmlformats.org/officeDocument/2006/relationships/themeOverride" Target="../theme/themeOverride8.xml"/><Relationship Id="rId5" Type="http://schemas.openxmlformats.org/officeDocument/2006/relationships/image" Target="../media/image7.png"/><Relationship Id="rId4" Type="http://schemas.openxmlformats.org/officeDocument/2006/relationships/image" Target="../media/image16.jpe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3.xml"/><Relationship Id="rId1" Type="http://schemas.openxmlformats.org/officeDocument/2006/relationships/themeOverride" Target="../theme/themeOverride9.xml"/><Relationship Id="rId4" Type="http://schemas.openxmlformats.org/officeDocument/2006/relationships/image" Target="../media/image16.jpe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3.xml"/><Relationship Id="rId1" Type="http://schemas.openxmlformats.org/officeDocument/2006/relationships/themeOverride" Target="../theme/themeOverride10.xml"/><Relationship Id="rId4" Type="http://schemas.openxmlformats.org/officeDocument/2006/relationships/image" Target="../media/image16.jpeg"/></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1.png"/><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png"/><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6.png"/><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png"/><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3.xml"/><Relationship Id="rId1" Type="http://schemas.openxmlformats.org/officeDocument/2006/relationships/themeOverride" Target="../theme/themeOverride11.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hemeOverride" Target="../theme/themeOverride12.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3.xml"/><Relationship Id="rId1" Type="http://schemas.openxmlformats.org/officeDocument/2006/relationships/themeOverride" Target="../theme/themeOverride13.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3.xml"/><Relationship Id="rId1" Type="http://schemas.openxmlformats.org/officeDocument/2006/relationships/themeOverride" Target="../theme/themeOverride14.xml"/></Relationships>
</file>

<file path=ppt/slides/_rels/slide6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580.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xml"/><Relationship Id="rId4" Type="http://schemas.openxmlformats.org/officeDocument/2006/relationships/hyperlink" Target="https://www.wolframalpha.com/input?i=%28316*...*364*365%29%2F365.0%5E50"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hyperlink" Target="https://www.rossmanchance.com/applets/2021/montyhall/Monty.html" TargetMode="Externa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hyperlink" Target="https://web.archive.org/web/20130121183432/http:/marilynvossavant.com/game-show-problem/" TargetMode="Externa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BF355-89AF-FEAB-98F6-26D6AADCBBA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CFCBBD7-B074-D53F-D96A-4739B09E12AB}"/>
              </a:ext>
            </a:extLst>
          </p:cNvPr>
          <p:cNvSpPr>
            <a:spLocks noGrp="1"/>
          </p:cNvSpPr>
          <p:nvPr>
            <p:ph type="body" idx="1"/>
          </p:nvPr>
        </p:nvSpPr>
        <p:spPr>
          <a:xfrm>
            <a:off x="4812374" y="402198"/>
            <a:ext cx="4218537" cy="4260900"/>
          </a:xfrm>
        </p:spPr>
        <p:txBody>
          <a:bodyPr/>
          <a:lstStyle/>
          <a:p>
            <a:pPr marL="127000" indent="0">
              <a:buNone/>
            </a:pPr>
            <a:r>
              <a:rPr lang="en-US" b="1" dirty="0">
                <a:solidFill>
                  <a:schemeClr val="accent3"/>
                </a:solidFill>
                <a:latin typeface="Inter" panose="02000503000000020004" pitchFamily="2" charset="0"/>
                <a:ea typeface="Inter" panose="02000503000000020004" pitchFamily="2" charset="0"/>
                <a:cs typeface="Inter" panose="02000503000000020004" pitchFamily="2" charset="0"/>
              </a:rPr>
              <a:t>Overview of Second Half of the Course</a:t>
            </a:r>
          </a:p>
          <a:p>
            <a:pPr marL="127000" indent="0">
              <a:buNone/>
            </a:pPr>
            <a:r>
              <a:rPr lang="en-US" dirty="0">
                <a:solidFill>
                  <a:schemeClr val="bg1">
                    <a:lumMod val="50000"/>
                  </a:schemeClr>
                </a:solidFill>
              </a:rPr>
              <a:t>Probability Basics</a:t>
            </a:r>
          </a:p>
          <a:p>
            <a:r>
              <a:rPr lang="en-US" dirty="0">
                <a:solidFill>
                  <a:schemeClr val="bg1">
                    <a:lumMod val="50000"/>
                  </a:schemeClr>
                </a:solidFill>
              </a:rPr>
              <a:t>Probability Spaces and Events</a:t>
            </a:r>
          </a:p>
          <a:p>
            <a:r>
              <a:rPr lang="en-US" dirty="0">
                <a:solidFill>
                  <a:schemeClr val="bg1">
                    <a:lumMod val="50000"/>
                  </a:schemeClr>
                </a:solidFill>
              </a:rPr>
              <a:t>Non-uniform Probability Spaces</a:t>
            </a:r>
          </a:p>
          <a:p>
            <a:r>
              <a:rPr lang="en-US" dirty="0">
                <a:solidFill>
                  <a:schemeClr val="bg1">
                    <a:lumMod val="50000"/>
                  </a:schemeClr>
                </a:solidFill>
              </a:rPr>
              <a:t>Example: Four Biased Coins</a:t>
            </a:r>
          </a:p>
          <a:p>
            <a:r>
              <a:rPr lang="en-US" dirty="0">
                <a:solidFill>
                  <a:schemeClr val="bg1">
                    <a:lumMod val="50000"/>
                  </a:schemeClr>
                </a:solidFill>
              </a:rPr>
              <a:t>Example: Sixteen Biased Coins </a:t>
            </a:r>
          </a:p>
          <a:p>
            <a:pPr marL="127000" indent="0">
              <a:buNone/>
            </a:pPr>
            <a:r>
              <a:rPr lang="en-US" dirty="0">
                <a:solidFill>
                  <a:schemeClr val="bg1">
                    <a:lumMod val="50000"/>
                  </a:schemeClr>
                </a:solidFill>
              </a:rPr>
              <a:t>Trickier Uniform Probability Spaces</a:t>
            </a:r>
            <a:endParaRPr lang="en-US" dirty="0">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endParaRPr>
          </a:p>
          <a:p>
            <a:r>
              <a:rPr lang="en-US" dirty="0">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Poker Hands</a:t>
            </a:r>
          </a:p>
          <a:p>
            <a:r>
              <a:rPr lang="en-US" dirty="0">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Balls and Bins</a:t>
            </a:r>
          </a:p>
          <a:p>
            <a:r>
              <a:rPr lang="en-US" dirty="0">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The Birthday Paradox (n=50 case)</a:t>
            </a:r>
          </a:p>
          <a:p>
            <a:r>
              <a:rPr lang="en-US" dirty="0">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The Birthday Paradox (general case)</a:t>
            </a:r>
          </a:p>
          <a:p>
            <a:pPr marL="127000" indent="0">
              <a:buNone/>
            </a:pPr>
            <a:r>
              <a:rPr lang="en-US" dirty="0">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The Monty Hall Problem</a:t>
            </a:r>
          </a:p>
          <a:p>
            <a:r>
              <a:rPr lang="en-US" dirty="0">
                <a:solidFill>
                  <a:schemeClr val="bg1">
                    <a:lumMod val="50000"/>
                  </a:schemeClr>
                </a:solidFill>
              </a:rPr>
              <a:t>Simple Analysis</a:t>
            </a:r>
            <a:endParaRPr lang="en-US" dirty="0">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endParaRPr>
          </a:p>
          <a:p>
            <a:r>
              <a:rPr lang="en-US" dirty="0">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Sample Space Analysis</a:t>
            </a:r>
          </a:p>
          <a:p>
            <a:pPr marL="127000" indent="0">
              <a:buNone/>
            </a:pPr>
            <a:r>
              <a:rPr lang="en-US" dirty="0">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Conclusion</a:t>
            </a:r>
          </a:p>
        </p:txBody>
      </p:sp>
      <p:sp>
        <p:nvSpPr>
          <p:cNvPr id="4" name="Title 3">
            <a:extLst>
              <a:ext uri="{FF2B5EF4-FFF2-40B4-BE49-F238E27FC236}">
                <a16:creationId xmlns:a16="http://schemas.microsoft.com/office/drawing/2014/main" id="{C3F25D3A-922F-1388-FF39-B0EDFEFB0EE6}"/>
              </a:ext>
            </a:extLst>
          </p:cNvPr>
          <p:cNvSpPr>
            <a:spLocks noGrp="1"/>
          </p:cNvSpPr>
          <p:nvPr>
            <p:ph type="title"/>
          </p:nvPr>
        </p:nvSpPr>
        <p:spPr/>
        <p:txBody>
          <a:bodyPr/>
          <a:lstStyle/>
          <a:p>
            <a:pPr marL="127000" indent="0">
              <a:buNone/>
            </a:pPr>
            <a:r>
              <a:rPr lang="en-US"/>
              <a:t>Overview of Second Half of the Course</a:t>
            </a:r>
          </a:p>
        </p:txBody>
      </p:sp>
      <p:sp>
        <p:nvSpPr>
          <p:cNvPr id="6" name="Subtitle 5">
            <a:extLst>
              <a:ext uri="{FF2B5EF4-FFF2-40B4-BE49-F238E27FC236}">
                <a16:creationId xmlns:a16="http://schemas.microsoft.com/office/drawing/2014/main" id="{C6FC078F-E235-8EB2-D65D-437B9708CDCF}"/>
              </a:ext>
            </a:extLst>
          </p:cNvPr>
          <p:cNvSpPr>
            <a:spLocks noGrp="1"/>
          </p:cNvSpPr>
          <p:nvPr>
            <p:ph type="subTitle" idx="2"/>
          </p:nvPr>
        </p:nvSpPr>
        <p:spPr>
          <a:xfrm>
            <a:off x="177925" y="4068000"/>
            <a:ext cx="4158000" cy="595098"/>
          </a:xfrm>
        </p:spPr>
        <p:txBody>
          <a:bodyPr/>
          <a:lstStyle/>
          <a:p>
            <a:r>
              <a:rPr lang="en-US" dirty="0"/>
              <a:t>Lecture 16, CS70 Summer 2025</a:t>
            </a:r>
          </a:p>
          <a:p>
            <a:r>
              <a:rPr lang="en-US" sz="1170" i="1" dirty="0"/>
              <a:t>Slides credit: Originals from Josh Hug (CS70 Fall 2024)</a:t>
            </a:r>
          </a:p>
        </p:txBody>
      </p:sp>
    </p:spTree>
    <p:extLst>
      <p:ext uri="{BB962C8B-B14F-4D97-AF65-F5344CB8AC3E}">
        <p14:creationId xmlns:p14="http://schemas.microsoft.com/office/powerpoint/2010/main" val="1427656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788030-3056-4B01-92B8-C25E05E0E18D}"/>
              </a:ext>
            </a:extLst>
          </p:cNvPr>
          <p:cNvSpPr>
            <a:spLocks noGrp="1"/>
          </p:cNvSpPr>
          <p:nvPr>
            <p:ph type="title"/>
          </p:nvPr>
        </p:nvSpPr>
        <p:spPr/>
        <p:txBody>
          <a:bodyPr/>
          <a:lstStyle/>
          <a:p>
            <a:r>
              <a:rPr lang="en-US"/>
              <a:t>Random Experiment, Sample Point, Sample Space</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77C0F910-D172-4B87-B509-82A555F5A2CC}"/>
                  </a:ext>
                </a:extLst>
              </p:cNvPr>
              <p:cNvSpPr>
                <a:spLocks noGrp="1"/>
              </p:cNvSpPr>
              <p:nvPr>
                <p:ph type="body" idx="1"/>
              </p:nvPr>
            </p:nvSpPr>
            <p:spPr/>
            <p:txBody>
              <a:bodyPr/>
              <a:lstStyle/>
              <a:p>
                <a:pPr marL="101600" indent="0">
                  <a:buNone/>
                </a:pPr>
                <a:r>
                  <a:rPr lang="en-US" b="1">
                    <a:solidFill>
                      <a:schemeClr val="accent3"/>
                    </a:solidFill>
                    <a:latin typeface="Inter" panose="02000503000000020004" pitchFamily="2" charset="0"/>
                    <a:ea typeface="Inter" panose="02000503000000020004" pitchFamily="2" charset="0"/>
                    <a:cs typeface="Inter" panose="02000503000000020004" pitchFamily="2" charset="0"/>
                  </a:rPr>
                  <a:t>Random Experiment</a:t>
                </a:r>
                <a:r>
                  <a:rPr lang="en-US"/>
                  <a:t>: Drawing a sample of </a:t>
                </a:r>
                <a14:m>
                  <m:oMath xmlns:m="http://schemas.openxmlformats.org/officeDocument/2006/math">
                    <m:r>
                      <a:rPr lang="en-US" b="0" i="1" smtClean="0">
                        <a:latin typeface="Cambria Math" panose="02040503050406030204" pitchFamily="18" charset="0"/>
                      </a:rPr>
                      <m:t>𝑘</m:t>
                    </m:r>
                  </m:oMath>
                </a14:m>
                <a:r>
                  <a:rPr lang="en-US"/>
                  <a:t> items from a set </a:t>
                </a:r>
                <a14:m>
                  <m:oMath xmlns:m="http://schemas.openxmlformats.org/officeDocument/2006/math">
                    <m:r>
                      <a:rPr lang="en-US" b="0" i="1" smtClean="0">
                        <a:latin typeface="Cambria Math" panose="02040503050406030204" pitchFamily="18" charset="0"/>
                      </a:rPr>
                      <m:t>𝑆</m:t>
                    </m:r>
                  </m:oMath>
                </a14:m>
                <a:r>
                  <a:rPr lang="en-US"/>
                  <a:t> with cardinality </a:t>
                </a:r>
                <a14:m>
                  <m:oMath xmlns:m="http://schemas.openxmlformats.org/officeDocument/2006/math">
                    <m:r>
                      <a:rPr lang="en-US" b="0" i="1" smtClean="0">
                        <a:latin typeface="Cambria Math" panose="02040503050406030204" pitchFamily="18" charset="0"/>
                      </a:rPr>
                      <m:t>𝑛</m:t>
                    </m:r>
                  </m:oMath>
                </a14:m>
                <a:r>
                  <a:rPr lang="en-US"/>
                  <a:t>. </a:t>
                </a:r>
              </a:p>
              <a:p>
                <a:pPr marL="101600" indent="0">
                  <a:buNone/>
                </a:pPr>
                <a:endParaRPr lang="en-US"/>
              </a:p>
              <a:p>
                <a:pPr marL="101600" indent="0">
                  <a:buNone/>
                </a:pPr>
                <a:r>
                  <a:rPr lang="en-US"/>
                  <a:t>Example: Rolling two 4-sided dice. In this case </a:t>
                </a:r>
                <a14:m>
                  <m:oMath xmlns:m="http://schemas.openxmlformats.org/officeDocument/2006/math">
                    <m:r>
                      <a:rPr lang="en-US" b="0" i="1" smtClean="0">
                        <a:latin typeface="Cambria Math" panose="02040503050406030204" pitchFamily="18" charset="0"/>
                      </a:rPr>
                      <m:t>𝑆</m:t>
                    </m:r>
                    <m:r>
                      <a:rPr lang="en-US" b="0" i="1" smtClean="0">
                        <a:latin typeface="Cambria Math" panose="02040503050406030204" pitchFamily="18" charset="0"/>
                      </a:rPr>
                      <m:t>={1, 2, 3, 4}</m:t>
                    </m:r>
                  </m:oMath>
                </a14:m>
                <a:r>
                  <a:rPr lang="en-US"/>
                  <a:t>, </a:t>
                </a:r>
                <a14:m>
                  <m:oMath xmlns:m="http://schemas.openxmlformats.org/officeDocument/2006/math">
                    <m:r>
                      <a:rPr lang="en-US" b="0" i="1" dirty="0" smtClean="0">
                        <a:latin typeface="Cambria Math" panose="02040503050406030204" pitchFamily="18" charset="0"/>
                      </a:rPr>
                      <m:t>𝑘</m:t>
                    </m:r>
                    <m:r>
                      <a:rPr lang="en-US" b="0" i="1" dirty="0" smtClean="0">
                        <a:latin typeface="Cambria Math" panose="02040503050406030204" pitchFamily="18" charset="0"/>
                      </a:rPr>
                      <m:t>=2</m:t>
                    </m:r>
                  </m:oMath>
                </a14:m>
                <a:r>
                  <a:rPr lang="en-US"/>
                  <a:t>, </a:t>
                </a:r>
                <a14:m>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=4</m:t>
                    </m:r>
                  </m:oMath>
                </a14:m>
                <a:r>
                  <a:rPr lang="en-US"/>
                  <a:t>, and we are drawing with replacement.</a:t>
                </a:r>
              </a:p>
              <a:p>
                <a:pPr marL="101600" indent="0">
                  <a:buNone/>
                </a:pPr>
                <a:endParaRPr lang="en-US"/>
              </a:p>
              <a:p>
                <a:pPr marL="101600" indent="0">
                  <a:buNone/>
                </a:pPr>
                <a:r>
                  <a:rPr lang="en-US" b="1">
                    <a:solidFill>
                      <a:schemeClr val="accent3"/>
                    </a:solidFill>
                    <a:latin typeface="Inter" panose="02000503000000020004" pitchFamily="2" charset="0"/>
                    <a:ea typeface="Inter" panose="02000503000000020004" pitchFamily="2" charset="0"/>
                    <a:cs typeface="Inter" panose="02000503000000020004" pitchFamily="2" charset="0"/>
                  </a:rPr>
                  <a:t>Sample Point</a:t>
                </a:r>
                <a:r>
                  <a:rPr lang="en-US" b="1"/>
                  <a:t>: </a:t>
                </a:r>
                <a:r>
                  <a:rPr lang="en-US"/>
                  <a:t>The outcome of a single experiment, e.g. 22.</a:t>
                </a:r>
              </a:p>
              <a:p>
                <a:pPr marL="101600" indent="0">
                  <a:buNone/>
                </a:pPr>
                <a:endParaRPr lang="en-US" b="1"/>
              </a:p>
              <a:p>
                <a:pPr marL="101600" indent="0">
                  <a:buNone/>
                </a:pPr>
                <a:r>
                  <a:rPr lang="en-US" b="1">
                    <a:solidFill>
                      <a:schemeClr val="accent3"/>
                    </a:solidFill>
                    <a:latin typeface="Inter" panose="02000503000000020004" pitchFamily="2" charset="0"/>
                    <a:ea typeface="Inter" panose="02000503000000020004" pitchFamily="2" charset="0"/>
                    <a:cs typeface="Inter" panose="02000503000000020004" pitchFamily="2" charset="0"/>
                  </a:rPr>
                  <a:t>Sample Space</a:t>
                </a:r>
                <a:r>
                  <a:rPr lang="en-US" b="1"/>
                  <a:t>: </a:t>
                </a:r>
                <a:r>
                  <a:rPr lang="en-US"/>
                  <a:t>Set of all possible outcomes, given by </a:t>
                </a:r>
                <a14:m>
                  <m:oMath xmlns:m="http://schemas.openxmlformats.org/officeDocument/2006/math">
                    <m:r>
                      <m:rPr>
                        <m:sty m:val="p"/>
                      </m:rPr>
                      <a:rPr lang="en-US" b="0" i="0" smtClean="0">
                        <a:latin typeface="Cambria Math" panose="02040503050406030204" pitchFamily="18" charset="0"/>
                      </a:rPr>
                      <m:t>Ω</m:t>
                    </m:r>
                  </m:oMath>
                </a14:m>
                <a:r>
                  <a:rPr lang="en-US" b="1"/>
                  <a:t>.</a:t>
                </a:r>
              </a:p>
            </p:txBody>
          </p:sp>
        </mc:Choice>
        <mc:Fallback xmlns="">
          <p:sp>
            <p:nvSpPr>
              <p:cNvPr id="6" name="Text Placeholder 5">
                <a:extLst>
                  <a:ext uri="{FF2B5EF4-FFF2-40B4-BE49-F238E27FC236}">
                    <a16:creationId xmlns:a16="http://schemas.microsoft.com/office/drawing/2014/main" id="{77C0F910-D172-4B87-B509-82A555F5A2CC}"/>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71DC8E9C-A7D2-435C-A94E-0498241BB871}"/>
              </a:ext>
            </a:extLst>
          </p:cNvPr>
          <p:cNvPicPr>
            <a:picLocks noChangeAspect="1"/>
          </p:cNvPicPr>
          <p:nvPr/>
        </p:nvPicPr>
        <p:blipFill>
          <a:blip r:embed="rId4"/>
          <a:stretch>
            <a:fillRect/>
          </a:stretch>
        </p:blipFill>
        <p:spPr>
          <a:xfrm>
            <a:off x="7472250" y="2116931"/>
            <a:ext cx="1428750" cy="909638"/>
          </a:xfrm>
          <a:prstGeom prst="rect">
            <a:avLst/>
          </a:prstGeom>
        </p:spPr>
      </p:pic>
      <p:sp>
        <p:nvSpPr>
          <p:cNvPr id="8" name="Freeform: Shape 7">
            <a:extLst>
              <a:ext uri="{FF2B5EF4-FFF2-40B4-BE49-F238E27FC236}">
                <a16:creationId xmlns:a16="http://schemas.microsoft.com/office/drawing/2014/main" id="{2D2D5D77-A502-4C37-A82F-50A7ABD139C4}"/>
              </a:ext>
            </a:extLst>
          </p:cNvPr>
          <p:cNvSpPr/>
          <p:nvPr/>
        </p:nvSpPr>
        <p:spPr>
          <a:xfrm>
            <a:off x="2552700" y="3962400"/>
            <a:ext cx="3309627" cy="1117600"/>
          </a:xfrm>
          <a:custGeom>
            <a:avLst/>
            <a:gdLst>
              <a:gd name="connsiteX0" fmla="*/ 285750 w 3309627"/>
              <a:gd name="connsiteY0" fmla="*/ 165100 h 1117600"/>
              <a:gd name="connsiteX1" fmla="*/ 228600 w 3309627"/>
              <a:gd name="connsiteY1" fmla="*/ 177800 h 1117600"/>
              <a:gd name="connsiteX2" fmla="*/ 190500 w 3309627"/>
              <a:gd name="connsiteY2" fmla="*/ 190500 h 1117600"/>
              <a:gd name="connsiteX3" fmla="*/ 165100 w 3309627"/>
              <a:gd name="connsiteY3" fmla="*/ 209550 h 1117600"/>
              <a:gd name="connsiteX4" fmla="*/ 127000 w 3309627"/>
              <a:gd name="connsiteY4" fmla="*/ 228600 h 1117600"/>
              <a:gd name="connsiteX5" fmla="*/ 95250 w 3309627"/>
              <a:gd name="connsiteY5" fmla="*/ 273050 h 1117600"/>
              <a:gd name="connsiteX6" fmla="*/ 76200 w 3309627"/>
              <a:gd name="connsiteY6" fmla="*/ 298450 h 1117600"/>
              <a:gd name="connsiteX7" fmla="*/ 63500 w 3309627"/>
              <a:gd name="connsiteY7" fmla="*/ 336550 h 1117600"/>
              <a:gd name="connsiteX8" fmla="*/ 57150 w 3309627"/>
              <a:gd name="connsiteY8" fmla="*/ 355600 h 1117600"/>
              <a:gd name="connsiteX9" fmla="*/ 63500 w 3309627"/>
              <a:gd name="connsiteY9" fmla="*/ 419100 h 1117600"/>
              <a:gd name="connsiteX10" fmla="*/ 69850 w 3309627"/>
              <a:gd name="connsiteY10" fmla="*/ 438150 h 1117600"/>
              <a:gd name="connsiteX11" fmla="*/ 63500 w 3309627"/>
              <a:gd name="connsiteY11" fmla="*/ 508000 h 1117600"/>
              <a:gd name="connsiteX12" fmla="*/ 50800 w 3309627"/>
              <a:gd name="connsiteY12" fmla="*/ 546100 h 1117600"/>
              <a:gd name="connsiteX13" fmla="*/ 31750 w 3309627"/>
              <a:gd name="connsiteY13" fmla="*/ 565150 h 1117600"/>
              <a:gd name="connsiteX14" fmla="*/ 25400 w 3309627"/>
              <a:gd name="connsiteY14" fmla="*/ 584200 h 1117600"/>
              <a:gd name="connsiteX15" fmla="*/ 0 w 3309627"/>
              <a:gd name="connsiteY15" fmla="*/ 622300 h 1117600"/>
              <a:gd name="connsiteX16" fmla="*/ 6350 w 3309627"/>
              <a:gd name="connsiteY16" fmla="*/ 698500 h 1117600"/>
              <a:gd name="connsiteX17" fmla="*/ 25400 w 3309627"/>
              <a:gd name="connsiteY17" fmla="*/ 717550 h 1117600"/>
              <a:gd name="connsiteX18" fmla="*/ 57150 w 3309627"/>
              <a:gd name="connsiteY18" fmla="*/ 749300 h 1117600"/>
              <a:gd name="connsiteX19" fmla="*/ 95250 w 3309627"/>
              <a:gd name="connsiteY19" fmla="*/ 787400 h 1117600"/>
              <a:gd name="connsiteX20" fmla="*/ 114300 w 3309627"/>
              <a:gd name="connsiteY20" fmla="*/ 800100 h 1117600"/>
              <a:gd name="connsiteX21" fmla="*/ 152400 w 3309627"/>
              <a:gd name="connsiteY21" fmla="*/ 831850 h 1117600"/>
              <a:gd name="connsiteX22" fmla="*/ 177800 w 3309627"/>
              <a:gd name="connsiteY22" fmla="*/ 857250 h 1117600"/>
              <a:gd name="connsiteX23" fmla="*/ 184150 w 3309627"/>
              <a:gd name="connsiteY23" fmla="*/ 876300 h 1117600"/>
              <a:gd name="connsiteX24" fmla="*/ 203200 w 3309627"/>
              <a:gd name="connsiteY24" fmla="*/ 882650 h 1117600"/>
              <a:gd name="connsiteX25" fmla="*/ 241300 w 3309627"/>
              <a:gd name="connsiteY25" fmla="*/ 908050 h 1117600"/>
              <a:gd name="connsiteX26" fmla="*/ 311150 w 3309627"/>
              <a:gd name="connsiteY26" fmla="*/ 927100 h 1117600"/>
              <a:gd name="connsiteX27" fmla="*/ 349250 w 3309627"/>
              <a:gd name="connsiteY27" fmla="*/ 939800 h 1117600"/>
              <a:gd name="connsiteX28" fmla="*/ 368300 w 3309627"/>
              <a:gd name="connsiteY28" fmla="*/ 946150 h 1117600"/>
              <a:gd name="connsiteX29" fmla="*/ 400050 w 3309627"/>
              <a:gd name="connsiteY29" fmla="*/ 952500 h 1117600"/>
              <a:gd name="connsiteX30" fmla="*/ 419100 w 3309627"/>
              <a:gd name="connsiteY30" fmla="*/ 958850 h 1117600"/>
              <a:gd name="connsiteX31" fmla="*/ 482600 w 3309627"/>
              <a:gd name="connsiteY31" fmla="*/ 977900 h 1117600"/>
              <a:gd name="connsiteX32" fmla="*/ 501650 w 3309627"/>
              <a:gd name="connsiteY32" fmla="*/ 984250 h 1117600"/>
              <a:gd name="connsiteX33" fmla="*/ 546100 w 3309627"/>
              <a:gd name="connsiteY33" fmla="*/ 990600 h 1117600"/>
              <a:gd name="connsiteX34" fmla="*/ 641350 w 3309627"/>
              <a:gd name="connsiteY34" fmla="*/ 1009650 h 1117600"/>
              <a:gd name="connsiteX35" fmla="*/ 685800 w 3309627"/>
              <a:gd name="connsiteY35" fmla="*/ 1016000 h 1117600"/>
              <a:gd name="connsiteX36" fmla="*/ 717550 w 3309627"/>
              <a:gd name="connsiteY36" fmla="*/ 1022350 h 1117600"/>
              <a:gd name="connsiteX37" fmla="*/ 781050 w 3309627"/>
              <a:gd name="connsiteY37" fmla="*/ 1028700 h 1117600"/>
              <a:gd name="connsiteX38" fmla="*/ 927100 w 3309627"/>
              <a:gd name="connsiteY38" fmla="*/ 1054100 h 1117600"/>
              <a:gd name="connsiteX39" fmla="*/ 958850 w 3309627"/>
              <a:gd name="connsiteY39" fmla="*/ 1060450 h 1117600"/>
              <a:gd name="connsiteX40" fmla="*/ 1187450 w 3309627"/>
              <a:gd name="connsiteY40" fmla="*/ 1073150 h 1117600"/>
              <a:gd name="connsiteX41" fmla="*/ 1231900 w 3309627"/>
              <a:gd name="connsiteY41" fmla="*/ 1085850 h 1117600"/>
              <a:gd name="connsiteX42" fmla="*/ 1250950 w 3309627"/>
              <a:gd name="connsiteY42" fmla="*/ 1092200 h 1117600"/>
              <a:gd name="connsiteX43" fmla="*/ 1289050 w 3309627"/>
              <a:gd name="connsiteY43" fmla="*/ 1073150 h 1117600"/>
              <a:gd name="connsiteX44" fmla="*/ 1390650 w 3309627"/>
              <a:gd name="connsiteY44" fmla="*/ 1054100 h 1117600"/>
              <a:gd name="connsiteX45" fmla="*/ 1809750 w 3309627"/>
              <a:gd name="connsiteY45" fmla="*/ 1066800 h 1117600"/>
              <a:gd name="connsiteX46" fmla="*/ 1911350 w 3309627"/>
              <a:gd name="connsiteY46" fmla="*/ 1079500 h 1117600"/>
              <a:gd name="connsiteX47" fmla="*/ 1936750 w 3309627"/>
              <a:gd name="connsiteY47" fmla="*/ 1085850 h 1117600"/>
              <a:gd name="connsiteX48" fmla="*/ 1987550 w 3309627"/>
              <a:gd name="connsiteY48" fmla="*/ 1092200 h 1117600"/>
              <a:gd name="connsiteX49" fmla="*/ 2127250 w 3309627"/>
              <a:gd name="connsiteY49" fmla="*/ 1104900 h 1117600"/>
              <a:gd name="connsiteX50" fmla="*/ 2622550 w 3309627"/>
              <a:gd name="connsiteY50" fmla="*/ 1104900 h 1117600"/>
              <a:gd name="connsiteX51" fmla="*/ 2647950 w 3309627"/>
              <a:gd name="connsiteY51" fmla="*/ 1111250 h 1117600"/>
              <a:gd name="connsiteX52" fmla="*/ 2762250 w 3309627"/>
              <a:gd name="connsiteY52" fmla="*/ 1117600 h 1117600"/>
              <a:gd name="connsiteX53" fmla="*/ 2832100 w 3309627"/>
              <a:gd name="connsiteY53" fmla="*/ 1111250 h 1117600"/>
              <a:gd name="connsiteX54" fmla="*/ 2870200 w 3309627"/>
              <a:gd name="connsiteY54" fmla="*/ 1098550 h 1117600"/>
              <a:gd name="connsiteX55" fmla="*/ 2889250 w 3309627"/>
              <a:gd name="connsiteY55" fmla="*/ 1092200 h 1117600"/>
              <a:gd name="connsiteX56" fmla="*/ 2927350 w 3309627"/>
              <a:gd name="connsiteY56" fmla="*/ 1073150 h 1117600"/>
              <a:gd name="connsiteX57" fmla="*/ 2984500 w 3309627"/>
              <a:gd name="connsiteY57" fmla="*/ 1041400 h 1117600"/>
              <a:gd name="connsiteX58" fmla="*/ 3035300 w 3309627"/>
              <a:gd name="connsiteY58" fmla="*/ 1016000 h 1117600"/>
              <a:gd name="connsiteX59" fmla="*/ 3092450 w 3309627"/>
              <a:gd name="connsiteY59" fmla="*/ 1003300 h 1117600"/>
              <a:gd name="connsiteX60" fmla="*/ 3111500 w 3309627"/>
              <a:gd name="connsiteY60" fmla="*/ 996950 h 1117600"/>
              <a:gd name="connsiteX61" fmla="*/ 3225800 w 3309627"/>
              <a:gd name="connsiteY61" fmla="*/ 971550 h 1117600"/>
              <a:gd name="connsiteX62" fmla="*/ 3251200 w 3309627"/>
              <a:gd name="connsiteY62" fmla="*/ 958850 h 1117600"/>
              <a:gd name="connsiteX63" fmla="*/ 3270250 w 3309627"/>
              <a:gd name="connsiteY63" fmla="*/ 952500 h 1117600"/>
              <a:gd name="connsiteX64" fmla="*/ 3289300 w 3309627"/>
              <a:gd name="connsiteY64" fmla="*/ 939800 h 1117600"/>
              <a:gd name="connsiteX65" fmla="*/ 3302000 w 3309627"/>
              <a:gd name="connsiteY65" fmla="*/ 920750 h 1117600"/>
              <a:gd name="connsiteX66" fmla="*/ 3302000 w 3309627"/>
              <a:gd name="connsiteY66" fmla="*/ 844550 h 1117600"/>
              <a:gd name="connsiteX67" fmla="*/ 3263900 w 3309627"/>
              <a:gd name="connsiteY67" fmla="*/ 800100 h 1117600"/>
              <a:gd name="connsiteX68" fmla="*/ 3232150 w 3309627"/>
              <a:gd name="connsiteY68" fmla="*/ 762000 h 1117600"/>
              <a:gd name="connsiteX69" fmla="*/ 3213100 w 3309627"/>
              <a:gd name="connsiteY69" fmla="*/ 749300 h 1117600"/>
              <a:gd name="connsiteX70" fmla="*/ 3175000 w 3309627"/>
              <a:gd name="connsiteY70" fmla="*/ 711200 h 1117600"/>
              <a:gd name="connsiteX71" fmla="*/ 3117850 w 3309627"/>
              <a:gd name="connsiteY71" fmla="*/ 679450 h 1117600"/>
              <a:gd name="connsiteX72" fmla="*/ 3073400 w 3309627"/>
              <a:gd name="connsiteY72" fmla="*/ 654050 h 1117600"/>
              <a:gd name="connsiteX73" fmla="*/ 3054350 w 3309627"/>
              <a:gd name="connsiteY73" fmla="*/ 565150 h 1117600"/>
              <a:gd name="connsiteX74" fmla="*/ 3060700 w 3309627"/>
              <a:gd name="connsiteY74" fmla="*/ 546100 h 1117600"/>
              <a:gd name="connsiteX75" fmla="*/ 3048000 w 3309627"/>
              <a:gd name="connsiteY75" fmla="*/ 476250 h 1117600"/>
              <a:gd name="connsiteX76" fmla="*/ 3041650 w 3309627"/>
              <a:gd name="connsiteY76" fmla="*/ 457200 h 1117600"/>
              <a:gd name="connsiteX77" fmla="*/ 3022600 w 3309627"/>
              <a:gd name="connsiteY77" fmla="*/ 444500 h 1117600"/>
              <a:gd name="connsiteX78" fmla="*/ 2971800 w 3309627"/>
              <a:gd name="connsiteY78" fmla="*/ 400050 h 1117600"/>
              <a:gd name="connsiteX79" fmla="*/ 2946400 w 3309627"/>
              <a:gd name="connsiteY79" fmla="*/ 381000 h 1117600"/>
              <a:gd name="connsiteX80" fmla="*/ 2895600 w 3309627"/>
              <a:gd name="connsiteY80" fmla="*/ 355600 h 1117600"/>
              <a:gd name="connsiteX81" fmla="*/ 2876550 w 3309627"/>
              <a:gd name="connsiteY81" fmla="*/ 336550 h 1117600"/>
              <a:gd name="connsiteX82" fmla="*/ 2819400 w 3309627"/>
              <a:gd name="connsiteY82" fmla="*/ 311150 h 1117600"/>
              <a:gd name="connsiteX83" fmla="*/ 2787650 w 3309627"/>
              <a:gd name="connsiteY83" fmla="*/ 292100 h 1117600"/>
              <a:gd name="connsiteX84" fmla="*/ 2768600 w 3309627"/>
              <a:gd name="connsiteY84" fmla="*/ 285750 h 1117600"/>
              <a:gd name="connsiteX85" fmla="*/ 2736850 w 3309627"/>
              <a:gd name="connsiteY85" fmla="*/ 266700 h 1117600"/>
              <a:gd name="connsiteX86" fmla="*/ 2711450 w 3309627"/>
              <a:gd name="connsiteY86" fmla="*/ 254000 h 1117600"/>
              <a:gd name="connsiteX87" fmla="*/ 2692400 w 3309627"/>
              <a:gd name="connsiteY87" fmla="*/ 241300 h 1117600"/>
              <a:gd name="connsiteX88" fmla="*/ 2635250 w 3309627"/>
              <a:gd name="connsiteY88" fmla="*/ 215900 h 1117600"/>
              <a:gd name="connsiteX89" fmla="*/ 2603500 w 3309627"/>
              <a:gd name="connsiteY89" fmla="*/ 177800 h 1117600"/>
              <a:gd name="connsiteX90" fmla="*/ 2565400 w 3309627"/>
              <a:gd name="connsiteY90" fmla="*/ 152400 h 1117600"/>
              <a:gd name="connsiteX91" fmla="*/ 2540000 w 3309627"/>
              <a:gd name="connsiteY91" fmla="*/ 133350 h 1117600"/>
              <a:gd name="connsiteX92" fmla="*/ 2514600 w 3309627"/>
              <a:gd name="connsiteY92" fmla="*/ 127000 h 1117600"/>
              <a:gd name="connsiteX93" fmla="*/ 2495550 w 3309627"/>
              <a:gd name="connsiteY93" fmla="*/ 120650 h 1117600"/>
              <a:gd name="connsiteX94" fmla="*/ 2190750 w 3309627"/>
              <a:gd name="connsiteY94" fmla="*/ 114300 h 1117600"/>
              <a:gd name="connsiteX95" fmla="*/ 2152650 w 3309627"/>
              <a:gd name="connsiteY95" fmla="*/ 101600 h 1117600"/>
              <a:gd name="connsiteX96" fmla="*/ 2063750 w 3309627"/>
              <a:gd name="connsiteY96" fmla="*/ 88900 h 1117600"/>
              <a:gd name="connsiteX97" fmla="*/ 2038350 w 3309627"/>
              <a:gd name="connsiteY97" fmla="*/ 82550 h 1117600"/>
              <a:gd name="connsiteX98" fmla="*/ 2019300 w 3309627"/>
              <a:gd name="connsiteY98" fmla="*/ 76200 h 1117600"/>
              <a:gd name="connsiteX99" fmla="*/ 1968500 w 3309627"/>
              <a:gd name="connsiteY99" fmla="*/ 69850 h 1117600"/>
              <a:gd name="connsiteX100" fmla="*/ 1924050 w 3309627"/>
              <a:gd name="connsiteY100" fmla="*/ 57150 h 1117600"/>
              <a:gd name="connsiteX101" fmla="*/ 1809750 w 3309627"/>
              <a:gd name="connsiteY101" fmla="*/ 44450 h 1117600"/>
              <a:gd name="connsiteX102" fmla="*/ 1454150 w 3309627"/>
              <a:gd name="connsiteY102" fmla="*/ 50800 h 1117600"/>
              <a:gd name="connsiteX103" fmla="*/ 1371600 w 3309627"/>
              <a:gd name="connsiteY103" fmla="*/ 63500 h 1117600"/>
              <a:gd name="connsiteX104" fmla="*/ 1308100 w 3309627"/>
              <a:gd name="connsiteY104" fmla="*/ 69850 h 1117600"/>
              <a:gd name="connsiteX105" fmla="*/ 1060450 w 3309627"/>
              <a:gd name="connsiteY105" fmla="*/ 63500 h 1117600"/>
              <a:gd name="connsiteX106" fmla="*/ 1041400 w 3309627"/>
              <a:gd name="connsiteY106" fmla="*/ 57150 h 1117600"/>
              <a:gd name="connsiteX107" fmla="*/ 952500 w 3309627"/>
              <a:gd name="connsiteY107" fmla="*/ 44450 h 1117600"/>
              <a:gd name="connsiteX108" fmla="*/ 901700 w 3309627"/>
              <a:gd name="connsiteY108" fmla="*/ 31750 h 1117600"/>
              <a:gd name="connsiteX109" fmla="*/ 812800 w 3309627"/>
              <a:gd name="connsiteY109" fmla="*/ 19050 h 1117600"/>
              <a:gd name="connsiteX110" fmla="*/ 774700 w 3309627"/>
              <a:gd name="connsiteY110" fmla="*/ 12700 h 1117600"/>
              <a:gd name="connsiteX111" fmla="*/ 723900 w 3309627"/>
              <a:gd name="connsiteY111" fmla="*/ 0 h 1117600"/>
              <a:gd name="connsiteX112" fmla="*/ 571500 w 3309627"/>
              <a:gd name="connsiteY112" fmla="*/ 6350 h 1117600"/>
              <a:gd name="connsiteX113" fmla="*/ 539750 w 3309627"/>
              <a:gd name="connsiteY113" fmla="*/ 19050 h 1117600"/>
              <a:gd name="connsiteX114" fmla="*/ 508000 w 3309627"/>
              <a:gd name="connsiteY114" fmla="*/ 25400 h 1117600"/>
              <a:gd name="connsiteX115" fmla="*/ 488950 w 3309627"/>
              <a:gd name="connsiteY115" fmla="*/ 38100 h 1117600"/>
              <a:gd name="connsiteX116" fmla="*/ 431800 w 3309627"/>
              <a:gd name="connsiteY116" fmla="*/ 57150 h 1117600"/>
              <a:gd name="connsiteX117" fmla="*/ 393700 w 3309627"/>
              <a:gd name="connsiteY117" fmla="*/ 69850 h 1117600"/>
              <a:gd name="connsiteX118" fmla="*/ 374650 w 3309627"/>
              <a:gd name="connsiteY118" fmla="*/ 76200 h 1117600"/>
              <a:gd name="connsiteX119" fmla="*/ 355600 w 3309627"/>
              <a:gd name="connsiteY119" fmla="*/ 88900 h 1117600"/>
              <a:gd name="connsiteX120" fmla="*/ 311150 w 3309627"/>
              <a:gd name="connsiteY120" fmla="*/ 139700 h 1117600"/>
              <a:gd name="connsiteX121" fmla="*/ 285750 w 3309627"/>
              <a:gd name="connsiteY121" fmla="*/ 165100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3309627" h="1117600">
                <a:moveTo>
                  <a:pt x="285750" y="165100"/>
                </a:moveTo>
                <a:cubicBezTo>
                  <a:pt x="271992" y="171450"/>
                  <a:pt x="246535" y="172419"/>
                  <a:pt x="228600" y="177800"/>
                </a:cubicBezTo>
                <a:cubicBezTo>
                  <a:pt x="215778" y="181647"/>
                  <a:pt x="190500" y="190500"/>
                  <a:pt x="190500" y="190500"/>
                </a:cubicBezTo>
                <a:cubicBezTo>
                  <a:pt x="182033" y="196850"/>
                  <a:pt x="174289" y="204299"/>
                  <a:pt x="165100" y="209550"/>
                </a:cubicBezTo>
                <a:cubicBezTo>
                  <a:pt x="140998" y="223322"/>
                  <a:pt x="149124" y="206476"/>
                  <a:pt x="127000" y="228600"/>
                </a:cubicBezTo>
                <a:cubicBezTo>
                  <a:pt x="116624" y="238976"/>
                  <a:pt x="104264" y="260430"/>
                  <a:pt x="95250" y="273050"/>
                </a:cubicBezTo>
                <a:cubicBezTo>
                  <a:pt x="89099" y="281662"/>
                  <a:pt x="82550" y="289983"/>
                  <a:pt x="76200" y="298450"/>
                </a:cubicBezTo>
                <a:lnTo>
                  <a:pt x="63500" y="336550"/>
                </a:lnTo>
                <a:lnTo>
                  <a:pt x="57150" y="355600"/>
                </a:lnTo>
                <a:cubicBezTo>
                  <a:pt x="59267" y="376767"/>
                  <a:pt x="60265" y="398075"/>
                  <a:pt x="63500" y="419100"/>
                </a:cubicBezTo>
                <a:cubicBezTo>
                  <a:pt x="64518" y="425716"/>
                  <a:pt x="69850" y="431457"/>
                  <a:pt x="69850" y="438150"/>
                </a:cubicBezTo>
                <a:cubicBezTo>
                  <a:pt x="69850" y="461529"/>
                  <a:pt x="67563" y="484976"/>
                  <a:pt x="63500" y="508000"/>
                </a:cubicBezTo>
                <a:cubicBezTo>
                  <a:pt x="61174" y="521183"/>
                  <a:pt x="60266" y="536634"/>
                  <a:pt x="50800" y="546100"/>
                </a:cubicBezTo>
                <a:lnTo>
                  <a:pt x="31750" y="565150"/>
                </a:lnTo>
                <a:cubicBezTo>
                  <a:pt x="29633" y="571500"/>
                  <a:pt x="28651" y="578349"/>
                  <a:pt x="25400" y="584200"/>
                </a:cubicBezTo>
                <a:cubicBezTo>
                  <a:pt x="17987" y="597543"/>
                  <a:pt x="0" y="622300"/>
                  <a:pt x="0" y="622300"/>
                </a:cubicBezTo>
                <a:cubicBezTo>
                  <a:pt x="2117" y="647700"/>
                  <a:pt x="-217" y="673873"/>
                  <a:pt x="6350" y="698500"/>
                </a:cubicBezTo>
                <a:cubicBezTo>
                  <a:pt x="8664" y="707177"/>
                  <a:pt x="19651" y="710651"/>
                  <a:pt x="25400" y="717550"/>
                </a:cubicBezTo>
                <a:cubicBezTo>
                  <a:pt x="55282" y="753409"/>
                  <a:pt x="18801" y="721908"/>
                  <a:pt x="57150" y="749300"/>
                </a:cubicBezTo>
                <a:cubicBezTo>
                  <a:pt x="129785" y="801182"/>
                  <a:pt x="47021" y="739171"/>
                  <a:pt x="95250" y="787400"/>
                </a:cubicBezTo>
                <a:cubicBezTo>
                  <a:pt x="100646" y="792796"/>
                  <a:pt x="108437" y="795214"/>
                  <a:pt x="114300" y="800100"/>
                </a:cubicBezTo>
                <a:cubicBezTo>
                  <a:pt x="163193" y="840844"/>
                  <a:pt x="105102" y="800318"/>
                  <a:pt x="152400" y="831850"/>
                </a:cubicBezTo>
                <a:cubicBezTo>
                  <a:pt x="169333" y="882650"/>
                  <a:pt x="143933" y="823383"/>
                  <a:pt x="177800" y="857250"/>
                </a:cubicBezTo>
                <a:cubicBezTo>
                  <a:pt x="182533" y="861983"/>
                  <a:pt x="179417" y="871567"/>
                  <a:pt x="184150" y="876300"/>
                </a:cubicBezTo>
                <a:cubicBezTo>
                  <a:pt x="188883" y="881033"/>
                  <a:pt x="197349" y="879399"/>
                  <a:pt x="203200" y="882650"/>
                </a:cubicBezTo>
                <a:cubicBezTo>
                  <a:pt x="216543" y="890063"/>
                  <a:pt x="226820" y="903223"/>
                  <a:pt x="241300" y="908050"/>
                </a:cubicBezTo>
                <a:cubicBezTo>
                  <a:pt x="356435" y="946428"/>
                  <a:pt x="212421" y="900174"/>
                  <a:pt x="311150" y="927100"/>
                </a:cubicBezTo>
                <a:cubicBezTo>
                  <a:pt x="324065" y="930622"/>
                  <a:pt x="336550" y="935567"/>
                  <a:pt x="349250" y="939800"/>
                </a:cubicBezTo>
                <a:cubicBezTo>
                  <a:pt x="355600" y="941917"/>
                  <a:pt x="361736" y="944837"/>
                  <a:pt x="368300" y="946150"/>
                </a:cubicBezTo>
                <a:cubicBezTo>
                  <a:pt x="378883" y="948267"/>
                  <a:pt x="389579" y="949882"/>
                  <a:pt x="400050" y="952500"/>
                </a:cubicBezTo>
                <a:cubicBezTo>
                  <a:pt x="406544" y="954123"/>
                  <a:pt x="412664" y="957011"/>
                  <a:pt x="419100" y="958850"/>
                </a:cubicBezTo>
                <a:cubicBezTo>
                  <a:pt x="486278" y="978044"/>
                  <a:pt x="392058" y="947719"/>
                  <a:pt x="482600" y="977900"/>
                </a:cubicBezTo>
                <a:cubicBezTo>
                  <a:pt x="488950" y="980017"/>
                  <a:pt x="495024" y="983303"/>
                  <a:pt x="501650" y="984250"/>
                </a:cubicBezTo>
                <a:lnTo>
                  <a:pt x="546100" y="990600"/>
                </a:lnTo>
                <a:cubicBezTo>
                  <a:pt x="586889" y="1004196"/>
                  <a:pt x="568898" y="999300"/>
                  <a:pt x="641350" y="1009650"/>
                </a:cubicBezTo>
                <a:cubicBezTo>
                  <a:pt x="656167" y="1011767"/>
                  <a:pt x="671037" y="1013539"/>
                  <a:pt x="685800" y="1016000"/>
                </a:cubicBezTo>
                <a:cubicBezTo>
                  <a:pt x="696446" y="1017774"/>
                  <a:pt x="706852" y="1020924"/>
                  <a:pt x="717550" y="1022350"/>
                </a:cubicBezTo>
                <a:cubicBezTo>
                  <a:pt x="738636" y="1025161"/>
                  <a:pt x="759883" y="1026583"/>
                  <a:pt x="781050" y="1028700"/>
                </a:cubicBezTo>
                <a:cubicBezTo>
                  <a:pt x="904495" y="1063970"/>
                  <a:pt x="707930" y="1010266"/>
                  <a:pt x="927100" y="1054100"/>
                </a:cubicBezTo>
                <a:cubicBezTo>
                  <a:pt x="937683" y="1056217"/>
                  <a:pt x="948140" y="1059111"/>
                  <a:pt x="958850" y="1060450"/>
                </a:cubicBezTo>
                <a:cubicBezTo>
                  <a:pt x="1032274" y="1069628"/>
                  <a:pt x="1116714" y="1070321"/>
                  <a:pt x="1187450" y="1073150"/>
                </a:cubicBezTo>
                <a:lnTo>
                  <a:pt x="1231900" y="1085850"/>
                </a:lnTo>
                <a:cubicBezTo>
                  <a:pt x="1238311" y="1087773"/>
                  <a:pt x="1244257" y="1092200"/>
                  <a:pt x="1250950" y="1092200"/>
                </a:cubicBezTo>
                <a:cubicBezTo>
                  <a:pt x="1268319" y="1092200"/>
                  <a:pt x="1274603" y="1079571"/>
                  <a:pt x="1289050" y="1073150"/>
                </a:cubicBezTo>
                <a:cubicBezTo>
                  <a:pt x="1328530" y="1055603"/>
                  <a:pt x="1343703" y="1058795"/>
                  <a:pt x="1390650" y="1054100"/>
                </a:cubicBezTo>
                <a:cubicBezTo>
                  <a:pt x="1468127" y="1055650"/>
                  <a:pt x="1690319" y="1055603"/>
                  <a:pt x="1809750" y="1066800"/>
                </a:cubicBezTo>
                <a:cubicBezTo>
                  <a:pt x="1843731" y="1069986"/>
                  <a:pt x="1877483" y="1075267"/>
                  <a:pt x="1911350" y="1079500"/>
                </a:cubicBezTo>
                <a:cubicBezTo>
                  <a:pt x="1920010" y="1080582"/>
                  <a:pt x="1928142" y="1084415"/>
                  <a:pt x="1936750" y="1085850"/>
                </a:cubicBezTo>
                <a:cubicBezTo>
                  <a:pt x="1953583" y="1088655"/>
                  <a:pt x="1970589" y="1090315"/>
                  <a:pt x="1987550" y="1092200"/>
                </a:cubicBezTo>
                <a:cubicBezTo>
                  <a:pt x="2040867" y="1098124"/>
                  <a:pt x="2072440" y="1100333"/>
                  <a:pt x="2127250" y="1104900"/>
                </a:cubicBezTo>
                <a:cubicBezTo>
                  <a:pt x="2363618" y="1097513"/>
                  <a:pt x="2354927" y="1094195"/>
                  <a:pt x="2622550" y="1104900"/>
                </a:cubicBezTo>
                <a:cubicBezTo>
                  <a:pt x="2631270" y="1105249"/>
                  <a:pt x="2639259" y="1110460"/>
                  <a:pt x="2647950" y="1111250"/>
                </a:cubicBezTo>
                <a:cubicBezTo>
                  <a:pt x="2685952" y="1114705"/>
                  <a:pt x="2724150" y="1115483"/>
                  <a:pt x="2762250" y="1117600"/>
                </a:cubicBezTo>
                <a:cubicBezTo>
                  <a:pt x="2785533" y="1115483"/>
                  <a:pt x="2809076" y="1115313"/>
                  <a:pt x="2832100" y="1111250"/>
                </a:cubicBezTo>
                <a:cubicBezTo>
                  <a:pt x="2845283" y="1108924"/>
                  <a:pt x="2857500" y="1102783"/>
                  <a:pt x="2870200" y="1098550"/>
                </a:cubicBezTo>
                <a:cubicBezTo>
                  <a:pt x="2876550" y="1096433"/>
                  <a:pt x="2883681" y="1095913"/>
                  <a:pt x="2889250" y="1092200"/>
                </a:cubicBezTo>
                <a:cubicBezTo>
                  <a:pt x="2913869" y="1075787"/>
                  <a:pt x="2901060" y="1081913"/>
                  <a:pt x="2927350" y="1073150"/>
                </a:cubicBezTo>
                <a:cubicBezTo>
                  <a:pt x="2970104" y="1041084"/>
                  <a:pt x="2934054" y="1064683"/>
                  <a:pt x="2984500" y="1041400"/>
                </a:cubicBezTo>
                <a:cubicBezTo>
                  <a:pt x="3001690" y="1033466"/>
                  <a:pt x="3016736" y="1019713"/>
                  <a:pt x="3035300" y="1016000"/>
                </a:cubicBezTo>
                <a:cubicBezTo>
                  <a:pt x="3057124" y="1011635"/>
                  <a:pt x="3071525" y="1009278"/>
                  <a:pt x="3092450" y="1003300"/>
                </a:cubicBezTo>
                <a:cubicBezTo>
                  <a:pt x="3098886" y="1001461"/>
                  <a:pt x="3104978" y="998455"/>
                  <a:pt x="3111500" y="996950"/>
                </a:cubicBezTo>
                <a:cubicBezTo>
                  <a:pt x="3118944" y="995232"/>
                  <a:pt x="3213226" y="977837"/>
                  <a:pt x="3225800" y="971550"/>
                </a:cubicBezTo>
                <a:cubicBezTo>
                  <a:pt x="3234267" y="967317"/>
                  <a:pt x="3242499" y="962579"/>
                  <a:pt x="3251200" y="958850"/>
                </a:cubicBezTo>
                <a:cubicBezTo>
                  <a:pt x="3257352" y="956213"/>
                  <a:pt x="3264263" y="955493"/>
                  <a:pt x="3270250" y="952500"/>
                </a:cubicBezTo>
                <a:cubicBezTo>
                  <a:pt x="3277076" y="949087"/>
                  <a:pt x="3282950" y="944033"/>
                  <a:pt x="3289300" y="939800"/>
                </a:cubicBezTo>
                <a:cubicBezTo>
                  <a:pt x="3293533" y="933450"/>
                  <a:pt x="3298587" y="927576"/>
                  <a:pt x="3302000" y="920750"/>
                </a:cubicBezTo>
                <a:cubicBezTo>
                  <a:pt x="3314064" y="896622"/>
                  <a:pt x="3310084" y="870823"/>
                  <a:pt x="3302000" y="844550"/>
                </a:cubicBezTo>
                <a:cubicBezTo>
                  <a:pt x="3297360" y="829469"/>
                  <a:pt x="3273634" y="811781"/>
                  <a:pt x="3263900" y="800100"/>
                </a:cubicBezTo>
                <a:cubicBezTo>
                  <a:pt x="3241195" y="772855"/>
                  <a:pt x="3262507" y="787298"/>
                  <a:pt x="3232150" y="762000"/>
                </a:cubicBezTo>
                <a:cubicBezTo>
                  <a:pt x="3226287" y="757114"/>
                  <a:pt x="3218804" y="754370"/>
                  <a:pt x="3213100" y="749300"/>
                </a:cubicBezTo>
                <a:cubicBezTo>
                  <a:pt x="3199676" y="737368"/>
                  <a:pt x="3192039" y="716880"/>
                  <a:pt x="3175000" y="711200"/>
                </a:cubicBezTo>
                <a:cubicBezTo>
                  <a:pt x="3122320" y="693640"/>
                  <a:pt x="3205189" y="723119"/>
                  <a:pt x="3117850" y="679450"/>
                </a:cubicBezTo>
                <a:cubicBezTo>
                  <a:pt x="3085624" y="663337"/>
                  <a:pt x="3100326" y="672001"/>
                  <a:pt x="3073400" y="654050"/>
                </a:cubicBezTo>
                <a:cubicBezTo>
                  <a:pt x="3041167" y="605701"/>
                  <a:pt x="3043163" y="626680"/>
                  <a:pt x="3054350" y="565150"/>
                </a:cubicBezTo>
                <a:cubicBezTo>
                  <a:pt x="3055547" y="558564"/>
                  <a:pt x="3058583" y="552450"/>
                  <a:pt x="3060700" y="546100"/>
                </a:cubicBezTo>
                <a:cubicBezTo>
                  <a:pt x="3055561" y="510126"/>
                  <a:pt x="3056554" y="506190"/>
                  <a:pt x="3048000" y="476250"/>
                </a:cubicBezTo>
                <a:cubicBezTo>
                  <a:pt x="3046161" y="469814"/>
                  <a:pt x="3045831" y="462427"/>
                  <a:pt x="3041650" y="457200"/>
                </a:cubicBezTo>
                <a:cubicBezTo>
                  <a:pt x="3036882" y="451241"/>
                  <a:pt x="3028950" y="448733"/>
                  <a:pt x="3022600" y="444500"/>
                </a:cubicBezTo>
                <a:cubicBezTo>
                  <a:pt x="2998964" y="409046"/>
                  <a:pt x="3021189" y="437092"/>
                  <a:pt x="2971800" y="400050"/>
                </a:cubicBezTo>
                <a:cubicBezTo>
                  <a:pt x="2963333" y="393700"/>
                  <a:pt x="2955542" y="386333"/>
                  <a:pt x="2946400" y="381000"/>
                </a:cubicBezTo>
                <a:cubicBezTo>
                  <a:pt x="2930047" y="371461"/>
                  <a:pt x="2908987" y="368987"/>
                  <a:pt x="2895600" y="355600"/>
                </a:cubicBezTo>
                <a:cubicBezTo>
                  <a:pt x="2889250" y="349250"/>
                  <a:pt x="2883858" y="341770"/>
                  <a:pt x="2876550" y="336550"/>
                </a:cubicBezTo>
                <a:cubicBezTo>
                  <a:pt x="2860839" y="325328"/>
                  <a:pt x="2835995" y="319447"/>
                  <a:pt x="2819400" y="311150"/>
                </a:cubicBezTo>
                <a:cubicBezTo>
                  <a:pt x="2808361" y="305630"/>
                  <a:pt x="2798689" y="297620"/>
                  <a:pt x="2787650" y="292100"/>
                </a:cubicBezTo>
                <a:cubicBezTo>
                  <a:pt x="2781663" y="289107"/>
                  <a:pt x="2774587" y="288743"/>
                  <a:pt x="2768600" y="285750"/>
                </a:cubicBezTo>
                <a:cubicBezTo>
                  <a:pt x="2757561" y="280230"/>
                  <a:pt x="2747639" y="272694"/>
                  <a:pt x="2736850" y="266700"/>
                </a:cubicBezTo>
                <a:cubicBezTo>
                  <a:pt x="2728575" y="262103"/>
                  <a:pt x="2719669" y="258696"/>
                  <a:pt x="2711450" y="254000"/>
                </a:cubicBezTo>
                <a:cubicBezTo>
                  <a:pt x="2704824" y="250214"/>
                  <a:pt x="2699374" y="244400"/>
                  <a:pt x="2692400" y="241300"/>
                </a:cubicBezTo>
                <a:cubicBezTo>
                  <a:pt x="2624390" y="211073"/>
                  <a:pt x="2678363" y="244642"/>
                  <a:pt x="2635250" y="215900"/>
                </a:cubicBezTo>
                <a:cubicBezTo>
                  <a:pt x="2623961" y="198967"/>
                  <a:pt x="2620424" y="190963"/>
                  <a:pt x="2603500" y="177800"/>
                </a:cubicBezTo>
                <a:cubicBezTo>
                  <a:pt x="2591452" y="168429"/>
                  <a:pt x="2577611" y="161558"/>
                  <a:pt x="2565400" y="152400"/>
                </a:cubicBezTo>
                <a:cubicBezTo>
                  <a:pt x="2556933" y="146050"/>
                  <a:pt x="2549466" y="138083"/>
                  <a:pt x="2540000" y="133350"/>
                </a:cubicBezTo>
                <a:cubicBezTo>
                  <a:pt x="2532194" y="129447"/>
                  <a:pt x="2522991" y="129398"/>
                  <a:pt x="2514600" y="127000"/>
                </a:cubicBezTo>
                <a:cubicBezTo>
                  <a:pt x="2508164" y="125161"/>
                  <a:pt x="2502238" y="120912"/>
                  <a:pt x="2495550" y="120650"/>
                </a:cubicBezTo>
                <a:cubicBezTo>
                  <a:pt x="2394006" y="116668"/>
                  <a:pt x="2292350" y="116417"/>
                  <a:pt x="2190750" y="114300"/>
                </a:cubicBezTo>
                <a:cubicBezTo>
                  <a:pt x="2178050" y="110067"/>
                  <a:pt x="2165902" y="103493"/>
                  <a:pt x="2152650" y="101600"/>
                </a:cubicBezTo>
                <a:cubicBezTo>
                  <a:pt x="2123017" y="97367"/>
                  <a:pt x="2092790" y="96160"/>
                  <a:pt x="2063750" y="88900"/>
                </a:cubicBezTo>
                <a:cubicBezTo>
                  <a:pt x="2055283" y="86783"/>
                  <a:pt x="2046741" y="84948"/>
                  <a:pt x="2038350" y="82550"/>
                </a:cubicBezTo>
                <a:cubicBezTo>
                  <a:pt x="2031914" y="80711"/>
                  <a:pt x="2025886" y="77397"/>
                  <a:pt x="2019300" y="76200"/>
                </a:cubicBezTo>
                <a:cubicBezTo>
                  <a:pt x="2002510" y="73147"/>
                  <a:pt x="1985433" y="71967"/>
                  <a:pt x="1968500" y="69850"/>
                </a:cubicBezTo>
                <a:cubicBezTo>
                  <a:pt x="1953683" y="65617"/>
                  <a:pt x="1939266" y="59585"/>
                  <a:pt x="1924050" y="57150"/>
                </a:cubicBezTo>
                <a:cubicBezTo>
                  <a:pt x="1886197" y="51094"/>
                  <a:pt x="1809750" y="44450"/>
                  <a:pt x="1809750" y="44450"/>
                </a:cubicBezTo>
                <a:lnTo>
                  <a:pt x="1454150" y="50800"/>
                </a:lnTo>
                <a:cubicBezTo>
                  <a:pt x="1343146" y="54216"/>
                  <a:pt x="1436166" y="54276"/>
                  <a:pt x="1371600" y="63500"/>
                </a:cubicBezTo>
                <a:cubicBezTo>
                  <a:pt x="1350542" y="66508"/>
                  <a:pt x="1329267" y="67733"/>
                  <a:pt x="1308100" y="69850"/>
                </a:cubicBezTo>
                <a:cubicBezTo>
                  <a:pt x="1225550" y="67733"/>
                  <a:pt x="1142934" y="67428"/>
                  <a:pt x="1060450" y="63500"/>
                </a:cubicBezTo>
                <a:cubicBezTo>
                  <a:pt x="1053764" y="63182"/>
                  <a:pt x="1047992" y="58313"/>
                  <a:pt x="1041400" y="57150"/>
                </a:cubicBezTo>
                <a:cubicBezTo>
                  <a:pt x="1011921" y="51948"/>
                  <a:pt x="981540" y="51710"/>
                  <a:pt x="952500" y="44450"/>
                </a:cubicBezTo>
                <a:cubicBezTo>
                  <a:pt x="935567" y="40217"/>
                  <a:pt x="918873" y="34872"/>
                  <a:pt x="901700" y="31750"/>
                </a:cubicBezTo>
                <a:cubicBezTo>
                  <a:pt x="872249" y="26395"/>
                  <a:pt x="842327" y="23971"/>
                  <a:pt x="812800" y="19050"/>
                </a:cubicBezTo>
                <a:cubicBezTo>
                  <a:pt x="800100" y="16933"/>
                  <a:pt x="787289" y="15398"/>
                  <a:pt x="774700" y="12700"/>
                </a:cubicBezTo>
                <a:cubicBezTo>
                  <a:pt x="757633" y="9043"/>
                  <a:pt x="723900" y="0"/>
                  <a:pt x="723900" y="0"/>
                </a:cubicBezTo>
                <a:cubicBezTo>
                  <a:pt x="673100" y="2117"/>
                  <a:pt x="622074" y="1118"/>
                  <a:pt x="571500" y="6350"/>
                </a:cubicBezTo>
                <a:cubicBezTo>
                  <a:pt x="560162" y="7523"/>
                  <a:pt x="550668" y="15775"/>
                  <a:pt x="539750" y="19050"/>
                </a:cubicBezTo>
                <a:cubicBezTo>
                  <a:pt x="529412" y="22151"/>
                  <a:pt x="518583" y="23283"/>
                  <a:pt x="508000" y="25400"/>
                </a:cubicBezTo>
                <a:cubicBezTo>
                  <a:pt x="501650" y="29633"/>
                  <a:pt x="495776" y="34687"/>
                  <a:pt x="488950" y="38100"/>
                </a:cubicBezTo>
                <a:cubicBezTo>
                  <a:pt x="457119" y="54016"/>
                  <a:pt x="462116" y="48055"/>
                  <a:pt x="431800" y="57150"/>
                </a:cubicBezTo>
                <a:cubicBezTo>
                  <a:pt x="418978" y="60997"/>
                  <a:pt x="406400" y="65617"/>
                  <a:pt x="393700" y="69850"/>
                </a:cubicBezTo>
                <a:cubicBezTo>
                  <a:pt x="387350" y="71967"/>
                  <a:pt x="380219" y="72487"/>
                  <a:pt x="374650" y="76200"/>
                </a:cubicBezTo>
                <a:lnTo>
                  <a:pt x="355600" y="88900"/>
                </a:lnTo>
                <a:cubicBezTo>
                  <a:pt x="341361" y="110259"/>
                  <a:pt x="335203" y="130079"/>
                  <a:pt x="311150" y="139700"/>
                </a:cubicBezTo>
                <a:cubicBezTo>
                  <a:pt x="307219" y="141272"/>
                  <a:pt x="299508" y="158750"/>
                  <a:pt x="285750" y="16510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Consolas" panose="020B0609020204030204" pitchFamily="49" charset="0"/>
              </a:rPr>
              <a:t>11   12   13   14</a:t>
            </a:r>
          </a:p>
          <a:p>
            <a:pPr algn="ctr"/>
            <a:r>
              <a:rPr lang="en-US">
                <a:solidFill>
                  <a:schemeClr val="tx1"/>
                </a:solidFill>
                <a:latin typeface="Consolas" panose="020B0609020204030204" pitchFamily="49" charset="0"/>
              </a:rPr>
              <a:t>21   22   23   24</a:t>
            </a:r>
          </a:p>
          <a:p>
            <a:pPr algn="ctr"/>
            <a:r>
              <a:rPr lang="en-US">
                <a:solidFill>
                  <a:schemeClr val="tx1"/>
                </a:solidFill>
                <a:latin typeface="Consolas" panose="020B0609020204030204" pitchFamily="49" charset="0"/>
              </a:rPr>
              <a:t>31   32   33   34</a:t>
            </a:r>
          </a:p>
          <a:p>
            <a:pPr algn="ctr"/>
            <a:r>
              <a:rPr lang="en-US">
                <a:solidFill>
                  <a:schemeClr val="tx1"/>
                </a:solidFill>
                <a:latin typeface="Consolas" panose="020B0609020204030204" pitchFamily="49" charset="0"/>
              </a:rPr>
              <a:t>41   42   43   44</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772929F-EFC4-4875-A59D-C2A7CCE2FBB7}"/>
                  </a:ext>
                </a:extLst>
              </p:cNvPr>
              <p:cNvSpPr txBox="1"/>
              <p:nvPr/>
            </p:nvSpPr>
            <p:spPr>
              <a:xfrm>
                <a:off x="1708150" y="4367311"/>
                <a:ext cx="103505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Ω</m:t>
                      </m:r>
                      <m:r>
                        <a:rPr lang="en-US" b="0" i="1" smtClean="0">
                          <a:latin typeface="Cambria Math" panose="02040503050406030204" pitchFamily="18" charset="0"/>
                        </a:rPr>
                        <m:t>=</m:t>
                      </m:r>
                    </m:oMath>
                  </m:oMathPara>
                </a14:m>
                <a:endParaRPr lang="en-US"/>
              </a:p>
            </p:txBody>
          </p:sp>
        </mc:Choice>
        <mc:Fallback xmlns="">
          <p:sp>
            <p:nvSpPr>
              <p:cNvPr id="9" name="TextBox 8">
                <a:extLst>
                  <a:ext uri="{FF2B5EF4-FFF2-40B4-BE49-F238E27FC236}">
                    <a16:creationId xmlns:a16="http://schemas.microsoft.com/office/drawing/2014/main" id="{3772929F-EFC4-4875-A59D-C2A7CCE2FBB7}"/>
                  </a:ext>
                </a:extLst>
              </p:cNvPr>
              <p:cNvSpPr txBox="1">
                <a:spLocks noRot="1" noChangeAspect="1" noMove="1" noResize="1" noEditPoints="1" noAdjustHandles="1" noChangeArrowheads="1" noChangeShapeType="1" noTextEdit="1"/>
              </p:cNvSpPr>
              <p:nvPr/>
            </p:nvSpPr>
            <p:spPr>
              <a:xfrm>
                <a:off x="1708150" y="4367311"/>
                <a:ext cx="1035050" cy="307777"/>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3832459"/>
      </p:ext>
    </p:extLst>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BF355-89AF-FEAB-98F6-26D6AADCBBA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CFCBBD7-B074-D53F-D96A-4739B09E12AB}"/>
              </a:ext>
            </a:extLst>
          </p:cNvPr>
          <p:cNvSpPr>
            <a:spLocks noGrp="1"/>
          </p:cNvSpPr>
          <p:nvPr>
            <p:ph type="body" idx="1"/>
          </p:nvPr>
        </p:nvSpPr>
        <p:spPr>
          <a:xfrm>
            <a:off x="4812374" y="402198"/>
            <a:ext cx="4218537" cy="4260900"/>
          </a:xfrm>
        </p:spPr>
        <p:txBody>
          <a:bodyPr/>
          <a:lstStyle/>
          <a:p>
            <a:pPr marL="127000" indent="0">
              <a:buNone/>
            </a:pPr>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Overview of Second Half of the Course</a:t>
            </a:r>
          </a:p>
          <a:p>
            <a:pPr marL="127000" indent="0">
              <a:buNone/>
            </a:pPr>
            <a:r>
              <a:rPr lang="en-US">
                <a:solidFill>
                  <a:schemeClr val="bg1">
                    <a:lumMod val="50000"/>
                  </a:schemeClr>
                </a:solidFill>
              </a:rPr>
              <a:t>Probability Basics</a:t>
            </a:r>
          </a:p>
          <a:p>
            <a:r>
              <a:rPr lang="en-US">
                <a:solidFill>
                  <a:schemeClr val="bg1">
                    <a:lumMod val="50000"/>
                  </a:schemeClr>
                </a:solidFill>
              </a:rPr>
              <a:t>Probability Spaces and Events</a:t>
            </a:r>
          </a:p>
          <a:p>
            <a:r>
              <a:rPr lang="en-US">
                <a:solidFill>
                  <a:schemeClr val="bg1">
                    <a:lumMod val="50000"/>
                  </a:schemeClr>
                </a:solidFill>
              </a:rPr>
              <a:t>Non-uniform Probability Spaces</a:t>
            </a:r>
          </a:p>
          <a:p>
            <a:r>
              <a:rPr lang="en-US">
                <a:solidFill>
                  <a:schemeClr val="bg1">
                    <a:lumMod val="50000"/>
                  </a:schemeClr>
                </a:solidFill>
              </a:rPr>
              <a:t>Example: Four Biased Coins</a:t>
            </a:r>
          </a:p>
          <a:p>
            <a:r>
              <a:rPr lang="en-US">
                <a:solidFill>
                  <a:schemeClr val="bg1">
                    <a:lumMod val="50000"/>
                  </a:schemeClr>
                </a:solidFill>
              </a:rPr>
              <a:t>Example: Sixteen Biased Coins </a:t>
            </a:r>
          </a:p>
          <a:p>
            <a:pPr marL="127000" indent="0">
              <a:buNone/>
            </a:pPr>
            <a:r>
              <a:rPr lang="en-US">
                <a:solidFill>
                  <a:schemeClr val="bg1">
                    <a:lumMod val="50000"/>
                  </a:schemeClr>
                </a:solidFill>
              </a:rPr>
              <a:t>Trickier Uniform Probability Spaces</a:t>
            </a:r>
            <a:endPar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endParaRPr>
          </a:p>
          <a:p>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Poker Hands</a:t>
            </a:r>
          </a:p>
          <a:p>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Balls and Bins</a:t>
            </a:r>
          </a:p>
          <a:p>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The Birthday Paradox (n=50 case)</a:t>
            </a:r>
          </a:p>
          <a:p>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The Birthday Paradox (general case)</a:t>
            </a:r>
          </a:p>
          <a:p>
            <a:pPr marL="127000" indent="0">
              <a:buNone/>
            </a:pPr>
            <a:r>
              <a:rPr lang="en-US" b="1">
                <a:solidFill>
                  <a:schemeClr val="accent3"/>
                </a:solidFill>
                <a:latin typeface="Inter" panose="02000503000000020004" pitchFamily="2" charset="0"/>
                <a:ea typeface="Inter" panose="02000503000000020004" pitchFamily="2" charset="0"/>
                <a:cs typeface="Inter" panose="02000503000000020004" pitchFamily="2" charset="0"/>
              </a:rPr>
              <a:t>The Monty Hall Problem</a:t>
            </a:r>
          </a:p>
          <a:p>
            <a:r>
              <a:rPr lang="en-US">
                <a:solidFill>
                  <a:schemeClr val="bg1">
                    <a:lumMod val="50000"/>
                  </a:schemeClr>
                </a:solidFill>
              </a:rPr>
              <a:t>Simple Analysis</a:t>
            </a:r>
            <a:endPar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endParaRPr>
          </a:p>
          <a:p>
            <a:r>
              <a:rPr lang="en-US" b="1">
                <a:solidFill>
                  <a:schemeClr val="accent3"/>
                </a:solidFill>
                <a:latin typeface="Inter" panose="02000503000000020004" pitchFamily="2" charset="0"/>
                <a:ea typeface="Inter" panose="02000503000000020004" pitchFamily="2" charset="0"/>
                <a:cs typeface="Inter" panose="02000503000000020004" pitchFamily="2" charset="0"/>
              </a:rPr>
              <a:t>Sample Space Analysis</a:t>
            </a:r>
          </a:p>
          <a:p>
            <a:pPr marL="127000" indent="0">
              <a:buNone/>
            </a:pPr>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Conclusion</a:t>
            </a:r>
          </a:p>
        </p:txBody>
      </p:sp>
      <p:sp>
        <p:nvSpPr>
          <p:cNvPr id="4" name="Title 3">
            <a:extLst>
              <a:ext uri="{FF2B5EF4-FFF2-40B4-BE49-F238E27FC236}">
                <a16:creationId xmlns:a16="http://schemas.microsoft.com/office/drawing/2014/main" id="{C3F25D3A-922F-1388-FF39-B0EDFEFB0EE6}"/>
              </a:ext>
            </a:extLst>
          </p:cNvPr>
          <p:cNvSpPr>
            <a:spLocks noGrp="1"/>
          </p:cNvSpPr>
          <p:nvPr>
            <p:ph type="title"/>
          </p:nvPr>
        </p:nvSpPr>
        <p:spPr/>
        <p:txBody>
          <a:bodyPr/>
          <a:lstStyle/>
          <a:p>
            <a:pPr marL="127000" indent="0">
              <a:buNone/>
            </a:pPr>
            <a:r>
              <a:rPr lang="en-US"/>
              <a:t>The Monty Hall Problem:</a:t>
            </a:r>
            <a:br>
              <a:rPr lang="en-US"/>
            </a:br>
            <a:r>
              <a:rPr lang="en-US"/>
              <a:t>Sample Space Analysis</a:t>
            </a:r>
          </a:p>
        </p:txBody>
      </p:sp>
      <p:sp>
        <p:nvSpPr>
          <p:cNvPr id="6" name="Subtitle 5">
            <a:extLst>
              <a:ext uri="{FF2B5EF4-FFF2-40B4-BE49-F238E27FC236}">
                <a16:creationId xmlns:a16="http://schemas.microsoft.com/office/drawing/2014/main" id="{C6FC078F-E235-8EB2-D65D-437B9708CDCF}"/>
              </a:ext>
            </a:extLst>
          </p:cNvPr>
          <p:cNvSpPr>
            <a:spLocks noGrp="1"/>
          </p:cNvSpPr>
          <p:nvPr>
            <p:ph type="subTitle" idx="2"/>
          </p:nvPr>
        </p:nvSpPr>
        <p:spPr/>
        <p:txBody>
          <a:bodyPr/>
          <a:lstStyle/>
          <a:p>
            <a:r>
              <a:rPr lang="en-US" dirty="0"/>
              <a:t>Lecture 16, CS70 Spring 2025</a:t>
            </a:r>
          </a:p>
        </p:txBody>
      </p:sp>
    </p:spTree>
    <p:extLst>
      <p:ext uri="{BB962C8B-B14F-4D97-AF65-F5344CB8AC3E}">
        <p14:creationId xmlns:p14="http://schemas.microsoft.com/office/powerpoint/2010/main" val="323868231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67AC0-561A-5951-CA69-64AA26D7ACCF}"/>
              </a:ext>
            </a:extLst>
          </p:cNvPr>
          <p:cNvSpPr>
            <a:spLocks noGrp="1"/>
          </p:cNvSpPr>
          <p:nvPr>
            <p:ph type="title"/>
          </p:nvPr>
        </p:nvSpPr>
        <p:spPr/>
        <p:txBody>
          <a:bodyPr/>
          <a:lstStyle/>
          <a:p>
            <a:r>
              <a:rPr lang="en-US"/>
              <a:t>Explanation in Terms of Sample Spaces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EBD24BAA-A2C0-B5A6-E891-A83007906ACD}"/>
                  </a:ext>
                </a:extLst>
              </p:cNvPr>
              <p:cNvSpPr>
                <a:spLocks noGrp="1"/>
              </p:cNvSpPr>
              <p:nvPr>
                <p:ph type="body" idx="1"/>
              </p:nvPr>
            </p:nvSpPr>
            <p:spPr/>
            <p:txBody>
              <a:bodyPr/>
              <a:lstStyle/>
              <a:p>
                <a:pPr marL="127000" indent="0">
                  <a:buNone/>
                </a:pPr>
                <a:r>
                  <a:rPr lang="en-US"/>
                  <a:t>We can also think about this problem in terms of a sample space where we draw 3 samples from the set S = {1, 2, 3}:</a:t>
                </a:r>
              </a:p>
              <a:p>
                <a14:m>
                  <m:oMath xmlns:m="http://schemas.openxmlformats.org/officeDocument/2006/math">
                    <m:r>
                      <a:rPr lang="en-US" b="0" i="1" smtClean="0">
                        <a:latin typeface="Cambria Math" panose="02040503050406030204" pitchFamily="18" charset="0"/>
                      </a:rPr>
                      <m:t>𝑖</m:t>
                    </m:r>
                  </m:oMath>
                </a14:m>
                <a:r>
                  <a:rPr lang="en-US"/>
                  <a:t>: the door with the car prize (randomly chosen by TV show crew)</a:t>
                </a:r>
              </a:p>
              <a:p>
                <a14:m>
                  <m:oMath xmlns:m="http://schemas.openxmlformats.org/officeDocument/2006/math">
                    <m:r>
                      <a:rPr lang="en-US" b="0" i="1" smtClean="0">
                        <a:latin typeface="Cambria Math" panose="02040503050406030204" pitchFamily="18" charset="0"/>
                      </a:rPr>
                      <m:t>𝑗</m:t>
                    </m:r>
                  </m:oMath>
                </a14:m>
                <a:r>
                  <a:rPr lang="en-US"/>
                  <a:t>: the door that you select (randomly chosen by you)</a:t>
                </a:r>
              </a:p>
              <a:p>
                <a14:m>
                  <m:oMath xmlns:m="http://schemas.openxmlformats.org/officeDocument/2006/math">
                    <m:r>
                      <a:rPr lang="en-US" b="0" i="1" smtClean="0">
                        <a:latin typeface="Cambria Math" panose="02040503050406030204" pitchFamily="18" charset="0"/>
                      </a:rPr>
                      <m:t>𝑘</m:t>
                    </m:r>
                  </m:oMath>
                </a14:m>
                <a:r>
                  <a:rPr lang="en-US"/>
                  <a:t>: the door that gets opened (randomly chosen by host, with caveat that they will never select the door with the car or the door chosen by you)</a:t>
                </a:r>
              </a:p>
            </p:txBody>
          </p:sp>
        </mc:Choice>
        <mc:Fallback xmlns="">
          <p:sp>
            <p:nvSpPr>
              <p:cNvPr id="3" name="Text Placeholder 2">
                <a:extLst>
                  <a:ext uri="{FF2B5EF4-FFF2-40B4-BE49-F238E27FC236}">
                    <a16:creationId xmlns:a16="http://schemas.microsoft.com/office/drawing/2014/main" id="{EBD24BAA-A2C0-B5A6-E891-A83007906ACD}"/>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9416160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CBC4D-1723-32DA-0443-B2144CBF96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35D7E4-4FAD-D96B-E97D-EA0E2854954D}"/>
              </a:ext>
            </a:extLst>
          </p:cNvPr>
          <p:cNvSpPr>
            <a:spLocks noGrp="1"/>
          </p:cNvSpPr>
          <p:nvPr>
            <p:ph type="title"/>
          </p:nvPr>
        </p:nvSpPr>
        <p:spPr/>
        <p:txBody>
          <a:bodyPr/>
          <a:lstStyle/>
          <a:p>
            <a:r>
              <a:rPr lang="en-US"/>
              <a:t>Explanation in Terms of Sample Spaces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9294B23A-FE6E-14AA-B5F4-A0E83B4C705F}"/>
                  </a:ext>
                </a:extLst>
              </p:cNvPr>
              <p:cNvSpPr>
                <a:spLocks noGrp="1"/>
              </p:cNvSpPr>
              <p:nvPr>
                <p:ph type="body" idx="1"/>
              </p:nvPr>
            </p:nvSpPr>
            <p:spPr/>
            <p:txBody>
              <a:bodyPr/>
              <a:lstStyle/>
              <a:p>
                <a:pPr marL="127000" indent="0">
                  <a:buNone/>
                </a:pPr>
                <a:r>
                  <a:rPr lang="en-US"/>
                  <a:t>We can also think about this problem in terms of a sample space where we draw 3 samples from the set S = {1, 2, 3}:</a:t>
                </a:r>
              </a:p>
              <a:p>
                <a14:m>
                  <m:oMath xmlns:m="http://schemas.openxmlformats.org/officeDocument/2006/math">
                    <m:r>
                      <a:rPr lang="en-US" i="1">
                        <a:latin typeface="Cambria Math" panose="02040503050406030204" pitchFamily="18" charset="0"/>
                      </a:rPr>
                      <m:t>𝑖</m:t>
                    </m:r>
                  </m:oMath>
                </a14:m>
                <a:r>
                  <a:rPr lang="en-US"/>
                  <a:t>: the door with the car prize (randomly chosen by TV show crew)</a:t>
                </a:r>
              </a:p>
              <a:p>
                <a14:m>
                  <m:oMath xmlns:m="http://schemas.openxmlformats.org/officeDocument/2006/math">
                    <m:r>
                      <a:rPr lang="en-US" i="1">
                        <a:latin typeface="Cambria Math" panose="02040503050406030204" pitchFamily="18" charset="0"/>
                      </a:rPr>
                      <m:t>𝑗</m:t>
                    </m:r>
                  </m:oMath>
                </a14:m>
                <a:r>
                  <a:rPr lang="en-US"/>
                  <a:t>: the door that you select (randomly chosen by you)</a:t>
                </a:r>
              </a:p>
              <a:p>
                <a14:m>
                  <m:oMath xmlns:m="http://schemas.openxmlformats.org/officeDocument/2006/math">
                    <m:r>
                      <a:rPr lang="en-US" i="1">
                        <a:latin typeface="Cambria Math" panose="02040503050406030204" pitchFamily="18" charset="0"/>
                      </a:rPr>
                      <m:t>𝑘</m:t>
                    </m:r>
                  </m:oMath>
                </a14:m>
                <a:r>
                  <a:rPr lang="en-US"/>
                  <a:t>: the door that gets opened (randomly chosen by host, with caveat that they will never select the door with the car or the door chosen by you)</a:t>
                </a:r>
              </a:p>
              <a:p>
                <a:pPr marL="127000" indent="0">
                  <a:buNone/>
                </a:pPr>
                <a:endParaRPr lang="en-US"/>
              </a:p>
              <a:p>
                <a:pPr marL="127000" indent="0">
                  <a:buNone/>
                </a:pPr>
                <a:r>
                  <a:rPr lang="en-US"/>
                  <a:t>Our usual questions:</a:t>
                </a:r>
              </a:p>
              <a:p>
                <a:pPr marL="387350" indent="-285750"/>
                <a:r>
                  <a:rPr lang="en-US"/>
                  <a:t>What is the cardinality of the set S that we’re drawing from?</a:t>
                </a:r>
              </a:p>
              <a:p>
                <a:pPr marL="387350" indent="-285750"/>
                <a:r>
                  <a:rPr lang="en-US"/>
                  <a:t>How many samples are we drawing?</a:t>
                </a:r>
              </a:p>
              <a:p>
                <a:pPr marL="387350" indent="-285750"/>
                <a:r>
                  <a:rPr lang="en-US"/>
                  <a:t>Are we drawing with or without replacement?</a:t>
                </a:r>
              </a:p>
              <a:p>
                <a:pPr marL="387350" indent="-285750"/>
                <a:r>
                  <a:rPr lang="en-US"/>
                  <a:t>What is the cardinality of this sample space?</a:t>
                </a:r>
              </a:p>
              <a:p>
                <a:pPr marL="127000" indent="0">
                  <a:buNone/>
                </a:pPr>
                <a:endParaRPr lang="en-US"/>
              </a:p>
            </p:txBody>
          </p:sp>
        </mc:Choice>
        <mc:Fallback xmlns="">
          <p:sp>
            <p:nvSpPr>
              <p:cNvPr id="3" name="Text Placeholder 2">
                <a:extLst>
                  <a:ext uri="{FF2B5EF4-FFF2-40B4-BE49-F238E27FC236}">
                    <a16:creationId xmlns:a16="http://schemas.microsoft.com/office/drawing/2014/main" id="{9294B23A-FE6E-14AA-B5F4-A0E83B4C705F}"/>
                  </a:ext>
                </a:extLst>
              </p:cNvPr>
              <p:cNvSpPr>
                <a:spLocks noGrp="1" noRot="1" noChangeAspect="1" noMove="1" noResize="1" noEditPoints="1" noAdjustHandles="1" noChangeArrowheads="1" noChangeShapeType="1" noTextEdit="1"/>
              </p:cNvSpPr>
              <p:nvPr>
                <p:ph type="body" idx="1"/>
              </p:nvPr>
            </p:nvSpPr>
            <p:spPr>
              <a:blipFill>
                <a:blip r:embed="rId2"/>
                <a:stretch>
                  <a:fillRect b="-25536"/>
                </a:stretch>
              </a:blipFill>
            </p:spPr>
            <p:txBody>
              <a:bodyPr/>
              <a:lstStyle/>
              <a:p>
                <a:r>
                  <a:rPr lang="en-US">
                    <a:noFill/>
                  </a:rPr>
                  <a:t> </a:t>
                </a:r>
              </a:p>
            </p:txBody>
          </p:sp>
        </mc:Fallback>
      </mc:AlternateContent>
    </p:spTree>
    <p:extLst>
      <p:ext uri="{BB962C8B-B14F-4D97-AF65-F5344CB8AC3E}">
        <p14:creationId xmlns:p14="http://schemas.microsoft.com/office/powerpoint/2010/main" val="399937616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8FAAA-B553-468A-C517-9830EA4C55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14826F-7250-3B5E-F02C-DFA6EF07F707}"/>
              </a:ext>
            </a:extLst>
          </p:cNvPr>
          <p:cNvSpPr>
            <a:spLocks noGrp="1"/>
          </p:cNvSpPr>
          <p:nvPr>
            <p:ph type="title"/>
          </p:nvPr>
        </p:nvSpPr>
        <p:spPr/>
        <p:txBody>
          <a:bodyPr/>
          <a:lstStyle/>
          <a:p>
            <a:r>
              <a:rPr lang="en-US"/>
              <a:t>Explanation in Terms of Sample Spaces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4A5F6554-3AF8-F46E-5367-1D3C468D218F}"/>
                  </a:ext>
                </a:extLst>
              </p:cNvPr>
              <p:cNvSpPr>
                <a:spLocks noGrp="1"/>
              </p:cNvSpPr>
              <p:nvPr>
                <p:ph type="body" idx="1"/>
              </p:nvPr>
            </p:nvSpPr>
            <p:spPr/>
            <p:txBody>
              <a:bodyPr/>
              <a:lstStyle/>
              <a:p>
                <a:pPr marL="127000" indent="0">
                  <a:buNone/>
                </a:pPr>
                <a:r>
                  <a:rPr lang="en-US"/>
                  <a:t>We can also think about this problem in terms of a sample space where we draw 3 samples from the set S = {1, 2, 3}:</a:t>
                </a:r>
              </a:p>
              <a:p>
                <a14:m>
                  <m:oMath xmlns:m="http://schemas.openxmlformats.org/officeDocument/2006/math">
                    <m:r>
                      <a:rPr lang="en-US" b="0" i="1" smtClean="0">
                        <a:latin typeface="Cambria Math" panose="02040503050406030204" pitchFamily="18" charset="0"/>
                      </a:rPr>
                      <m:t>𝑖</m:t>
                    </m:r>
                  </m:oMath>
                </a14:m>
                <a:r>
                  <a:rPr lang="en-US"/>
                  <a:t>: the door with the car prize (randomly chosen by TV show crew)</a:t>
                </a:r>
              </a:p>
              <a:p>
                <a14:m>
                  <m:oMath xmlns:m="http://schemas.openxmlformats.org/officeDocument/2006/math">
                    <m:r>
                      <a:rPr lang="en-US" b="0" i="1" smtClean="0">
                        <a:latin typeface="Cambria Math" panose="02040503050406030204" pitchFamily="18" charset="0"/>
                      </a:rPr>
                      <m:t>𝑗</m:t>
                    </m:r>
                  </m:oMath>
                </a14:m>
                <a:r>
                  <a:rPr lang="en-US"/>
                  <a:t>: the door that you select (randomly chosen by you)</a:t>
                </a:r>
              </a:p>
              <a:p>
                <a14:m>
                  <m:oMath xmlns:m="http://schemas.openxmlformats.org/officeDocument/2006/math">
                    <m:r>
                      <a:rPr lang="en-US" b="0" i="1" smtClean="0">
                        <a:latin typeface="Cambria Math" panose="02040503050406030204" pitchFamily="18" charset="0"/>
                      </a:rPr>
                      <m:t>𝑘</m:t>
                    </m:r>
                  </m:oMath>
                </a14:m>
                <a:r>
                  <a:rPr lang="en-US"/>
                  <a:t>: the door that gets opened (randomly chosen by host, with caveat that they will never select the door with the car or the door chosen by you)</a:t>
                </a:r>
              </a:p>
              <a:p>
                <a:pPr marL="127000" indent="0">
                  <a:buNone/>
                </a:pPr>
                <a:endParaRPr lang="en-US"/>
              </a:p>
              <a:p>
                <a:pPr marL="127000" indent="0">
                  <a:buNone/>
                </a:pPr>
                <a:r>
                  <a:rPr lang="en-US"/>
                  <a:t>Our usual questions:</a:t>
                </a:r>
              </a:p>
              <a:p>
                <a:pPr marL="387350" indent="-285750"/>
                <a:r>
                  <a:rPr lang="en-US"/>
                  <a:t>What is the cardinality of the set S that we’re drawing from? 3</a:t>
                </a:r>
              </a:p>
              <a:p>
                <a:pPr marL="387350" indent="-285750"/>
                <a:r>
                  <a:rPr lang="en-US"/>
                  <a:t>How many samples are we drawing? 3</a:t>
                </a:r>
              </a:p>
              <a:p>
                <a:pPr marL="387350" indent="-285750"/>
                <a:r>
                  <a:rPr lang="en-US"/>
                  <a:t>Are we drawing with or without replacement? Neither. </a:t>
                </a:r>
                <a14:m>
                  <m:oMath xmlns:m="http://schemas.openxmlformats.org/officeDocument/2006/math">
                    <m:r>
                      <a:rPr lang="en-US" i="1">
                        <a:latin typeface="Cambria Math" panose="02040503050406030204" pitchFamily="18" charset="0"/>
                      </a:rPr>
                      <m:t>𝑗</m:t>
                    </m:r>
                    <m:r>
                      <a:rPr lang="en-US" i="1">
                        <a:latin typeface="Cambria Math" panose="02040503050406030204" pitchFamily="18" charset="0"/>
                      </a:rPr>
                      <m:t> </m:t>
                    </m:r>
                  </m:oMath>
                </a14:m>
                <a:r>
                  <a:rPr lang="en-US"/>
                  <a:t>is drawn with replacement, and </a:t>
                </a:r>
                <a14:m>
                  <m:oMath xmlns:m="http://schemas.openxmlformats.org/officeDocument/2006/math">
                    <m:r>
                      <a:rPr lang="en-US" i="1">
                        <a:latin typeface="Cambria Math" panose="02040503050406030204" pitchFamily="18" charset="0"/>
                      </a:rPr>
                      <m:t>𝑘</m:t>
                    </m:r>
                  </m:oMath>
                </a14:m>
                <a:r>
                  <a:rPr lang="en-US"/>
                  <a:t> is drawn without replacement (after </a:t>
                </a:r>
                <a14:m>
                  <m:oMath xmlns:m="http://schemas.openxmlformats.org/officeDocument/2006/math">
                    <m:r>
                      <a:rPr lang="en-US" b="0" i="1" smtClean="0">
                        <a:latin typeface="Cambria Math" panose="02040503050406030204" pitchFamily="18" charset="0"/>
                      </a:rPr>
                      <m:t>𝑖</m:t>
                    </m:r>
                  </m:oMath>
                </a14:m>
                <a:r>
                  <a:rPr lang="en-US"/>
                  <a:t> and </a:t>
                </a:r>
                <a14:m>
                  <m:oMath xmlns:m="http://schemas.openxmlformats.org/officeDocument/2006/math">
                    <m:r>
                      <a:rPr lang="en-US" b="0" i="1" smtClean="0">
                        <a:latin typeface="Cambria Math" panose="02040503050406030204" pitchFamily="18" charset="0"/>
                      </a:rPr>
                      <m:t>𝑗</m:t>
                    </m:r>
                  </m:oMath>
                </a14:m>
                <a:r>
                  <a:rPr lang="en-US"/>
                  <a:t>).</a:t>
                </a:r>
              </a:p>
              <a:p>
                <a:pPr marL="387350" indent="-285750"/>
                <a:r>
                  <a:rPr lang="en-US"/>
                  <a:t>What is the cardinality of this sample space? See next slide.</a:t>
                </a:r>
              </a:p>
              <a:p>
                <a:pPr marL="127000" indent="0">
                  <a:buNone/>
                </a:pPr>
                <a:endParaRPr lang="en-US"/>
              </a:p>
            </p:txBody>
          </p:sp>
        </mc:Choice>
        <mc:Fallback xmlns="">
          <p:sp>
            <p:nvSpPr>
              <p:cNvPr id="3" name="Text Placeholder 2">
                <a:extLst>
                  <a:ext uri="{FF2B5EF4-FFF2-40B4-BE49-F238E27FC236}">
                    <a16:creationId xmlns:a16="http://schemas.microsoft.com/office/drawing/2014/main" id="{4A5F6554-3AF8-F46E-5367-1D3C468D218F}"/>
                  </a:ext>
                </a:extLst>
              </p:cNvPr>
              <p:cNvSpPr>
                <a:spLocks noGrp="1" noRot="1" noChangeAspect="1" noMove="1" noResize="1" noEditPoints="1" noAdjustHandles="1" noChangeArrowheads="1" noChangeShapeType="1" noTextEdit="1"/>
              </p:cNvSpPr>
              <p:nvPr>
                <p:ph type="body" idx="1"/>
              </p:nvPr>
            </p:nvSpPr>
            <p:spPr>
              <a:blipFill>
                <a:blip r:embed="rId2"/>
                <a:stretch>
                  <a:fillRect b="-33571"/>
                </a:stretch>
              </a:blipFill>
            </p:spPr>
            <p:txBody>
              <a:bodyPr/>
              <a:lstStyle/>
              <a:p>
                <a:r>
                  <a:rPr lang="en-US">
                    <a:noFill/>
                  </a:rPr>
                  <a:t> </a:t>
                </a:r>
              </a:p>
            </p:txBody>
          </p:sp>
        </mc:Fallback>
      </mc:AlternateContent>
    </p:spTree>
    <p:extLst>
      <p:ext uri="{BB962C8B-B14F-4D97-AF65-F5344CB8AC3E}">
        <p14:creationId xmlns:p14="http://schemas.microsoft.com/office/powerpoint/2010/main" val="428791423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77088-AE8B-A62E-B90F-79F9B6422F6E}"/>
              </a:ext>
            </a:extLst>
          </p:cNvPr>
          <p:cNvSpPr>
            <a:spLocks noGrp="1"/>
          </p:cNvSpPr>
          <p:nvPr>
            <p:ph type="title"/>
          </p:nvPr>
        </p:nvSpPr>
        <p:spPr/>
        <p:txBody>
          <a:bodyPr/>
          <a:lstStyle/>
          <a:p>
            <a:r>
              <a:rPr lang="en-US"/>
              <a:t>The Sample Space for Monty Hall</a:t>
            </a:r>
          </a:p>
        </p:txBody>
      </p:sp>
      <p:cxnSp>
        <p:nvCxnSpPr>
          <p:cNvPr id="4" name="Straight Connector 3">
            <a:extLst>
              <a:ext uri="{FF2B5EF4-FFF2-40B4-BE49-F238E27FC236}">
                <a16:creationId xmlns:a16="http://schemas.microsoft.com/office/drawing/2014/main" id="{46DB3E25-D564-EB75-0E23-FC56550C0595}"/>
              </a:ext>
            </a:extLst>
          </p:cNvPr>
          <p:cNvCxnSpPr>
            <a:cxnSpLocks/>
            <a:stCxn id="5" idx="7"/>
            <a:endCxn id="78" idx="1"/>
          </p:cNvCxnSpPr>
          <p:nvPr/>
        </p:nvCxnSpPr>
        <p:spPr>
          <a:xfrm flipV="1">
            <a:off x="494038" y="1356261"/>
            <a:ext cx="1438214" cy="1413269"/>
          </a:xfrm>
          <a:prstGeom prst="line">
            <a:avLst/>
          </a:prstGeom>
          <a:ln w="19050"/>
        </p:spPr>
        <p:style>
          <a:lnRef idx="1">
            <a:schemeClr val="dk1"/>
          </a:lnRef>
          <a:fillRef idx="0">
            <a:schemeClr val="dk1"/>
          </a:fillRef>
          <a:effectRef idx="0">
            <a:schemeClr val="dk1"/>
          </a:effectRef>
          <a:fontRef idx="minor">
            <a:schemeClr val="tx1"/>
          </a:fontRef>
        </p:style>
      </p:cxnSp>
      <p:sp>
        <p:nvSpPr>
          <p:cNvPr id="5" name="Oval 4">
            <a:extLst>
              <a:ext uri="{FF2B5EF4-FFF2-40B4-BE49-F238E27FC236}">
                <a16:creationId xmlns:a16="http://schemas.microsoft.com/office/drawing/2014/main" id="{E29AEDCA-F5EB-6CA0-7A69-1C88CA6E883C}"/>
              </a:ext>
            </a:extLst>
          </p:cNvPr>
          <p:cNvSpPr/>
          <p:nvPr/>
        </p:nvSpPr>
        <p:spPr>
          <a:xfrm>
            <a:off x="363956" y="2743785"/>
            <a:ext cx="152400" cy="1758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CF9DB6F3-DC10-5990-D2B4-72BD2A59EDF1}"/>
              </a:ext>
            </a:extLst>
          </p:cNvPr>
          <p:cNvCxnSpPr>
            <a:cxnSpLocks/>
            <a:stCxn id="5" idx="5"/>
            <a:endCxn id="21" idx="1"/>
          </p:cNvCxnSpPr>
          <p:nvPr/>
        </p:nvCxnSpPr>
        <p:spPr>
          <a:xfrm>
            <a:off x="494038" y="2893840"/>
            <a:ext cx="1438214" cy="1358829"/>
          </a:xfrm>
          <a:prstGeom prst="line">
            <a:avLst/>
          </a:prstGeom>
          <a:ln w="19050"/>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C31CC616-E532-1250-BA2D-31F9E436377C}"/>
              </a:ext>
            </a:extLst>
          </p:cNvPr>
          <p:cNvSpPr txBox="1"/>
          <p:nvPr/>
        </p:nvSpPr>
        <p:spPr>
          <a:xfrm>
            <a:off x="652142" y="3426021"/>
            <a:ext cx="1024258" cy="292388"/>
          </a:xfrm>
          <a:prstGeom prst="rect">
            <a:avLst/>
          </a:prstGeom>
          <a:noFill/>
        </p:spPr>
        <p:txBody>
          <a:bodyPr wrap="square" rtlCol="0">
            <a:spAutoFit/>
          </a:bodyPr>
          <a:lstStyle/>
          <a:p>
            <a:r>
              <a:rPr lang="en-US" sz="1300"/>
              <a:t>1/3</a:t>
            </a:r>
          </a:p>
        </p:txBody>
      </p:sp>
      <p:cxnSp>
        <p:nvCxnSpPr>
          <p:cNvPr id="8" name="Straight Connector 7">
            <a:extLst>
              <a:ext uri="{FF2B5EF4-FFF2-40B4-BE49-F238E27FC236}">
                <a16:creationId xmlns:a16="http://schemas.microsoft.com/office/drawing/2014/main" id="{5E69DFD9-195F-5FA0-14DC-BF6292225E30}"/>
              </a:ext>
            </a:extLst>
          </p:cNvPr>
          <p:cNvCxnSpPr>
            <a:cxnSpLocks/>
            <a:stCxn id="5" idx="6"/>
          </p:cNvCxnSpPr>
          <p:nvPr/>
        </p:nvCxnSpPr>
        <p:spPr>
          <a:xfrm flipV="1">
            <a:off x="516356" y="2820871"/>
            <a:ext cx="1415896" cy="10814"/>
          </a:xfrm>
          <a:prstGeom prst="line">
            <a:avLst/>
          </a:prstGeom>
          <a:ln w="19050"/>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2038E10F-1B10-E114-45D1-43FBF9056DB7}"/>
              </a:ext>
            </a:extLst>
          </p:cNvPr>
          <p:cNvSpPr txBox="1"/>
          <p:nvPr/>
        </p:nvSpPr>
        <p:spPr>
          <a:xfrm>
            <a:off x="1259896" y="2545787"/>
            <a:ext cx="1024258" cy="292388"/>
          </a:xfrm>
          <a:prstGeom prst="rect">
            <a:avLst/>
          </a:prstGeom>
          <a:noFill/>
        </p:spPr>
        <p:txBody>
          <a:bodyPr wrap="square" rtlCol="0">
            <a:spAutoFit/>
          </a:bodyPr>
          <a:lstStyle/>
          <a:p>
            <a:r>
              <a:rPr lang="en-US" sz="1300"/>
              <a:t>1/3</a:t>
            </a:r>
          </a:p>
        </p:txBody>
      </p:sp>
      <p:sp>
        <p:nvSpPr>
          <p:cNvPr id="10" name="TextBox 9">
            <a:extLst>
              <a:ext uri="{FF2B5EF4-FFF2-40B4-BE49-F238E27FC236}">
                <a16:creationId xmlns:a16="http://schemas.microsoft.com/office/drawing/2014/main" id="{20A40A7C-38A8-609A-E443-6E1BFB2839B9}"/>
              </a:ext>
            </a:extLst>
          </p:cNvPr>
          <p:cNvSpPr txBox="1"/>
          <p:nvPr/>
        </p:nvSpPr>
        <p:spPr>
          <a:xfrm>
            <a:off x="596359" y="2045050"/>
            <a:ext cx="1024258" cy="292388"/>
          </a:xfrm>
          <a:prstGeom prst="rect">
            <a:avLst/>
          </a:prstGeom>
          <a:noFill/>
        </p:spPr>
        <p:txBody>
          <a:bodyPr wrap="square" rtlCol="0">
            <a:spAutoFit/>
          </a:bodyPr>
          <a:lstStyle/>
          <a:p>
            <a:r>
              <a:rPr lang="en-US" sz="1300"/>
              <a:t>1/3</a:t>
            </a:r>
          </a:p>
        </p:txBody>
      </p:sp>
      <mc:AlternateContent xmlns:mc="http://schemas.openxmlformats.org/markup-compatibility/2006" xmlns:a14="http://schemas.microsoft.com/office/drawing/2010/main">
        <mc:Choice Requires="a14">
          <p:sp>
            <p:nvSpPr>
              <p:cNvPr id="13" name="Text Placeholder 2">
                <a:extLst>
                  <a:ext uri="{FF2B5EF4-FFF2-40B4-BE49-F238E27FC236}">
                    <a16:creationId xmlns:a16="http://schemas.microsoft.com/office/drawing/2014/main" id="{6ECD9825-6621-6A19-CEF9-0F66017AF6EE}"/>
                  </a:ext>
                </a:extLst>
              </p:cNvPr>
              <p:cNvSpPr>
                <a:spLocks noGrp="1"/>
              </p:cNvSpPr>
              <p:nvPr>
                <p:ph type="body" idx="1"/>
              </p:nvPr>
            </p:nvSpPr>
            <p:spPr>
              <a:xfrm>
                <a:off x="6811486" y="1811885"/>
                <a:ext cx="2044394" cy="1277718"/>
              </a:xfrm>
            </p:spPr>
            <p:txBody>
              <a:bodyPr/>
              <a:lstStyle/>
              <a:p>
                <a:pPr marL="127000" indent="0">
                  <a:buNone/>
                </a:pPr>
                <a14:m>
                  <m:oMath xmlns:m="http://schemas.openxmlformats.org/officeDocument/2006/math">
                    <m:r>
                      <a:rPr lang="en-US" b="0" i="1" smtClean="0">
                        <a:latin typeface="Cambria Math" panose="02040503050406030204" pitchFamily="18" charset="0"/>
                      </a:rPr>
                      <m:t>𝑖</m:t>
                    </m:r>
                  </m:oMath>
                </a14:m>
                <a:r>
                  <a:rPr lang="en-US"/>
                  <a:t>: the door with the car prize </a:t>
                </a:r>
              </a:p>
              <a:p>
                <a:pPr marL="127000" indent="0">
                  <a:buNone/>
                </a:pPr>
                <a14:m>
                  <m:oMath xmlns:m="http://schemas.openxmlformats.org/officeDocument/2006/math">
                    <m:r>
                      <a:rPr lang="en-US" b="0" i="1" smtClean="0">
                        <a:latin typeface="Cambria Math" panose="02040503050406030204" pitchFamily="18" charset="0"/>
                      </a:rPr>
                      <m:t>𝑗</m:t>
                    </m:r>
                  </m:oMath>
                </a14:m>
                <a:r>
                  <a:rPr lang="en-US"/>
                  <a:t>: the door that you select first</a:t>
                </a:r>
              </a:p>
              <a:p>
                <a:pPr marL="127000" indent="0">
                  <a:buNone/>
                </a:pPr>
                <a14:m>
                  <m:oMath xmlns:m="http://schemas.openxmlformats.org/officeDocument/2006/math">
                    <m:r>
                      <a:rPr lang="en-US" b="0" i="1" smtClean="0">
                        <a:latin typeface="Cambria Math" panose="02040503050406030204" pitchFamily="18" charset="0"/>
                      </a:rPr>
                      <m:t>𝑘</m:t>
                    </m:r>
                  </m:oMath>
                </a14:m>
                <a:r>
                  <a:rPr lang="en-US"/>
                  <a:t>: the door that gets opened</a:t>
                </a:r>
              </a:p>
            </p:txBody>
          </p:sp>
        </mc:Choice>
        <mc:Fallback xmlns="">
          <p:sp>
            <p:nvSpPr>
              <p:cNvPr id="13" name="Text Placeholder 2">
                <a:extLst>
                  <a:ext uri="{FF2B5EF4-FFF2-40B4-BE49-F238E27FC236}">
                    <a16:creationId xmlns:a16="http://schemas.microsoft.com/office/drawing/2014/main" id="{6ECD9825-6621-6A19-CEF9-0F66017AF6EE}"/>
                  </a:ext>
                </a:extLst>
              </p:cNvPr>
              <p:cNvSpPr>
                <a:spLocks noGrp="1" noRot="1" noChangeAspect="1" noMove="1" noResize="1" noEditPoints="1" noAdjustHandles="1" noChangeArrowheads="1" noChangeShapeType="1" noTextEdit="1"/>
              </p:cNvSpPr>
              <p:nvPr>
                <p:ph type="body" idx="1"/>
              </p:nvPr>
            </p:nvSpPr>
            <p:spPr>
              <a:xfrm>
                <a:off x="6811486" y="1811885"/>
                <a:ext cx="2044394" cy="1277718"/>
              </a:xfrm>
              <a:blipFill>
                <a:blip r:embed="rId2"/>
                <a:stretch>
                  <a:fillRect b="-65238"/>
                </a:stretch>
              </a:blipFill>
            </p:spPr>
            <p:txBody>
              <a:bodyPr/>
              <a:lstStyle/>
              <a:p>
                <a:r>
                  <a:rPr lang="en-US">
                    <a:noFill/>
                  </a:rPr>
                  <a:t> </a:t>
                </a:r>
              </a:p>
            </p:txBody>
          </p:sp>
        </mc:Fallback>
      </mc:AlternateContent>
      <p:sp>
        <p:nvSpPr>
          <p:cNvPr id="21" name="Rectangle 20">
            <a:extLst>
              <a:ext uri="{FF2B5EF4-FFF2-40B4-BE49-F238E27FC236}">
                <a16:creationId xmlns:a16="http://schemas.microsoft.com/office/drawing/2014/main" id="{D314745E-50AB-CFED-1549-2A9DD82D5F95}"/>
              </a:ext>
            </a:extLst>
          </p:cNvPr>
          <p:cNvSpPr/>
          <p:nvPr/>
        </p:nvSpPr>
        <p:spPr>
          <a:xfrm>
            <a:off x="1932252" y="4137965"/>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1</a:t>
            </a:r>
          </a:p>
        </p:txBody>
      </p:sp>
      <p:sp>
        <p:nvSpPr>
          <p:cNvPr id="59" name="Rectangle 58">
            <a:extLst>
              <a:ext uri="{FF2B5EF4-FFF2-40B4-BE49-F238E27FC236}">
                <a16:creationId xmlns:a16="http://schemas.microsoft.com/office/drawing/2014/main" id="{380584F3-3A8A-7DE4-6481-3BF8E2619429}"/>
              </a:ext>
            </a:extLst>
          </p:cNvPr>
          <p:cNvSpPr/>
          <p:nvPr/>
        </p:nvSpPr>
        <p:spPr>
          <a:xfrm>
            <a:off x="1932252" y="2691836"/>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2</a:t>
            </a:r>
          </a:p>
        </p:txBody>
      </p:sp>
      <p:sp>
        <p:nvSpPr>
          <p:cNvPr id="78" name="Rectangle 77">
            <a:extLst>
              <a:ext uri="{FF2B5EF4-FFF2-40B4-BE49-F238E27FC236}">
                <a16:creationId xmlns:a16="http://schemas.microsoft.com/office/drawing/2014/main" id="{B3C9CFAD-B29C-7E80-DF87-B0B599D0A93B}"/>
              </a:ext>
            </a:extLst>
          </p:cNvPr>
          <p:cNvSpPr/>
          <p:nvPr/>
        </p:nvSpPr>
        <p:spPr>
          <a:xfrm>
            <a:off x="1932252" y="1241557"/>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3</a:t>
            </a:r>
          </a:p>
        </p:txBody>
      </p:sp>
    </p:spTree>
    <p:extLst>
      <p:ext uri="{BB962C8B-B14F-4D97-AF65-F5344CB8AC3E}">
        <p14:creationId xmlns:p14="http://schemas.microsoft.com/office/powerpoint/2010/main" val="15916380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77088-AE8B-A62E-B90F-79F9B6422F6E}"/>
              </a:ext>
            </a:extLst>
          </p:cNvPr>
          <p:cNvSpPr>
            <a:spLocks noGrp="1"/>
          </p:cNvSpPr>
          <p:nvPr>
            <p:ph type="title"/>
          </p:nvPr>
        </p:nvSpPr>
        <p:spPr/>
        <p:txBody>
          <a:bodyPr/>
          <a:lstStyle/>
          <a:p>
            <a:r>
              <a:rPr lang="en-US"/>
              <a:t>The Sample Space for Monty Hall</a:t>
            </a:r>
          </a:p>
        </p:txBody>
      </p:sp>
      <p:cxnSp>
        <p:nvCxnSpPr>
          <p:cNvPr id="4" name="Straight Connector 3">
            <a:extLst>
              <a:ext uri="{FF2B5EF4-FFF2-40B4-BE49-F238E27FC236}">
                <a16:creationId xmlns:a16="http://schemas.microsoft.com/office/drawing/2014/main" id="{46DB3E25-D564-EB75-0E23-FC56550C0595}"/>
              </a:ext>
            </a:extLst>
          </p:cNvPr>
          <p:cNvCxnSpPr>
            <a:cxnSpLocks/>
            <a:stCxn id="5" idx="7"/>
            <a:endCxn id="78" idx="1"/>
          </p:cNvCxnSpPr>
          <p:nvPr/>
        </p:nvCxnSpPr>
        <p:spPr>
          <a:xfrm flipV="1">
            <a:off x="494038" y="1356261"/>
            <a:ext cx="1438214" cy="1413269"/>
          </a:xfrm>
          <a:prstGeom prst="line">
            <a:avLst/>
          </a:prstGeom>
          <a:ln w="19050"/>
        </p:spPr>
        <p:style>
          <a:lnRef idx="1">
            <a:schemeClr val="dk1"/>
          </a:lnRef>
          <a:fillRef idx="0">
            <a:schemeClr val="dk1"/>
          </a:fillRef>
          <a:effectRef idx="0">
            <a:schemeClr val="dk1"/>
          </a:effectRef>
          <a:fontRef idx="minor">
            <a:schemeClr val="tx1"/>
          </a:fontRef>
        </p:style>
      </p:cxnSp>
      <p:sp>
        <p:nvSpPr>
          <p:cNvPr id="5" name="Oval 4">
            <a:extLst>
              <a:ext uri="{FF2B5EF4-FFF2-40B4-BE49-F238E27FC236}">
                <a16:creationId xmlns:a16="http://schemas.microsoft.com/office/drawing/2014/main" id="{E29AEDCA-F5EB-6CA0-7A69-1C88CA6E883C}"/>
              </a:ext>
            </a:extLst>
          </p:cNvPr>
          <p:cNvSpPr/>
          <p:nvPr/>
        </p:nvSpPr>
        <p:spPr>
          <a:xfrm>
            <a:off x="363956" y="2743785"/>
            <a:ext cx="152400" cy="1758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CF9DB6F3-DC10-5990-D2B4-72BD2A59EDF1}"/>
              </a:ext>
            </a:extLst>
          </p:cNvPr>
          <p:cNvCxnSpPr>
            <a:cxnSpLocks/>
            <a:stCxn id="5" idx="5"/>
            <a:endCxn id="21" idx="1"/>
          </p:cNvCxnSpPr>
          <p:nvPr/>
        </p:nvCxnSpPr>
        <p:spPr>
          <a:xfrm>
            <a:off x="494038" y="2893840"/>
            <a:ext cx="1438214" cy="1358829"/>
          </a:xfrm>
          <a:prstGeom prst="line">
            <a:avLst/>
          </a:prstGeom>
          <a:ln w="19050"/>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C31CC616-E532-1250-BA2D-31F9E436377C}"/>
              </a:ext>
            </a:extLst>
          </p:cNvPr>
          <p:cNvSpPr txBox="1"/>
          <p:nvPr/>
        </p:nvSpPr>
        <p:spPr>
          <a:xfrm>
            <a:off x="652142" y="3426021"/>
            <a:ext cx="1024258" cy="292388"/>
          </a:xfrm>
          <a:prstGeom prst="rect">
            <a:avLst/>
          </a:prstGeom>
          <a:noFill/>
        </p:spPr>
        <p:txBody>
          <a:bodyPr wrap="square" rtlCol="0">
            <a:spAutoFit/>
          </a:bodyPr>
          <a:lstStyle/>
          <a:p>
            <a:r>
              <a:rPr lang="en-US" sz="1300"/>
              <a:t>1/3</a:t>
            </a:r>
          </a:p>
        </p:txBody>
      </p:sp>
      <p:cxnSp>
        <p:nvCxnSpPr>
          <p:cNvPr id="8" name="Straight Connector 7">
            <a:extLst>
              <a:ext uri="{FF2B5EF4-FFF2-40B4-BE49-F238E27FC236}">
                <a16:creationId xmlns:a16="http://schemas.microsoft.com/office/drawing/2014/main" id="{5E69DFD9-195F-5FA0-14DC-BF6292225E30}"/>
              </a:ext>
            </a:extLst>
          </p:cNvPr>
          <p:cNvCxnSpPr>
            <a:cxnSpLocks/>
            <a:stCxn id="5" idx="6"/>
          </p:cNvCxnSpPr>
          <p:nvPr/>
        </p:nvCxnSpPr>
        <p:spPr>
          <a:xfrm flipV="1">
            <a:off x="516356" y="2820871"/>
            <a:ext cx="1415896" cy="10814"/>
          </a:xfrm>
          <a:prstGeom prst="line">
            <a:avLst/>
          </a:prstGeom>
          <a:ln w="19050"/>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2038E10F-1B10-E114-45D1-43FBF9056DB7}"/>
              </a:ext>
            </a:extLst>
          </p:cNvPr>
          <p:cNvSpPr txBox="1"/>
          <p:nvPr/>
        </p:nvSpPr>
        <p:spPr>
          <a:xfrm>
            <a:off x="1259896" y="2545787"/>
            <a:ext cx="1024258" cy="292388"/>
          </a:xfrm>
          <a:prstGeom prst="rect">
            <a:avLst/>
          </a:prstGeom>
          <a:noFill/>
        </p:spPr>
        <p:txBody>
          <a:bodyPr wrap="square" rtlCol="0">
            <a:spAutoFit/>
          </a:bodyPr>
          <a:lstStyle/>
          <a:p>
            <a:r>
              <a:rPr lang="en-US" sz="1300"/>
              <a:t>1/3</a:t>
            </a:r>
          </a:p>
        </p:txBody>
      </p:sp>
      <p:sp>
        <p:nvSpPr>
          <p:cNvPr id="10" name="TextBox 9">
            <a:extLst>
              <a:ext uri="{FF2B5EF4-FFF2-40B4-BE49-F238E27FC236}">
                <a16:creationId xmlns:a16="http://schemas.microsoft.com/office/drawing/2014/main" id="{20A40A7C-38A8-609A-E443-6E1BFB2839B9}"/>
              </a:ext>
            </a:extLst>
          </p:cNvPr>
          <p:cNvSpPr txBox="1"/>
          <p:nvPr/>
        </p:nvSpPr>
        <p:spPr>
          <a:xfrm>
            <a:off x="596359" y="2045050"/>
            <a:ext cx="1024258" cy="292388"/>
          </a:xfrm>
          <a:prstGeom prst="rect">
            <a:avLst/>
          </a:prstGeom>
          <a:noFill/>
        </p:spPr>
        <p:txBody>
          <a:bodyPr wrap="square" rtlCol="0">
            <a:spAutoFit/>
          </a:bodyPr>
          <a:lstStyle/>
          <a:p>
            <a:r>
              <a:rPr lang="en-US" sz="1300"/>
              <a:t>1/3</a:t>
            </a:r>
          </a:p>
        </p:txBody>
      </p:sp>
      <mc:AlternateContent xmlns:mc="http://schemas.openxmlformats.org/markup-compatibility/2006" xmlns:a14="http://schemas.microsoft.com/office/drawing/2010/main">
        <mc:Choice Requires="a14">
          <p:sp>
            <p:nvSpPr>
              <p:cNvPr id="13" name="Text Placeholder 2">
                <a:extLst>
                  <a:ext uri="{FF2B5EF4-FFF2-40B4-BE49-F238E27FC236}">
                    <a16:creationId xmlns:a16="http://schemas.microsoft.com/office/drawing/2014/main" id="{6ECD9825-6621-6A19-CEF9-0F66017AF6EE}"/>
                  </a:ext>
                </a:extLst>
              </p:cNvPr>
              <p:cNvSpPr>
                <a:spLocks noGrp="1"/>
              </p:cNvSpPr>
              <p:nvPr>
                <p:ph type="body" idx="1"/>
              </p:nvPr>
            </p:nvSpPr>
            <p:spPr>
              <a:xfrm>
                <a:off x="6811486" y="1811885"/>
                <a:ext cx="2044394" cy="1277718"/>
              </a:xfrm>
            </p:spPr>
            <p:txBody>
              <a:bodyPr/>
              <a:lstStyle/>
              <a:p>
                <a:pPr marL="127000" indent="0">
                  <a:buNone/>
                </a:pPr>
                <a14:m>
                  <m:oMath xmlns:m="http://schemas.openxmlformats.org/officeDocument/2006/math">
                    <m:r>
                      <a:rPr lang="en-US" b="0" i="1" smtClean="0">
                        <a:latin typeface="Cambria Math" panose="02040503050406030204" pitchFamily="18" charset="0"/>
                      </a:rPr>
                      <m:t>𝑖</m:t>
                    </m:r>
                  </m:oMath>
                </a14:m>
                <a:r>
                  <a:rPr lang="en-US"/>
                  <a:t>: the door with the car prize </a:t>
                </a:r>
              </a:p>
              <a:p>
                <a:pPr marL="127000" indent="0">
                  <a:buNone/>
                </a:pPr>
                <a14:m>
                  <m:oMath xmlns:m="http://schemas.openxmlformats.org/officeDocument/2006/math">
                    <m:r>
                      <a:rPr lang="en-US" b="0" i="1" smtClean="0">
                        <a:latin typeface="Cambria Math" panose="02040503050406030204" pitchFamily="18" charset="0"/>
                      </a:rPr>
                      <m:t>𝑗</m:t>
                    </m:r>
                  </m:oMath>
                </a14:m>
                <a:r>
                  <a:rPr lang="en-US"/>
                  <a:t>: the door that you select first</a:t>
                </a:r>
              </a:p>
              <a:p>
                <a:pPr marL="127000" indent="0">
                  <a:buNone/>
                </a:pPr>
                <a14:m>
                  <m:oMath xmlns:m="http://schemas.openxmlformats.org/officeDocument/2006/math">
                    <m:r>
                      <a:rPr lang="en-US" b="0" i="1" smtClean="0">
                        <a:latin typeface="Cambria Math" panose="02040503050406030204" pitchFamily="18" charset="0"/>
                      </a:rPr>
                      <m:t>𝑘</m:t>
                    </m:r>
                  </m:oMath>
                </a14:m>
                <a:r>
                  <a:rPr lang="en-US"/>
                  <a:t>: the door that gets opened</a:t>
                </a:r>
              </a:p>
            </p:txBody>
          </p:sp>
        </mc:Choice>
        <mc:Fallback xmlns="">
          <p:sp>
            <p:nvSpPr>
              <p:cNvPr id="13" name="Text Placeholder 2">
                <a:extLst>
                  <a:ext uri="{FF2B5EF4-FFF2-40B4-BE49-F238E27FC236}">
                    <a16:creationId xmlns:a16="http://schemas.microsoft.com/office/drawing/2014/main" id="{6ECD9825-6621-6A19-CEF9-0F66017AF6EE}"/>
                  </a:ext>
                </a:extLst>
              </p:cNvPr>
              <p:cNvSpPr>
                <a:spLocks noGrp="1" noRot="1" noChangeAspect="1" noMove="1" noResize="1" noEditPoints="1" noAdjustHandles="1" noChangeArrowheads="1" noChangeShapeType="1" noTextEdit="1"/>
              </p:cNvSpPr>
              <p:nvPr>
                <p:ph type="body" idx="1"/>
              </p:nvPr>
            </p:nvSpPr>
            <p:spPr>
              <a:xfrm>
                <a:off x="6811486" y="1811885"/>
                <a:ext cx="2044394" cy="1277718"/>
              </a:xfrm>
              <a:blipFill>
                <a:blip r:embed="rId2"/>
                <a:stretch>
                  <a:fillRect b="-65238"/>
                </a:stretch>
              </a:blipFill>
            </p:spPr>
            <p:txBody>
              <a:bodyPr/>
              <a:lstStyle/>
              <a:p>
                <a:r>
                  <a:rPr lang="en-US">
                    <a:noFill/>
                  </a:rPr>
                  <a:t> </a:t>
                </a:r>
              </a:p>
            </p:txBody>
          </p:sp>
        </mc:Fallback>
      </mc:AlternateContent>
      <p:sp>
        <p:nvSpPr>
          <p:cNvPr id="21" name="Rectangle 20">
            <a:extLst>
              <a:ext uri="{FF2B5EF4-FFF2-40B4-BE49-F238E27FC236}">
                <a16:creationId xmlns:a16="http://schemas.microsoft.com/office/drawing/2014/main" id="{D314745E-50AB-CFED-1549-2A9DD82D5F95}"/>
              </a:ext>
            </a:extLst>
          </p:cNvPr>
          <p:cNvSpPr/>
          <p:nvPr/>
        </p:nvSpPr>
        <p:spPr>
          <a:xfrm>
            <a:off x="1932252" y="4137965"/>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1</a:t>
            </a:r>
          </a:p>
        </p:txBody>
      </p:sp>
      <p:sp>
        <p:nvSpPr>
          <p:cNvPr id="30" name="Oval 29">
            <a:extLst>
              <a:ext uri="{FF2B5EF4-FFF2-40B4-BE49-F238E27FC236}">
                <a16:creationId xmlns:a16="http://schemas.microsoft.com/office/drawing/2014/main" id="{76789563-F992-6236-9205-81A81B1CF155}"/>
              </a:ext>
            </a:extLst>
          </p:cNvPr>
          <p:cNvSpPr/>
          <p:nvPr/>
        </p:nvSpPr>
        <p:spPr>
          <a:xfrm>
            <a:off x="3225712" y="4609436"/>
            <a:ext cx="368344" cy="229408"/>
          </a:xfrm>
          <a:prstGeom prst="ellipse">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1</a:t>
            </a:r>
          </a:p>
        </p:txBody>
      </p:sp>
      <p:sp>
        <p:nvSpPr>
          <p:cNvPr id="33" name="Oval 32">
            <a:extLst>
              <a:ext uri="{FF2B5EF4-FFF2-40B4-BE49-F238E27FC236}">
                <a16:creationId xmlns:a16="http://schemas.microsoft.com/office/drawing/2014/main" id="{A3EAC46F-3718-34BC-6790-A98A9DE6AE11}"/>
              </a:ext>
            </a:extLst>
          </p:cNvPr>
          <p:cNvSpPr/>
          <p:nvPr/>
        </p:nvSpPr>
        <p:spPr>
          <a:xfrm>
            <a:off x="3225712" y="4142149"/>
            <a:ext cx="368344" cy="229408"/>
          </a:xfrm>
          <a:prstGeom prst="ellipse">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2</a:t>
            </a:r>
          </a:p>
        </p:txBody>
      </p:sp>
      <p:sp>
        <p:nvSpPr>
          <p:cNvPr id="34" name="Oval 33">
            <a:extLst>
              <a:ext uri="{FF2B5EF4-FFF2-40B4-BE49-F238E27FC236}">
                <a16:creationId xmlns:a16="http://schemas.microsoft.com/office/drawing/2014/main" id="{7188B2C0-628A-947F-C8B5-54070DDFFE76}"/>
              </a:ext>
            </a:extLst>
          </p:cNvPr>
          <p:cNvSpPr/>
          <p:nvPr/>
        </p:nvSpPr>
        <p:spPr>
          <a:xfrm>
            <a:off x="3225712" y="3680765"/>
            <a:ext cx="368344" cy="229408"/>
          </a:xfrm>
          <a:prstGeom prst="ellipse">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3</a:t>
            </a:r>
          </a:p>
        </p:txBody>
      </p:sp>
      <p:cxnSp>
        <p:nvCxnSpPr>
          <p:cNvPr id="3" name="Straight Connector 2">
            <a:extLst>
              <a:ext uri="{FF2B5EF4-FFF2-40B4-BE49-F238E27FC236}">
                <a16:creationId xmlns:a16="http://schemas.microsoft.com/office/drawing/2014/main" id="{EE830DC4-91BE-0EF5-46B4-5CC8AEFB732B}"/>
              </a:ext>
            </a:extLst>
          </p:cNvPr>
          <p:cNvCxnSpPr>
            <a:cxnSpLocks/>
            <a:stCxn id="21" idx="3"/>
          </p:cNvCxnSpPr>
          <p:nvPr/>
        </p:nvCxnSpPr>
        <p:spPr>
          <a:xfrm>
            <a:off x="2300596" y="4252669"/>
            <a:ext cx="925116" cy="471471"/>
          </a:xfrm>
          <a:prstGeom prst="line">
            <a:avLst/>
          </a:prstGeom>
          <a:ln w="1905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05942CEA-FE3E-9DB5-9DE0-1380F85F3A6F}"/>
              </a:ext>
            </a:extLst>
          </p:cNvPr>
          <p:cNvCxnSpPr>
            <a:cxnSpLocks/>
            <a:stCxn id="21" idx="3"/>
          </p:cNvCxnSpPr>
          <p:nvPr/>
        </p:nvCxnSpPr>
        <p:spPr>
          <a:xfrm>
            <a:off x="2300596" y="4252669"/>
            <a:ext cx="925116" cy="4184"/>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8B7895AC-0ACE-CEEB-F839-DE4E7929F14C}"/>
              </a:ext>
            </a:extLst>
          </p:cNvPr>
          <p:cNvCxnSpPr>
            <a:cxnSpLocks/>
            <a:stCxn id="21" idx="3"/>
          </p:cNvCxnSpPr>
          <p:nvPr/>
        </p:nvCxnSpPr>
        <p:spPr>
          <a:xfrm flipV="1">
            <a:off x="2300596" y="3795469"/>
            <a:ext cx="925116" cy="457200"/>
          </a:xfrm>
          <a:prstGeom prst="line">
            <a:avLst/>
          </a:prstGeom>
          <a:ln w="19050"/>
        </p:spPr>
        <p:style>
          <a:lnRef idx="1">
            <a:schemeClr val="dk1"/>
          </a:lnRef>
          <a:fillRef idx="0">
            <a:schemeClr val="dk1"/>
          </a:fillRef>
          <a:effectRef idx="0">
            <a:schemeClr val="dk1"/>
          </a:effectRef>
          <a:fontRef idx="minor">
            <a:schemeClr val="tx1"/>
          </a:fontRef>
        </p:style>
      </p:cxnSp>
      <p:sp>
        <p:nvSpPr>
          <p:cNvPr id="59" name="Rectangle 58">
            <a:extLst>
              <a:ext uri="{FF2B5EF4-FFF2-40B4-BE49-F238E27FC236}">
                <a16:creationId xmlns:a16="http://schemas.microsoft.com/office/drawing/2014/main" id="{380584F3-3A8A-7DE4-6481-3BF8E2619429}"/>
              </a:ext>
            </a:extLst>
          </p:cNvPr>
          <p:cNvSpPr/>
          <p:nvPr/>
        </p:nvSpPr>
        <p:spPr>
          <a:xfrm>
            <a:off x="1932252" y="2691836"/>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2</a:t>
            </a:r>
          </a:p>
        </p:txBody>
      </p:sp>
      <p:sp>
        <p:nvSpPr>
          <p:cNvPr id="78" name="Rectangle 77">
            <a:extLst>
              <a:ext uri="{FF2B5EF4-FFF2-40B4-BE49-F238E27FC236}">
                <a16:creationId xmlns:a16="http://schemas.microsoft.com/office/drawing/2014/main" id="{B3C9CFAD-B29C-7E80-DF87-B0B599D0A93B}"/>
              </a:ext>
            </a:extLst>
          </p:cNvPr>
          <p:cNvSpPr/>
          <p:nvPr/>
        </p:nvSpPr>
        <p:spPr>
          <a:xfrm>
            <a:off x="1932252" y="1241557"/>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3</a:t>
            </a:r>
          </a:p>
        </p:txBody>
      </p:sp>
      <p:sp>
        <p:nvSpPr>
          <p:cNvPr id="124" name="TextBox 123">
            <a:extLst>
              <a:ext uri="{FF2B5EF4-FFF2-40B4-BE49-F238E27FC236}">
                <a16:creationId xmlns:a16="http://schemas.microsoft.com/office/drawing/2014/main" id="{9C734678-1AB0-D6DF-6DE1-B4F9E095B17D}"/>
              </a:ext>
            </a:extLst>
          </p:cNvPr>
          <p:cNvSpPr txBox="1"/>
          <p:nvPr/>
        </p:nvSpPr>
        <p:spPr>
          <a:xfrm>
            <a:off x="2456127" y="4482077"/>
            <a:ext cx="1024258" cy="292388"/>
          </a:xfrm>
          <a:prstGeom prst="rect">
            <a:avLst/>
          </a:prstGeom>
          <a:noFill/>
        </p:spPr>
        <p:txBody>
          <a:bodyPr wrap="square" rtlCol="0">
            <a:spAutoFit/>
          </a:bodyPr>
          <a:lstStyle/>
          <a:p>
            <a:r>
              <a:rPr lang="en-US" sz="1300"/>
              <a:t>1/3</a:t>
            </a:r>
          </a:p>
        </p:txBody>
      </p:sp>
      <p:sp>
        <p:nvSpPr>
          <p:cNvPr id="125" name="TextBox 124">
            <a:extLst>
              <a:ext uri="{FF2B5EF4-FFF2-40B4-BE49-F238E27FC236}">
                <a16:creationId xmlns:a16="http://schemas.microsoft.com/office/drawing/2014/main" id="{9A1A2823-148B-4C74-FCD4-0928019AC877}"/>
              </a:ext>
            </a:extLst>
          </p:cNvPr>
          <p:cNvSpPr txBox="1"/>
          <p:nvPr/>
        </p:nvSpPr>
        <p:spPr>
          <a:xfrm>
            <a:off x="2709542" y="4003372"/>
            <a:ext cx="1024258" cy="292388"/>
          </a:xfrm>
          <a:prstGeom prst="rect">
            <a:avLst/>
          </a:prstGeom>
          <a:noFill/>
        </p:spPr>
        <p:txBody>
          <a:bodyPr wrap="square" rtlCol="0">
            <a:spAutoFit/>
          </a:bodyPr>
          <a:lstStyle/>
          <a:p>
            <a:r>
              <a:rPr lang="en-US" sz="1300"/>
              <a:t>1/3</a:t>
            </a:r>
          </a:p>
        </p:txBody>
      </p:sp>
      <p:sp>
        <p:nvSpPr>
          <p:cNvPr id="126" name="TextBox 125">
            <a:extLst>
              <a:ext uri="{FF2B5EF4-FFF2-40B4-BE49-F238E27FC236}">
                <a16:creationId xmlns:a16="http://schemas.microsoft.com/office/drawing/2014/main" id="{D7C79E3D-268D-7008-97A4-4696E694684B}"/>
              </a:ext>
            </a:extLst>
          </p:cNvPr>
          <p:cNvSpPr txBox="1"/>
          <p:nvPr/>
        </p:nvSpPr>
        <p:spPr>
          <a:xfrm>
            <a:off x="2456127" y="3680765"/>
            <a:ext cx="1024258" cy="292388"/>
          </a:xfrm>
          <a:prstGeom prst="rect">
            <a:avLst/>
          </a:prstGeom>
          <a:noFill/>
        </p:spPr>
        <p:txBody>
          <a:bodyPr wrap="square" rtlCol="0">
            <a:spAutoFit/>
          </a:bodyPr>
          <a:lstStyle/>
          <a:p>
            <a:r>
              <a:rPr lang="en-US" sz="1300"/>
              <a:t>1/3</a:t>
            </a:r>
          </a:p>
        </p:txBody>
      </p:sp>
    </p:spTree>
    <p:extLst>
      <p:ext uri="{BB962C8B-B14F-4D97-AF65-F5344CB8AC3E}">
        <p14:creationId xmlns:p14="http://schemas.microsoft.com/office/powerpoint/2010/main" val="110818484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77088-AE8B-A62E-B90F-79F9B6422F6E}"/>
              </a:ext>
            </a:extLst>
          </p:cNvPr>
          <p:cNvSpPr>
            <a:spLocks noGrp="1"/>
          </p:cNvSpPr>
          <p:nvPr>
            <p:ph type="title"/>
          </p:nvPr>
        </p:nvSpPr>
        <p:spPr/>
        <p:txBody>
          <a:bodyPr/>
          <a:lstStyle/>
          <a:p>
            <a:r>
              <a:rPr lang="en-US"/>
              <a:t>The Sample Space for Monty Hall</a:t>
            </a:r>
          </a:p>
        </p:txBody>
      </p:sp>
      <p:cxnSp>
        <p:nvCxnSpPr>
          <p:cNvPr id="4" name="Straight Connector 3">
            <a:extLst>
              <a:ext uri="{FF2B5EF4-FFF2-40B4-BE49-F238E27FC236}">
                <a16:creationId xmlns:a16="http://schemas.microsoft.com/office/drawing/2014/main" id="{46DB3E25-D564-EB75-0E23-FC56550C0595}"/>
              </a:ext>
            </a:extLst>
          </p:cNvPr>
          <p:cNvCxnSpPr>
            <a:cxnSpLocks/>
            <a:stCxn id="5" idx="7"/>
            <a:endCxn id="78" idx="1"/>
          </p:cNvCxnSpPr>
          <p:nvPr/>
        </p:nvCxnSpPr>
        <p:spPr>
          <a:xfrm flipV="1">
            <a:off x="494038" y="1356261"/>
            <a:ext cx="1438214" cy="1413269"/>
          </a:xfrm>
          <a:prstGeom prst="line">
            <a:avLst/>
          </a:prstGeom>
          <a:ln w="19050"/>
        </p:spPr>
        <p:style>
          <a:lnRef idx="1">
            <a:schemeClr val="dk1"/>
          </a:lnRef>
          <a:fillRef idx="0">
            <a:schemeClr val="dk1"/>
          </a:fillRef>
          <a:effectRef idx="0">
            <a:schemeClr val="dk1"/>
          </a:effectRef>
          <a:fontRef idx="minor">
            <a:schemeClr val="tx1"/>
          </a:fontRef>
        </p:style>
      </p:cxnSp>
      <p:sp>
        <p:nvSpPr>
          <p:cNvPr id="5" name="Oval 4">
            <a:extLst>
              <a:ext uri="{FF2B5EF4-FFF2-40B4-BE49-F238E27FC236}">
                <a16:creationId xmlns:a16="http://schemas.microsoft.com/office/drawing/2014/main" id="{E29AEDCA-F5EB-6CA0-7A69-1C88CA6E883C}"/>
              </a:ext>
            </a:extLst>
          </p:cNvPr>
          <p:cNvSpPr/>
          <p:nvPr/>
        </p:nvSpPr>
        <p:spPr>
          <a:xfrm>
            <a:off x="363956" y="2743785"/>
            <a:ext cx="152400" cy="1758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CF9DB6F3-DC10-5990-D2B4-72BD2A59EDF1}"/>
              </a:ext>
            </a:extLst>
          </p:cNvPr>
          <p:cNvCxnSpPr>
            <a:cxnSpLocks/>
            <a:stCxn id="5" idx="5"/>
            <a:endCxn id="21" idx="1"/>
          </p:cNvCxnSpPr>
          <p:nvPr/>
        </p:nvCxnSpPr>
        <p:spPr>
          <a:xfrm>
            <a:off x="494038" y="2893840"/>
            <a:ext cx="1438214" cy="1358829"/>
          </a:xfrm>
          <a:prstGeom prst="line">
            <a:avLst/>
          </a:prstGeom>
          <a:ln w="19050"/>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C31CC616-E532-1250-BA2D-31F9E436377C}"/>
              </a:ext>
            </a:extLst>
          </p:cNvPr>
          <p:cNvSpPr txBox="1"/>
          <p:nvPr/>
        </p:nvSpPr>
        <p:spPr>
          <a:xfrm>
            <a:off x="652142" y="3426021"/>
            <a:ext cx="1024258" cy="292388"/>
          </a:xfrm>
          <a:prstGeom prst="rect">
            <a:avLst/>
          </a:prstGeom>
          <a:noFill/>
        </p:spPr>
        <p:txBody>
          <a:bodyPr wrap="square" rtlCol="0">
            <a:spAutoFit/>
          </a:bodyPr>
          <a:lstStyle/>
          <a:p>
            <a:r>
              <a:rPr lang="en-US" sz="1300"/>
              <a:t>1/3</a:t>
            </a:r>
          </a:p>
        </p:txBody>
      </p:sp>
      <p:cxnSp>
        <p:nvCxnSpPr>
          <p:cNvPr id="8" name="Straight Connector 7">
            <a:extLst>
              <a:ext uri="{FF2B5EF4-FFF2-40B4-BE49-F238E27FC236}">
                <a16:creationId xmlns:a16="http://schemas.microsoft.com/office/drawing/2014/main" id="{5E69DFD9-195F-5FA0-14DC-BF6292225E30}"/>
              </a:ext>
            </a:extLst>
          </p:cNvPr>
          <p:cNvCxnSpPr>
            <a:cxnSpLocks/>
            <a:stCxn id="5" idx="6"/>
          </p:cNvCxnSpPr>
          <p:nvPr/>
        </p:nvCxnSpPr>
        <p:spPr>
          <a:xfrm flipV="1">
            <a:off x="516356" y="2820871"/>
            <a:ext cx="1415896" cy="10814"/>
          </a:xfrm>
          <a:prstGeom prst="line">
            <a:avLst/>
          </a:prstGeom>
          <a:ln w="19050"/>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2038E10F-1B10-E114-45D1-43FBF9056DB7}"/>
              </a:ext>
            </a:extLst>
          </p:cNvPr>
          <p:cNvSpPr txBox="1"/>
          <p:nvPr/>
        </p:nvSpPr>
        <p:spPr>
          <a:xfrm>
            <a:off x="1259896" y="2545787"/>
            <a:ext cx="1024258" cy="292388"/>
          </a:xfrm>
          <a:prstGeom prst="rect">
            <a:avLst/>
          </a:prstGeom>
          <a:noFill/>
        </p:spPr>
        <p:txBody>
          <a:bodyPr wrap="square" rtlCol="0">
            <a:spAutoFit/>
          </a:bodyPr>
          <a:lstStyle/>
          <a:p>
            <a:r>
              <a:rPr lang="en-US" sz="1300"/>
              <a:t>1/3</a:t>
            </a:r>
          </a:p>
        </p:txBody>
      </p:sp>
      <p:sp>
        <p:nvSpPr>
          <p:cNvPr id="10" name="TextBox 9">
            <a:extLst>
              <a:ext uri="{FF2B5EF4-FFF2-40B4-BE49-F238E27FC236}">
                <a16:creationId xmlns:a16="http://schemas.microsoft.com/office/drawing/2014/main" id="{20A40A7C-38A8-609A-E443-6E1BFB2839B9}"/>
              </a:ext>
            </a:extLst>
          </p:cNvPr>
          <p:cNvSpPr txBox="1"/>
          <p:nvPr/>
        </p:nvSpPr>
        <p:spPr>
          <a:xfrm>
            <a:off x="596359" y="2045050"/>
            <a:ext cx="1024258" cy="292388"/>
          </a:xfrm>
          <a:prstGeom prst="rect">
            <a:avLst/>
          </a:prstGeom>
          <a:noFill/>
        </p:spPr>
        <p:txBody>
          <a:bodyPr wrap="square" rtlCol="0">
            <a:spAutoFit/>
          </a:bodyPr>
          <a:lstStyle/>
          <a:p>
            <a:r>
              <a:rPr lang="en-US" sz="1300"/>
              <a:t>1/3</a:t>
            </a:r>
          </a:p>
        </p:txBody>
      </p:sp>
      <mc:AlternateContent xmlns:mc="http://schemas.openxmlformats.org/markup-compatibility/2006" xmlns:a14="http://schemas.microsoft.com/office/drawing/2010/main">
        <mc:Choice Requires="a14">
          <p:sp>
            <p:nvSpPr>
              <p:cNvPr id="13" name="Text Placeholder 2">
                <a:extLst>
                  <a:ext uri="{FF2B5EF4-FFF2-40B4-BE49-F238E27FC236}">
                    <a16:creationId xmlns:a16="http://schemas.microsoft.com/office/drawing/2014/main" id="{6ECD9825-6621-6A19-CEF9-0F66017AF6EE}"/>
                  </a:ext>
                </a:extLst>
              </p:cNvPr>
              <p:cNvSpPr>
                <a:spLocks noGrp="1"/>
              </p:cNvSpPr>
              <p:nvPr>
                <p:ph type="body" idx="1"/>
              </p:nvPr>
            </p:nvSpPr>
            <p:spPr>
              <a:xfrm>
                <a:off x="6811486" y="1811885"/>
                <a:ext cx="2044394" cy="1277718"/>
              </a:xfrm>
            </p:spPr>
            <p:txBody>
              <a:bodyPr/>
              <a:lstStyle/>
              <a:p>
                <a:pPr marL="127000" indent="0">
                  <a:buNone/>
                </a:pPr>
                <a14:m>
                  <m:oMath xmlns:m="http://schemas.openxmlformats.org/officeDocument/2006/math">
                    <m:r>
                      <a:rPr lang="en-US" b="0" i="1" smtClean="0">
                        <a:latin typeface="Cambria Math" panose="02040503050406030204" pitchFamily="18" charset="0"/>
                      </a:rPr>
                      <m:t>𝑖</m:t>
                    </m:r>
                  </m:oMath>
                </a14:m>
                <a:r>
                  <a:rPr lang="en-US"/>
                  <a:t>: the door with the car prize </a:t>
                </a:r>
              </a:p>
              <a:p>
                <a:pPr marL="127000" indent="0">
                  <a:buNone/>
                </a:pPr>
                <a14:m>
                  <m:oMath xmlns:m="http://schemas.openxmlformats.org/officeDocument/2006/math">
                    <m:r>
                      <a:rPr lang="en-US" b="0" i="1" smtClean="0">
                        <a:latin typeface="Cambria Math" panose="02040503050406030204" pitchFamily="18" charset="0"/>
                      </a:rPr>
                      <m:t>𝑗</m:t>
                    </m:r>
                  </m:oMath>
                </a14:m>
                <a:r>
                  <a:rPr lang="en-US"/>
                  <a:t>: the door that you select first</a:t>
                </a:r>
              </a:p>
              <a:p>
                <a:pPr marL="127000" indent="0">
                  <a:buNone/>
                </a:pPr>
                <a14:m>
                  <m:oMath xmlns:m="http://schemas.openxmlformats.org/officeDocument/2006/math">
                    <m:r>
                      <a:rPr lang="en-US" b="0" i="1" smtClean="0">
                        <a:latin typeface="Cambria Math" panose="02040503050406030204" pitchFamily="18" charset="0"/>
                      </a:rPr>
                      <m:t>𝑘</m:t>
                    </m:r>
                  </m:oMath>
                </a14:m>
                <a:r>
                  <a:rPr lang="en-US"/>
                  <a:t>: the door that gets opened</a:t>
                </a:r>
              </a:p>
            </p:txBody>
          </p:sp>
        </mc:Choice>
        <mc:Fallback xmlns="">
          <p:sp>
            <p:nvSpPr>
              <p:cNvPr id="13" name="Text Placeholder 2">
                <a:extLst>
                  <a:ext uri="{FF2B5EF4-FFF2-40B4-BE49-F238E27FC236}">
                    <a16:creationId xmlns:a16="http://schemas.microsoft.com/office/drawing/2014/main" id="{6ECD9825-6621-6A19-CEF9-0F66017AF6EE}"/>
                  </a:ext>
                </a:extLst>
              </p:cNvPr>
              <p:cNvSpPr>
                <a:spLocks noGrp="1" noRot="1" noChangeAspect="1" noMove="1" noResize="1" noEditPoints="1" noAdjustHandles="1" noChangeArrowheads="1" noChangeShapeType="1" noTextEdit="1"/>
              </p:cNvSpPr>
              <p:nvPr>
                <p:ph type="body" idx="1"/>
              </p:nvPr>
            </p:nvSpPr>
            <p:spPr>
              <a:xfrm>
                <a:off x="6811486" y="1811885"/>
                <a:ext cx="2044394" cy="1277718"/>
              </a:xfrm>
              <a:blipFill>
                <a:blip r:embed="rId2"/>
                <a:stretch>
                  <a:fillRect b="-65238"/>
                </a:stretch>
              </a:blipFill>
            </p:spPr>
            <p:txBody>
              <a:bodyPr/>
              <a:lstStyle/>
              <a:p>
                <a:r>
                  <a:rPr lang="en-US">
                    <a:noFill/>
                  </a:rPr>
                  <a:t> </a:t>
                </a:r>
              </a:p>
            </p:txBody>
          </p:sp>
        </mc:Fallback>
      </mc:AlternateContent>
      <p:sp>
        <p:nvSpPr>
          <p:cNvPr id="21" name="Rectangle 20">
            <a:extLst>
              <a:ext uri="{FF2B5EF4-FFF2-40B4-BE49-F238E27FC236}">
                <a16:creationId xmlns:a16="http://schemas.microsoft.com/office/drawing/2014/main" id="{D314745E-50AB-CFED-1549-2A9DD82D5F95}"/>
              </a:ext>
            </a:extLst>
          </p:cNvPr>
          <p:cNvSpPr/>
          <p:nvPr/>
        </p:nvSpPr>
        <p:spPr>
          <a:xfrm>
            <a:off x="1932252" y="4137965"/>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1</a:t>
            </a:r>
          </a:p>
        </p:txBody>
      </p:sp>
      <p:sp>
        <p:nvSpPr>
          <p:cNvPr id="30" name="Oval 29">
            <a:extLst>
              <a:ext uri="{FF2B5EF4-FFF2-40B4-BE49-F238E27FC236}">
                <a16:creationId xmlns:a16="http://schemas.microsoft.com/office/drawing/2014/main" id="{76789563-F992-6236-9205-81A81B1CF155}"/>
              </a:ext>
            </a:extLst>
          </p:cNvPr>
          <p:cNvSpPr/>
          <p:nvPr/>
        </p:nvSpPr>
        <p:spPr>
          <a:xfrm>
            <a:off x="3225712" y="4609436"/>
            <a:ext cx="368344" cy="229408"/>
          </a:xfrm>
          <a:prstGeom prst="ellipse">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1</a:t>
            </a:r>
          </a:p>
        </p:txBody>
      </p:sp>
      <p:sp>
        <p:nvSpPr>
          <p:cNvPr id="33" name="Oval 32">
            <a:extLst>
              <a:ext uri="{FF2B5EF4-FFF2-40B4-BE49-F238E27FC236}">
                <a16:creationId xmlns:a16="http://schemas.microsoft.com/office/drawing/2014/main" id="{A3EAC46F-3718-34BC-6790-A98A9DE6AE11}"/>
              </a:ext>
            </a:extLst>
          </p:cNvPr>
          <p:cNvSpPr/>
          <p:nvPr/>
        </p:nvSpPr>
        <p:spPr>
          <a:xfrm>
            <a:off x="3225712" y="4142149"/>
            <a:ext cx="368344" cy="229408"/>
          </a:xfrm>
          <a:prstGeom prst="ellipse">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2</a:t>
            </a:r>
          </a:p>
        </p:txBody>
      </p:sp>
      <p:sp>
        <p:nvSpPr>
          <p:cNvPr id="34" name="Oval 33">
            <a:extLst>
              <a:ext uri="{FF2B5EF4-FFF2-40B4-BE49-F238E27FC236}">
                <a16:creationId xmlns:a16="http://schemas.microsoft.com/office/drawing/2014/main" id="{7188B2C0-628A-947F-C8B5-54070DDFFE76}"/>
              </a:ext>
            </a:extLst>
          </p:cNvPr>
          <p:cNvSpPr/>
          <p:nvPr/>
        </p:nvSpPr>
        <p:spPr>
          <a:xfrm>
            <a:off x="3225712" y="3680765"/>
            <a:ext cx="368344" cy="229408"/>
          </a:xfrm>
          <a:prstGeom prst="ellipse">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3</a:t>
            </a:r>
          </a:p>
        </p:txBody>
      </p:sp>
      <p:cxnSp>
        <p:nvCxnSpPr>
          <p:cNvPr id="3" name="Straight Connector 2">
            <a:extLst>
              <a:ext uri="{FF2B5EF4-FFF2-40B4-BE49-F238E27FC236}">
                <a16:creationId xmlns:a16="http://schemas.microsoft.com/office/drawing/2014/main" id="{EE830DC4-91BE-0EF5-46B4-5CC8AEFB732B}"/>
              </a:ext>
            </a:extLst>
          </p:cNvPr>
          <p:cNvCxnSpPr>
            <a:cxnSpLocks/>
            <a:stCxn id="21" idx="3"/>
          </p:cNvCxnSpPr>
          <p:nvPr/>
        </p:nvCxnSpPr>
        <p:spPr>
          <a:xfrm>
            <a:off x="2300596" y="4252669"/>
            <a:ext cx="925116" cy="471471"/>
          </a:xfrm>
          <a:prstGeom prst="line">
            <a:avLst/>
          </a:prstGeom>
          <a:ln w="1905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05942CEA-FE3E-9DB5-9DE0-1380F85F3A6F}"/>
              </a:ext>
            </a:extLst>
          </p:cNvPr>
          <p:cNvCxnSpPr>
            <a:cxnSpLocks/>
            <a:stCxn id="21" idx="3"/>
          </p:cNvCxnSpPr>
          <p:nvPr/>
        </p:nvCxnSpPr>
        <p:spPr>
          <a:xfrm>
            <a:off x="2300596" y="4252669"/>
            <a:ext cx="925116" cy="4184"/>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8B7895AC-0ACE-CEEB-F839-DE4E7929F14C}"/>
              </a:ext>
            </a:extLst>
          </p:cNvPr>
          <p:cNvCxnSpPr>
            <a:cxnSpLocks/>
            <a:stCxn id="21" idx="3"/>
          </p:cNvCxnSpPr>
          <p:nvPr/>
        </p:nvCxnSpPr>
        <p:spPr>
          <a:xfrm flipV="1">
            <a:off x="2300596" y="3795469"/>
            <a:ext cx="925116" cy="457200"/>
          </a:xfrm>
          <a:prstGeom prst="line">
            <a:avLst/>
          </a:prstGeom>
          <a:ln w="19050"/>
        </p:spPr>
        <p:style>
          <a:lnRef idx="1">
            <a:schemeClr val="dk1"/>
          </a:lnRef>
          <a:fillRef idx="0">
            <a:schemeClr val="dk1"/>
          </a:fillRef>
          <a:effectRef idx="0">
            <a:schemeClr val="dk1"/>
          </a:effectRef>
          <a:fontRef idx="minor">
            <a:schemeClr val="tx1"/>
          </a:fontRef>
        </p:style>
      </p:cxnSp>
      <p:sp>
        <p:nvSpPr>
          <p:cNvPr id="59" name="Rectangle 58">
            <a:extLst>
              <a:ext uri="{FF2B5EF4-FFF2-40B4-BE49-F238E27FC236}">
                <a16:creationId xmlns:a16="http://schemas.microsoft.com/office/drawing/2014/main" id="{380584F3-3A8A-7DE4-6481-3BF8E2619429}"/>
              </a:ext>
            </a:extLst>
          </p:cNvPr>
          <p:cNvSpPr/>
          <p:nvPr/>
        </p:nvSpPr>
        <p:spPr>
          <a:xfrm>
            <a:off x="1932252" y="2691836"/>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2</a:t>
            </a:r>
          </a:p>
        </p:txBody>
      </p:sp>
      <p:sp>
        <p:nvSpPr>
          <p:cNvPr id="78" name="Rectangle 77">
            <a:extLst>
              <a:ext uri="{FF2B5EF4-FFF2-40B4-BE49-F238E27FC236}">
                <a16:creationId xmlns:a16="http://schemas.microsoft.com/office/drawing/2014/main" id="{B3C9CFAD-B29C-7E80-DF87-B0B599D0A93B}"/>
              </a:ext>
            </a:extLst>
          </p:cNvPr>
          <p:cNvSpPr/>
          <p:nvPr/>
        </p:nvSpPr>
        <p:spPr>
          <a:xfrm>
            <a:off x="1932252" y="1241557"/>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3</a:t>
            </a:r>
          </a:p>
        </p:txBody>
      </p:sp>
      <p:sp>
        <p:nvSpPr>
          <p:cNvPr id="124" name="TextBox 123">
            <a:extLst>
              <a:ext uri="{FF2B5EF4-FFF2-40B4-BE49-F238E27FC236}">
                <a16:creationId xmlns:a16="http://schemas.microsoft.com/office/drawing/2014/main" id="{9C734678-1AB0-D6DF-6DE1-B4F9E095B17D}"/>
              </a:ext>
            </a:extLst>
          </p:cNvPr>
          <p:cNvSpPr txBox="1"/>
          <p:nvPr/>
        </p:nvSpPr>
        <p:spPr>
          <a:xfrm>
            <a:off x="2456127" y="4482077"/>
            <a:ext cx="1024258" cy="292388"/>
          </a:xfrm>
          <a:prstGeom prst="rect">
            <a:avLst/>
          </a:prstGeom>
          <a:noFill/>
        </p:spPr>
        <p:txBody>
          <a:bodyPr wrap="square" rtlCol="0">
            <a:spAutoFit/>
          </a:bodyPr>
          <a:lstStyle/>
          <a:p>
            <a:r>
              <a:rPr lang="en-US" sz="1300"/>
              <a:t>1/3</a:t>
            </a:r>
          </a:p>
        </p:txBody>
      </p:sp>
      <p:sp>
        <p:nvSpPr>
          <p:cNvPr id="125" name="TextBox 124">
            <a:extLst>
              <a:ext uri="{FF2B5EF4-FFF2-40B4-BE49-F238E27FC236}">
                <a16:creationId xmlns:a16="http://schemas.microsoft.com/office/drawing/2014/main" id="{9A1A2823-148B-4C74-FCD4-0928019AC877}"/>
              </a:ext>
            </a:extLst>
          </p:cNvPr>
          <p:cNvSpPr txBox="1"/>
          <p:nvPr/>
        </p:nvSpPr>
        <p:spPr>
          <a:xfrm>
            <a:off x="2709542" y="4003372"/>
            <a:ext cx="1024258" cy="292388"/>
          </a:xfrm>
          <a:prstGeom prst="rect">
            <a:avLst/>
          </a:prstGeom>
          <a:noFill/>
        </p:spPr>
        <p:txBody>
          <a:bodyPr wrap="square" rtlCol="0">
            <a:spAutoFit/>
          </a:bodyPr>
          <a:lstStyle/>
          <a:p>
            <a:r>
              <a:rPr lang="en-US" sz="1300"/>
              <a:t>1/3</a:t>
            </a:r>
          </a:p>
        </p:txBody>
      </p:sp>
      <p:sp>
        <p:nvSpPr>
          <p:cNvPr id="126" name="TextBox 125">
            <a:extLst>
              <a:ext uri="{FF2B5EF4-FFF2-40B4-BE49-F238E27FC236}">
                <a16:creationId xmlns:a16="http://schemas.microsoft.com/office/drawing/2014/main" id="{D7C79E3D-268D-7008-97A4-4696E694684B}"/>
              </a:ext>
            </a:extLst>
          </p:cNvPr>
          <p:cNvSpPr txBox="1"/>
          <p:nvPr/>
        </p:nvSpPr>
        <p:spPr>
          <a:xfrm>
            <a:off x="2456127" y="3680765"/>
            <a:ext cx="1024258" cy="292388"/>
          </a:xfrm>
          <a:prstGeom prst="rect">
            <a:avLst/>
          </a:prstGeom>
          <a:noFill/>
        </p:spPr>
        <p:txBody>
          <a:bodyPr wrap="square" rtlCol="0">
            <a:spAutoFit/>
          </a:bodyPr>
          <a:lstStyle/>
          <a:p>
            <a:r>
              <a:rPr lang="en-US" sz="1300"/>
              <a:t>1/3</a:t>
            </a:r>
          </a:p>
        </p:txBody>
      </p:sp>
      <p:grpSp>
        <p:nvGrpSpPr>
          <p:cNvPr id="11" name="Group 10">
            <a:extLst>
              <a:ext uri="{FF2B5EF4-FFF2-40B4-BE49-F238E27FC236}">
                <a16:creationId xmlns:a16="http://schemas.microsoft.com/office/drawing/2014/main" id="{56AA3EB7-8769-EB82-5C74-383584851E9B}"/>
              </a:ext>
            </a:extLst>
          </p:cNvPr>
          <p:cNvGrpSpPr/>
          <p:nvPr/>
        </p:nvGrpSpPr>
        <p:grpSpPr>
          <a:xfrm>
            <a:off x="3594056" y="3545712"/>
            <a:ext cx="2784194" cy="391840"/>
            <a:chOff x="3594056" y="3545712"/>
            <a:chExt cx="2784194" cy="391840"/>
          </a:xfrm>
        </p:grpSpPr>
        <p:sp>
          <p:nvSpPr>
            <p:cNvPr id="38" name="Rectangle 37">
              <a:extLst>
                <a:ext uri="{FF2B5EF4-FFF2-40B4-BE49-F238E27FC236}">
                  <a16:creationId xmlns:a16="http://schemas.microsoft.com/office/drawing/2014/main" id="{B42BBFA5-51F0-1E7E-4521-03C0E086F0CF}"/>
                </a:ext>
              </a:extLst>
            </p:cNvPr>
            <p:cNvSpPr/>
            <p:nvPr/>
          </p:nvSpPr>
          <p:spPr>
            <a:xfrm>
              <a:off x="4340977" y="3672746"/>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2</a:t>
              </a:r>
            </a:p>
          </p:txBody>
        </p:sp>
        <p:cxnSp>
          <p:nvCxnSpPr>
            <p:cNvPr id="27" name="Straight Connector 26">
              <a:extLst>
                <a:ext uri="{FF2B5EF4-FFF2-40B4-BE49-F238E27FC236}">
                  <a16:creationId xmlns:a16="http://schemas.microsoft.com/office/drawing/2014/main" id="{6AA8F72B-CDAE-3AEB-78FD-30EF988F0634}"/>
                </a:ext>
              </a:extLst>
            </p:cNvPr>
            <p:cNvCxnSpPr>
              <a:cxnSpLocks/>
              <a:endCxn id="38" idx="1"/>
            </p:cNvCxnSpPr>
            <p:nvPr/>
          </p:nvCxnSpPr>
          <p:spPr>
            <a:xfrm flipV="1">
              <a:off x="3594056" y="3787450"/>
              <a:ext cx="746921" cy="8019"/>
            </a:xfrm>
            <a:prstGeom prst="line">
              <a:avLst/>
            </a:prstGeom>
            <a:ln w="19050"/>
          </p:spPr>
          <p:style>
            <a:lnRef idx="1">
              <a:schemeClr val="dk1"/>
            </a:lnRef>
            <a:fillRef idx="0">
              <a:schemeClr val="dk1"/>
            </a:fillRef>
            <a:effectRef idx="0">
              <a:schemeClr val="dk1"/>
            </a:effectRef>
            <a:fontRef idx="minor">
              <a:schemeClr val="tx1"/>
            </a:fontRef>
          </p:style>
        </p:cxnSp>
        <p:sp>
          <p:nvSpPr>
            <p:cNvPr id="141" name="TextBox 140">
              <a:extLst>
                <a:ext uri="{FF2B5EF4-FFF2-40B4-BE49-F238E27FC236}">
                  <a16:creationId xmlns:a16="http://schemas.microsoft.com/office/drawing/2014/main" id="{4479F1D2-8B37-559C-9A10-D62564F91A1E}"/>
                </a:ext>
              </a:extLst>
            </p:cNvPr>
            <p:cNvSpPr txBox="1"/>
            <p:nvPr/>
          </p:nvSpPr>
          <p:spPr>
            <a:xfrm>
              <a:off x="3807479" y="3545712"/>
              <a:ext cx="1024258" cy="292388"/>
            </a:xfrm>
            <a:prstGeom prst="rect">
              <a:avLst/>
            </a:prstGeom>
            <a:noFill/>
          </p:spPr>
          <p:txBody>
            <a:bodyPr wrap="square" rtlCol="0">
              <a:spAutoFit/>
            </a:bodyPr>
            <a:lstStyle/>
            <a:p>
              <a:r>
                <a:rPr lang="en-US" sz="1300"/>
                <a:t>1</a:t>
              </a:r>
            </a:p>
          </p:txBody>
        </p:sp>
        <p:sp>
          <p:nvSpPr>
            <p:cNvPr id="154" name="TextBox 153">
              <a:extLst>
                <a:ext uri="{FF2B5EF4-FFF2-40B4-BE49-F238E27FC236}">
                  <a16:creationId xmlns:a16="http://schemas.microsoft.com/office/drawing/2014/main" id="{042B7AA5-161C-B277-452E-0C91CC47E1CF}"/>
                </a:ext>
              </a:extLst>
            </p:cNvPr>
            <p:cNvSpPr txBox="1"/>
            <p:nvPr/>
          </p:nvSpPr>
          <p:spPr>
            <a:xfrm>
              <a:off x="4701850" y="3629775"/>
              <a:ext cx="1676400" cy="307777"/>
            </a:xfrm>
            <a:prstGeom prst="rect">
              <a:avLst/>
            </a:prstGeom>
            <a:noFill/>
          </p:spPr>
          <p:txBody>
            <a:bodyPr wrap="square" rtlCol="0">
              <a:spAutoFit/>
            </a:bodyPr>
            <a:lstStyle/>
            <a:p>
              <a:r>
                <a:rPr lang="en-US"/>
                <a:t>1/9</a:t>
              </a:r>
            </a:p>
          </p:txBody>
        </p:sp>
      </p:grpSp>
      <p:grpSp>
        <p:nvGrpSpPr>
          <p:cNvPr id="12" name="Group 11">
            <a:extLst>
              <a:ext uri="{FF2B5EF4-FFF2-40B4-BE49-F238E27FC236}">
                <a16:creationId xmlns:a16="http://schemas.microsoft.com/office/drawing/2014/main" id="{A7E56671-225B-F8F2-DF12-48EAAD3BB1FC}"/>
              </a:ext>
            </a:extLst>
          </p:cNvPr>
          <p:cNvGrpSpPr/>
          <p:nvPr/>
        </p:nvGrpSpPr>
        <p:grpSpPr>
          <a:xfrm>
            <a:off x="3594056" y="4018175"/>
            <a:ext cx="2784194" cy="377353"/>
            <a:chOff x="3594056" y="4018175"/>
            <a:chExt cx="2784194" cy="377353"/>
          </a:xfrm>
        </p:grpSpPr>
        <p:sp>
          <p:nvSpPr>
            <p:cNvPr id="37" name="Rectangle 36">
              <a:extLst>
                <a:ext uri="{FF2B5EF4-FFF2-40B4-BE49-F238E27FC236}">
                  <a16:creationId xmlns:a16="http://schemas.microsoft.com/office/drawing/2014/main" id="{11B0CE13-17D2-BE5D-8BB1-E721AFE3F798}"/>
                </a:ext>
              </a:extLst>
            </p:cNvPr>
            <p:cNvSpPr/>
            <p:nvPr/>
          </p:nvSpPr>
          <p:spPr>
            <a:xfrm>
              <a:off x="4340977" y="4135074"/>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3</a:t>
              </a:r>
            </a:p>
          </p:txBody>
        </p:sp>
        <p:cxnSp>
          <p:nvCxnSpPr>
            <p:cNvPr id="20" name="Straight Connector 19">
              <a:extLst>
                <a:ext uri="{FF2B5EF4-FFF2-40B4-BE49-F238E27FC236}">
                  <a16:creationId xmlns:a16="http://schemas.microsoft.com/office/drawing/2014/main" id="{AB4D8B32-DC00-1356-60BF-7F66FE5B69D2}"/>
                </a:ext>
              </a:extLst>
            </p:cNvPr>
            <p:cNvCxnSpPr>
              <a:cxnSpLocks/>
              <a:endCxn id="37" idx="1"/>
            </p:cNvCxnSpPr>
            <p:nvPr/>
          </p:nvCxnSpPr>
          <p:spPr>
            <a:xfrm flipV="1">
              <a:off x="3594056" y="4249778"/>
              <a:ext cx="746921" cy="7075"/>
            </a:xfrm>
            <a:prstGeom prst="line">
              <a:avLst/>
            </a:prstGeom>
            <a:ln w="19050"/>
          </p:spPr>
          <p:style>
            <a:lnRef idx="1">
              <a:schemeClr val="dk1"/>
            </a:lnRef>
            <a:fillRef idx="0">
              <a:schemeClr val="dk1"/>
            </a:fillRef>
            <a:effectRef idx="0">
              <a:schemeClr val="dk1"/>
            </a:effectRef>
            <a:fontRef idx="minor">
              <a:schemeClr val="tx1"/>
            </a:fontRef>
          </p:style>
        </p:cxnSp>
        <p:sp>
          <p:nvSpPr>
            <p:cNvPr id="142" name="TextBox 141">
              <a:extLst>
                <a:ext uri="{FF2B5EF4-FFF2-40B4-BE49-F238E27FC236}">
                  <a16:creationId xmlns:a16="http://schemas.microsoft.com/office/drawing/2014/main" id="{1EF6D721-8A78-36A8-2F5A-83C513257235}"/>
                </a:ext>
              </a:extLst>
            </p:cNvPr>
            <p:cNvSpPr txBox="1"/>
            <p:nvPr/>
          </p:nvSpPr>
          <p:spPr>
            <a:xfrm>
              <a:off x="3807479" y="4018175"/>
              <a:ext cx="1024258" cy="292388"/>
            </a:xfrm>
            <a:prstGeom prst="rect">
              <a:avLst/>
            </a:prstGeom>
            <a:noFill/>
          </p:spPr>
          <p:txBody>
            <a:bodyPr wrap="square" rtlCol="0">
              <a:spAutoFit/>
            </a:bodyPr>
            <a:lstStyle/>
            <a:p>
              <a:r>
                <a:rPr lang="en-US" sz="1300"/>
                <a:t>1</a:t>
              </a:r>
            </a:p>
          </p:txBody>
        </p:sp>
        <p:sp>
          <p:nvSpPr>
            <p:cNvPr id="155" name="TextBox 154">
              <a:extLst>
                <a:ext uri="{FF2B5EF4-FFF2-40B4-BE49-F238E27FC236}">
                  <a16:creationId xmlns:a16="http://schemas.microsoft.com/office/drawing/2014/main" id="{68863F03-7F83-0955-009A-5EB8BA2094F9}"/>
                </a:ext>
              </a:extLst>
            </p:cNvPr>
            <p:cNvSpPr txBox="1"/>
            <p:nvPr/>
          </p:nvSpPr>
          <p:spPr>
            <a:xfrm>
              <a:off x="4701850" y="4087751"/>
              <a:ext cx="1676400" cy="307777"/>
            </a:xfrm>
            <a:prstGeom prst="rect">
              <a:avLst/>
            </a:prstGeom>
            <a:noFill/>
          </p:spPr>
          <p:txBody>
            <a:bodyPr wrap="square" rtlCol="0">
              <a:spAutoFit/>
            </a:bodyPr>
            <a:lstStyle/>
            <a:p>
              <a:r>
                <a:rPr lang="en-US"/>
                <a:t>1/9</a:t>
              </a:r>
            </a:p>
          </p:txBody>
        </p:sp>
      </p:grpSp>
      <p:grpSp>
        <p:nvGrpSpPr>
          <p:cNvPr id="18" name="Group 17">
            <a:extLst>
              <a:ext uri="{FF2B5EF4-FFF2-40B4-BE49-F238E27FC236}">
                <a16:creationId xmlns:a16="http://schemas.microsoft.com/office/drawing/2014/main" id="{D2562FCF-656A-D12A-7565-964CF2C8B3F8}"/>
              </a:ext>
            </a:extLst>
          </p:cNvPr>
          <p:cNvGrpSpPr/>
          <p:nvPr/>
        </p:nvGrpSpPr>
        <p:grpSpPr>
          <a:xfrm>
            <a:off x="3594056" y="4362530"/>
            <a:ext cx="2784194" cy="361610"/>
            <a:chOff x="3594056" y="4362530"/>
            <a:chExt cx="2784194" cy="361610"/>
          </a:xfrm>
        </p:grpSpPr>
        <p:cxnSp>
          <p:nvCxnSpPr>
            <p:cNvPr id="32" name="Straight Connector 31">
              <a:extLst>
                <a:ext uri="{FF2B5EF4-FFF2-40B4-BE49-F238E27FC236}">
                  <a16:creationId xmlns:a16="http://schemas.microsoft.com/office/drawing/2014/main" id="{C33DA35D-69C4-8BFA-6AAB-C57F80EE1985}"/>
                </a:ext>
              </a:extLst>
            </p:cNvPr>
            <p:cNvCxnSpPr>
              <a:cxnSpLocks/>
              <a:stCxn id="36" idx="1"/>
            </p:cNvCxnSpPr>
            <p:nvPr/>
          </p:nvCxnSpPr>
          <p:spPr>
            <a:xfrm flipH="1">
              <a:off x="3594056" y="4557469"/>
              <a:ext cx="740944" cy="166671"/>
            </a:xfrm>
            <a:prstGeom prst="line">
              <a:avLst/>
            </a:prstGeom>
            <a:ln w="19050"/>
          </p:spPr>
          <p:style>
            <a:lnRef idx="1">
              <a:schemeClr val="dk1"/>
            </a:lnRef>
            <a:fillRef idx="0">
              <a:schemeClr val="dk1"/>
            </a:fillRef>
            <a:effectRef idx="0">
              <a:schemeClr val="dk1"/>
            </a:effectRef>
            <a:fontRef idx="minor">
              <a:schemeClr val="tx1"/>
            </a:fontRef>
          </p:style>
        </p:cxnSp>
        <p:grpSp>
          <p:nvGrpSpPr>
            <p:cNvPr id="15" name="Group 14">
              <a:extLst>
                <a:ext uri="{FF2B5EF4-FFF2-40B4-BE49-F238E27FC236}">
                  <a16:creationId xmlns:a16="http://schemas.microsoft.com/office/drawing/2014/main" id="{770DC0DC-3B15-614B-6F2D-22E9D87D2F1E}"/>
                </a:ext>
              </a:extLst>
            </p:cNvPr>
            <p:cNvGrpSpPr/>
            <p:nvPr/>
          </p:nvGrpSpPr>
          <p:grpSpPr>
            <a:xfrm>
              <a:off x="3749955" y="4362530"/>
              <a:ext cx="2628295" cy="348827"/>
              <a:chOff x="3749955" y="4362530"/>
              <a:chExt cx="2628295" cy="348827"/>
            </a:xfrm>
          </p:grpSpPr>
          <p:sp>
            <p:nvSpPr>
              <p:cNvPr id="36" name="Rectangle 35">
                <a:extLst>
                  <a:ext uri="{FF2B5EF4-FFF2-40B4-BE49-F238E27FC236}">
                    <a16:creationId xmlns:a16="http://schemas.microsoft.com/office/drawing/2014/main" id="{00276F8A-623A-EAE6-B517-565F82805C81}"/>
                  </a:ext>
                </a:extLst>
              </p:cNvPr>
              <p:cNvSpPr/>
              <p:nvPr/>
            </p:nvSpPr>
            <p:spPr>
              <a:xfrm>
                <a:off x="4335000" y="4442765"/>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2</a:t>
                </a:r>
              </a:p>
            </p:txBody>
          </p:sp>
          <p:sp>
            <p:nvSpPr>
              <p:cNvPr id="144" name="TextBox 143">
                <a:extLst>
                  <a:ext uri="{FF2B5EF4-FFF2-40B4-BE49-F238E27FC236}">
                    <a16:creationId xmlns:a16="http://schemas.microsoft.com/office/drawing/2014/main" id="{7389F267-88CE-BFB2-3DE3-29FED42D2217}"/>
                  </a:ext>
                </a:extLst>
              </p:cNvPr>
              <p:cNvSpPr txBox="1"/>
              <p:nvPr/>
            </p:nvSpPr>
            <p:spPr>
              <a:xfrm>
                <a:off x="3749955" y="4362530"/>
                <a:ext cx="1024258" cy="292388"/>
              </a:xfrm>
              <a:prstGeom prst="rect">
                <a:avLst/>
              </a:prstGeom>
              <a:noFill/>
            </p:spPr>
            <p:txBody>
              <a:bodyPr wrap="square" rtlCol="0">
                <a:spAutoFit/>
              </a:bodyPr>
              <a:lstStyle/>
              <a:p>
                <a:r>
                  <a:rPr lang="en-US" sz="1300"/>
                  <a:t>1/2</a:t>
                </a:r>
              </a:p>
            </p:txBody>
          </p:sp>
          <p:sp>
            <p:nvSpPr>
              <p:cNvPr id="156" name="TextBox 155">
                <a:extLst>
                  <a:ext uri="{FF2B5EF4-FFF2-40B4-BE49-F238E27FC236}">
                    <a16:creationId xmlns:a16="http://schemas.microsoft.com/office/drawing/2014/main" id="{73CDAA08-7D5B-C609-7080-8DFA1E2EBD4A}"/>
                  </a:ext>
                </a:extLst>
              </p:cNvPr>
              <p:cNvSpPr txBox="1"/>
              <p:nvPr/>
            </p:nvSpPr>
            <p:spPr>
              <a:xfrm>
                <a:off x="4701850" y="4403580"/>
                <a:ext cx="1676400" cy="307777"/>
              </a:xfrm>
              <a:prstGeom prst="rect">
                <a:avLst/>
              </a:prstGeom>
              <a:noFill/>
            </p:spPr>
            <p:txBody>
              <a:bodyPr wrap="square" rtlCol="0">
                <a:spAutoFit/>
              </a:bodyPr>
              <a:lstStyle/>
              <a:p>
                <a:r>
                  <a:rPr lang="en-US"/>
                  <a:t>1/18</a:t>
                </a:r>
              </a:p>
            </p:txBody>
          </p:sp>
        </p:grpSp>
      </p:grpSp>
      <p:grpSp>
        <p:nvGrpSpPr>
          <p:cNvPr id="16" name="Group 15">
            <a:extLst>
              <a:ext uri="{FF2B5EF4-FFF2-40B4-BE49-F238E27FC236}">
                <a16:creationId xmlns:a16="http://schemas.microsoft.com/office/drawing/2014/main" id="{9531D83D-71B8-4A59-1192-3300EF770056}"/>
              </a:ext>
            </a:extLst>
          </p:cNvPr>
          <p:cNvGrpSpPr/>
          <p:nvPr/>
        </p:nvGrpSpPr>
        <p:grpSpPr>
          <a:xfrm>
            <a:off x="3594056" y="4724140"/>
            <a:ext cx="2784194" cy="358904"/>
            <a:chOff x="3594056" y="4724140"/>
            <a:chExt cx="2784194" cy="358904"/>
          </a:xfrm>
        </p:grpSpPr>
        <p:sp>
          <p:nvSpPr>
            <p:cNvPr id="35" name="Rectangle 34">
              <a:extLst>
                <a:ext uri="{FF2B5EF4-FFF2-40B4-BE49-F238E27FC236}">
                  <a16:creationId xmlns:a16="http://schemas.microsoft.com/office/drawing/2014/main" id="{04DC2C57-0B2D-3A1F-1F37-AF329D62C243}"/>
                </a:ext>
              </a:extLst>
            </p:cNvPr>
            <p:cNvSpPr/>
            <p:nvPr/>
          </p:nvSpPr>
          <p:spPr>
            <a:xfrm>
              <a:off x="4335000" y="4780742"/>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3</a:t>
              </a:r>
            </a:p>
          </p:txBody>
        </p:sp>
        <p:cxnSp>
          <p:nvCxnSpPr>
            <p:cNvPr id="41" name="Straight Connector 40">
              <a:extLst>
                <a:ext uri="{FF2B5EF4-FFF2-40B4-BE49-F238E27FC236}">
                  <a16:creationId xmlns:a16="http://schemas.microsoft.com/office/drawing/2014/main" id="{10F31EE2-E3CB-41F3-E991-6F1D2EA4A8AC}"/>
                </a:ext>
              </a:extLst>
            </p:cNvPr>
            <p:cNvCxnSpPr>
              <a:cxnSpLocks/>
              <a:stCxn id="35" idx="1"/>
            </p:cNvCxnSpPr>
            <p:nvPr/>
          </p:nvCxnSpPr>
          <p:spPr>
            <a:xfrm flipH="1" flipV="1">
              <a:off x="3594056" y="4724140"/>
              <a:ext cx="740944" cy="171306"/>
            </a:xfrm>
            <a:prstGeom prst="line">
              <a:avLst/>
            </a:prstGeom>
            <a:ln w="19050"/>
          </p:spPr>
          <p:style>
            <a:lnRef idx="1">
              <a:schemeClr val="dk1"/>
            </a:lnRef>
            <a:fillRef idx="0">
              <a:schemeClr val="dk1"/>
            </a:fillRef>
            <a:effectRef idx="0">
              <a:schemeClr val="dk1"/>
            </a:effectRef>
            <a:fontRef idx="minor">
              <a:schemeClr val="tx1"/>
            </a:fontRef>
          </p:style>
        </p:cxnSp>
        <p:sp>
          <p:nvSpPr>
            <p:cNvPr id="145" name="TextBox 144">
              <a:extLst>
                <a:ext uri="{FF2B5EF4-FFF2-40B4-BE49-F238E27FC236}">
                  <a16:creationId xmlns:a16="http://schemas.microsoft.com/office/drawing/2014/main" id="{63523A2E-F52F-A838-DE73-77749F9F1414}"/>
                </a:ext>
              </a:extLst>
            </p:cNvPr>
            <p:cNvSpPr txBox="1"/>
            <p:nvPr/>
          </p:nvSpPr>
          <p:spPr>
            <a:xfrm>
              <a:off x="3749955" y="4790656"/>
              <a:ext cx="1024258" cy="292388"/>
            </a:xfrm>
            <a:prstGeom prst="rect">
              <a:avLst/>
            </a:prstGeom>
            <a:noFill/>
          </p:spPr>
          <p:txBody>
            <a:bodyPr wrap="square" rtlCol="0">
              <a:spAutoFit/>
            </a:bodyPr>
            <a:lstStyle/>
            <a:p>
              <a:r>
                <a:rPr lang="en-US" sz="1300"/>
                <a:t>1/2</a:t>
              </a:r>
            </a:p>
          </p:txBody>
        </p:sp>
        <p:sp>
          <p:nvSpPr>
            <p:cNvPr id="157" name="TextBox 156">
              <a:extLst>
                <a:ext uri="{FF2B5EF4-FFF2-40B4-BE49-F238E27FC236}">
                  <a16:creationId xmlns:a16="http://schemas.microsoft.com/office/drawing/2014/main" id="{A5486348-400A-A296-0CB3-5B59727D3660}"/>
                </a:ext>
              </a:extLst>
            </p:cNvPr>
            <p:cNvSpPr txBox="1"/>
            <p:nvPr/>
          </p:nvSpPr>
          <p:spPr>
            <a:xfrm>
              <a:off x="4701850" y="4739267"/>
              <a:ext cx="1676400" cy="307777"/>
            </a:xfrm>
            <a:prstGeom prst="rect">
              <a:avLst/>
            </a:prstGeom>
            <a:noFill/>
          </p:spPr>
          <p:txBody>
            <a:bodyPr wrap="square" rtlCol="0">
              <a:spAutoFit/>
            </a:bodyPr>
            <a:lstStyle/>
            <a:p>
              <a:r>
                <a:rPr lang="en-US"/>
                <a:t>1/18</a:t>
              </a:r>
            </a:p>
          </p:txBody>
        </p:sp>
      </p:grpSp>
    </p:spTree>
    <p:extLst>
      <p:ext uri="{BB962C8B-B14F-4D97-AF65-F5344CB8AC3E}">
        <p14:creationId xmlns:p14="http://schemas.microsoft.com/office/powerpoint/2010/main" val="74687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77088-AE8B-A62E-B90F-79F9B6422F6E}"/>
              </a:ext>
            </a:extLst>
          </p:cNvPr>
          <p:cNvSpPr>
            <a:spLocks noGrp="1"/>
          </p:cNvSpPr>
          <p:nvPr>
            <p:ph type="title"/>
          </p:nvPr>
        </p:nvSpPr>
        <p:spPr/>
        <p:txBody>
          <a:bodyPr/>
          <a:lstStyle/>
          <a:p>
            <a:r>
              <a:rPr lang="en-US"/>
              <a:t>The Sample Space for Monty Hall</a:t>
            </a:r>
          </a:p>
        </p:txBody>
      </p:sp>
      <p:cxnSp>
        <p:nvCxnSpPr>
          <p:cNvPr id="4" name="Straight Connector 3">
            <a:extLst>
              <a:ext uri="{FF2B5EF4-FFF2-40B4-BE49-F238E27FC236}">
                <a16:creationId xmlns:a16="http://schemas.microsoft.com/office/drawing/2014/main" id="{46DB3E25-D564-EB75-0E23-FC56550C0595}"/>
              </a:ext>
            </a:extLst>
          </p:cNvPr>
          <p:cNvCxnSpPr>
            <a:cxnSpLocks/>
            <a:stCxn id="5" idx="7"/>
            <a:endCxn id="78" idx="1"/>
          </p:cNvCxnSpPr>
          <p:nvPr/>
        </p:nvCxnSpPr>
        <p:spPr>
          <a:xfrm flipV="1">
            <a:off x="494038" y="1356261"/>
            <a:ext cx="1438214" cy="1413269"/>
          </a:xfrm>
          <a:prstGeom prst="line">
            <a:avLst/>
          </a:prstGeom>
          <a:ln w="19050"/>
        </p:spPr>
        <p:style>
          <a:lnRef idx="1">
            <a:schemeClr val="dk1"/>
          </a:lnRef>
          <a:fillRef idx="0">
            <a:schemeClr val="dk1"/>
          </a:fillRef>
          <a:effectRef idx="0">
            <a:schemeClr val="dk1"/>
          </a:effectRef>
          <a:fontRef idx="minor">
            <a:schemeClr val="tx1"/>
          </a:fontRef>
        </p:style>
      </p:cxnSp>
      <p:sp>
        <p:nvSpPr>
          <p:cNvPr id="5" name="Oval 4">
            <a:extLst>
              <a:ext uri="{FF2B5EF4-FFF2-40B4-BE49-F238E27FC236}">
                <a16:creationId xmlns:a16="http://schemas.microsoft.com/office/drawing/2014/main" id="{E29AEDCA-F5EB-6CA0-7A69-1C88CA6E883C}"/>
              </a:ext>
            </a:extLst>
          </p:cNvPr>
          <p:cNvSpPr/>
          <p:nvPr/>
        </p:nvSpPr>
        <p:spPr>
          <a:xfrm>
            <a:off x="363956" y="2743785"/>
            <a:ext cx="152400" cy="1758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CF9DB6F3-DC10-5990-D2B4-72BD2A59EDF1}"/>
              </a:ext>
            </a:extLst>
          </p:cNvPr>
          <p:cNvCxnSpPr>
            <a:cxnSpLocks/>
            <a:stCxn id="5" idx="5"/>
            <a:endCxn id="21" idx="1"/>
          </p:cNvCxnSpPr>
          <p:nvPr/>
        </p:nvCxnSpPr>
        <p:spPr>
          <a:xfrm>
            <a:off x="494038" y="2893840"/>
            <a:ext cx="1438214" cy="1358829"/>
          </a:xfrm>
          <a:prstGeom prst="line">
            <a:avLst/>
          </a:prstGeom>
          <a:ln w="19050"/>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C31CC616-E532-1250-BA2D-31F9E436377C}"/>
              </a:ext>
            </a:extLst>
          </p:cNvPr>
          <p:cNvSpPr txBox="1"/>
          <p:nvPr/>
        </p:nvSpPr>
        <p:spPr>
          <a:xfrm>
            <a:off x="652142" y="3426021"/>
            <a:ext cx="1024258" cy="292388"/>
          </a:xfrm>
          <a:prstGeom prst="rect">
            <a:avLst/>
          </a:prstGeom>
          <a:noFill/>
        </p:spPr>
        <p:txBody>
          <a:bodyPr wrap="square" rtlCol="0">
            <a:spAutoFit/>
          </a:bodyPr>
          <a:lstStyle/>
          <a:p>
            <a:r>
              <a:rPr lang="en-US" sz="1300"/>
              <a:t>1/3</a:t>
            </a:r>
          </a:p>
        </p:txBody>
      </p:sp>
      <p:cxnSp>
        <p:nvCxnSpPr>
          <p:cNvPr id="8" name="Straight Connector 7">
            <a:extLst>
              <a:ext uri="{FF2B5EF4-FFF2-40B4-BE49-F238E27FC236}">
                <a16:creationId xmlns:a16="http://schemas.microsoft.com/office/drawing/2014/main" id="{5E69DFD9-195F-5FA0-14DC-BF6292225E30}"/>
              </a:ext>
            </a:extLst>
          </p:cNvPr>
          <p:cNvCxnSpPr>
            <a:cxnSpLocks/>
            <a:stCxn id="5" idx="6"/>
          </p:cNvCxnSpPr>
          <p:nvPr/>
        </p:nvCxnSpPr>
        <p:spPr>
          <a:xfrm flipV="1">
            <a:off x="516356" y="2820871"/>
            <a:ext cx="1415896" cy="10814"/>
          </a:xfrm>
          <a:prstGeom prst="line">
            <a:avLst/>
          </a:prstGeom>
          <a:ln w="19050"/>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2038E10F-1B10-E114-45D1-43FBF9056DB7}"/>
              </a:ext>
            </a:extLst>
          </p:cNvPr>
          <p:cNvSpPr txBox="1"/>
          <p:nvPr/>
        </p:nvSpPr>
        <p:spPr>
          <a:xfrm>
            <a:off x="1259896" y="2545787"/>
            <a:ext cx="1024258" cy="292388"/>
          </a:xfrm>
          <a:prstGeom prst="rect">
            <a:avLst/>
          </a:prstGeom>
          <a:noFill/>
        </p:spPr>
        <p:txBody>
          <a:bodyPr wrap="square" rtlCol="0">
            <a:spAutoFit/>
          </a:bodyPr>
          <a:lstStyle/>
          <a:p>
            <a:r>
              <a:rPr lang="en-US" sz="1300"/>
              <a:t>1/3</a:t>
            </a:r>
          </a:p>
        </p:txBody>
      </p:sp>
      <p:sp>
        <p:nvSpPr>
          <p:cNvPr id="10" name="TextBox 9">
            <a:extLst>
              <a:ext uri="{FF2B5EF4-FFF2-40B4-BE49-F238E27FC236}">
                <a16:creationId xmlns:a16="http://schemas.microsoft.com/office/drawing/2014/main" id="{20A40A7C-38A8-609A-E443-6E1BFB2839B9}"/>
              </a:ext>
            </a:extLst>
          </p:cNvPr>
          <p:cNvSpPr txBox="1"/>
          <p:nvPr/>
        </p:nvSpPr>
        <p:spPr>
          <a:xfrm>
            <a:off x="596359" y="2045050"/>
            <a:ext cx="1024258" cy="292388"/>
          </a:xfrm>
          <a:prstGeom prst="rect">
            <a:avLst/>
          </a:prstGeom>
          <a:noFill/>
        </p:spPr>
        <p:txBody>
          <a:bodyPr wrap="square" rtlCol="0">
            <a:spAutoFit/>
          </a:bodyPr>
          <a:lstStyle/>
          <a:p>
            <a:r>
              <a:rPr lang="en-US" sz="1300"/>
              <a:t>1/3</a:t>
            </a:r>
          </a:p>
        </p:txBody>
      </p:sp>
      <mc:AlternateContent xmlns:mc="http://schemas.openxmlformats.org/markup-compatibility/2006" xmlns:a14="http://schemas.microsoft.com/office/drawing/2010/main">
        <mc:Choice Requires="a14">
          <p:sp>
            <p:nvSpPr>
              <p:cNvPr id="13" name="Text Placeholder 2">
                <a:extLst>
                  <a:ext uri="{FF2B5EF4-FFF2-40B4-BE49-F238E27FC236}">
                    <a16:creationId xmlns:a16="http://schemas.microsoft.com/office/drawing/2014/main" id="{6ECD9825-6621-6A19-CEF9-0F66017AF6EE}"/>
                  </a:ext>
                </a:extLst>
              </p:cNvPr>
              <p:cNvSpPr>
                <a:spLocks noGrp="1"/>
              </p:cNvSpPr>
              <p:nvPr>
                <p:ph type="body" idx="1"/>
              </p:nvPr>
            </p:nvSpPr>
            <p:spPr>
              <a:xfrm>
                <a:off x="6811486" y="1811885"/>
                <a:ext cx="2044394" cy="1277718"/>
              </a:xfrm>
            </p:spPr>
            <p:txBody>
              <a:bodyPr/>
              <a:lstStyle/>
              <a:p>
                <a:pPr marL="127000" indent="0">
                  <a:buNone/>
                </a:pPr>
                <a14:m>
                  <m:oMath xmlns:m="http://schemas.openxmlformats.org/officeDocument/2006/math">
                    <m:r>
                      <a:rPr lang="en-US" b="0" i="1" smtClean="0">
                        <a:latin typeface="Cambria Math" panose="02040503050406030204" pitchFamily="18" charset="0"/>
                      </a:rPr>
                      <m:t>𝑖</m:t>
                    </m:r>
                  </m:oMath>
                </a14:m>
                <a:r>
                  <a:rPr lang="en-US"/>
                  <a:t>: the door with the car prize </a:t>
                </a:r>
              </a:p>
              <a:p>
                <a:pPr marL="127000" indent="0">
                  <a:buNone/>
                </a:pPr>
                <a14:m>
                  <m:oMath xmlns:m="http://schemas.openxmlformats.org/officeDocument/2006/math">
                    <m:r>
                      <a:rPr lang="en-US" b="0" i="1" smtClean="0">
                        <a:latin typeface="Cambria Math" panose="02040503050406030204" pitchFamily="18" charset="0"/>
                      </a:rPr>
                      <m:t>𝑗</m:t>
                    </m:r>
                  </m:oMath>
                </a14:m>
                <a:r>
                  <a:rPr lang="en-US"/>
                  <a:t>: the door that you select first</a:t>
                </a:r>
              </a:p>
              <a:p>
                <a:pPr marL="127000" indent="0">
                  <a:buNone/>
                </a:pPr>
                <a14:m>
                  <m:oMath xmlns:m="http://schemas.openxmlformats.org/officeDocument/2006/math">
                    <m:r>
                      <a:rPr lang="en-US" b="0" i="1" smtClean="0">
                        <a:latin typeface="Cambria Math" panose="02040503050406030204" pitchFamily="18" charset="0"/>
                      </a:rPr>
                      <m:t>𝑘</m:t>
                    </m:r>
                  </m:oMath>
                </a14:m>
                <a:r>
                  <a:rPr lang="en-US"/>
                  <a:t>: the door that gets opened</a:t>
                </a:r>
              </a:p>
            </p:txBody>
          </p:sp>
        </mc:Choice>
        <mc:Fallback xmlns="">
          <p:sp>
            <p:nvSpPr>
              <p:cNvPr id="13" name="Text Placeholder 2">
                <a:extLst>
                  <a:ext uri="{FF2B5EF4-FFF2-40B4-BE49-F238E27FC236}">
                    <a16:creationId xmlns:a16="http://schemas.microsoft.com/office/drawing/2014/main" id="{6ECD9825-6621-6A19-CEF9-0F66017AF6EE}"/>
                  </a:ext>
                </a:extLst>
              </p:cNvPr>
              <p:cNvSpPr>
                <a:spLocks noGrp="1" noRot="1" noChangeAspect="1" noMove="1" noResize="1" noEditPoints="1" noAdjustHandles="1" noChangeArrowheads="1" noChangeShapeType="1" noTextEdit="1"/>
              </p:cNvSpPr>
              <p:nvPr>
                <p:ph type="body" idx="1"/>
              </p:nvPr>
            </p:nvSpPr>
            <p:spPr>
              <a:xfrm>
                <a:off x="6811486" y="1811885"/>
                <a:ext cx="2044394" cy="1277718"/>
              </a:xfrm>
              <a:blipFill>
                <a:blip r:embed="rId2"/>
                <a:stretch>
                  <a:fillRect b="-65238"/>
                </a:stretch>
              </a:blipFill>
            </p:spPr>
            <p:txBody>
              <a:bodyPr/>
              <a:lstStyle/>
              <a:p>
                <a:r>
                  <a:rPr lang="en-US">
                    <a:noFill/>
                  </a:rPr>
                  <a:t> </a:t>
                </a:r>
              </a:p>
            </p:txBody>
          </p:sp>
        </mc:Fallback>
      </mc:AlternateContent>
      <p:sp>
        <p:nvSpPr>
          <p:cNvPr id="21" name="Rectangle 20">
            <a:extLst>
              <a:ext uri="{FF2B5EF4-FFF2-40B4-BE49-F238E27FC236}">
                <a16:creationId xmlns:a16="http://schemas.microsoft.com/office/drawing/2014/main" id="{D314745E-50AB-CFED-1549-2A9DD82D5F95}"/>
              </a:ext>
            </a:extLst>
          </p:cNvPr>
          <p:cNvSpPr/>
          <p:nvPr/>
        </p:nvSpPr>
        <p:spPr>
          <a:xfrm>
            <a:off x="1932252" y="4137965"/>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1</a:t>
            </a:r>
          </a:p>
        </p:txBody>
      </p:sp>
      <p:sp>
        <p:nvSpPr>
          <p:cNvPr id="30" name="Oval 29">
            <a:extLst>
              <a:ext uri="{FF2B5EF4-FFF2-40B4-BE49-F238E27FC236}">
                <a16:creationId xmlns:a16="http://schemas.microsoft.com/office/drawing/2014/main" id="{76789563-F992-6236-9205-81A81B1CF155}"/>
              </a:ext>
            </a:extLst>
          </p:cNvPr>
          <p:cNvSpPr/>
          <p:nvPr/>
        </p:nvSpPr>
        <p:spPr>
          <a:xfrm>
            <a:off x="3225712" y="4609436"/>
            <a:ext cx="368344" cy="229408"/>
          </a:xfrm>
          <a:prstGeom prst="ellipse">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1</a:t>
            </a:r>
          </a:p>
        </p:txBody>
      </p:sp>
      <p:sp>
        <p:nvSpPr>
          <p:cNvPr id="33" name="Oval 32">
            <a:extLst>
              <a:ext uri="{FF2B5EF4-FFF2-40B4-BE49-F238E27FC236}">
                <a16:creationId xmlns:a16="http://schemas.microsoft.com/office/drawing/2014/main" id="{A3EAC46F-3718-34BC-6790-A98A9DE6AE11}"/>
              </a:ext>
            </a:extLst>
          </p:cNvPr>
          <p:cNvSpPr/>
          <p:nvPr/>
        </p:nvSpPr>
        <p:spPr>
          <a:xfrm>
            <a:off x="3225712" y="4142149"/>
            <a:ext cx="368344" cy="229408"/>
          </a:xfrm>
          <a:prstGeom prst="ellipse">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2</a:t>
            </a:r>
          </a:p>
        </p:txBody>
      </p:sp>
      <p:sp>
        <p:nvSpPr>
          <p:cNvPr id="34" name="Oval 33">
            <a:extLst>
              <a:ext uri="{FF2B5EF4-FFF2-40B4-BE49-F238E27FC236}">
                <a16:creationId xmlns:a16="http://schemas.microsoft.com/office/drawing/2014/main" id="{7188B2C0-628A-947F-C8B5-54070DDFFE76}"/>
              </a:ext>
            </a:extLst>
          </p:cNvPr>
          <p:cNvSpPr/>
          <p:nvPr/>
        </p:nvSpPr>
        <p:spPr>
          <a:xfrm>
            <a:off x="3225712" y="3680765"/>
            <a:ext cx="368344" cy="229408"/>
          </a:xfrm>
          <a:prstGeom prst="ellipse">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3</a:t>
            </a:r>
          </a:p>
        </p:txBody>
      </p:sp>
      <p:sp>
        <p:nvSpPr>
          <p:cNvPr id="35" name="Rectangle 34">
            <a:extLst>
              <a:ext uri="{FF2B5EF4-FFF2-40B4-BE49-F238E27FC236}">
                <a16:creationId xmlns:a16="http://schemas.microsoft.com/office/drawing/2014/main" id="{04DC2C57-0B2D-3A1F-1F37-AF329D62C243}"/>
              </a:ext>
            </a:extLst>
          </p:cNvPr>
          <p:cNvSpPr/>
          <p:nvPr/>
        </p:nvSpPr>
        <p:spPr>
          <a:xfrm>
            <a:off x="4335000" y="4780742"/>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3</a:t>
            </a:r>
          </a:p>
        </p:txBody>
      </p:sp>
      <p:sp>
        <p:nvSpPr>
          <p:cNvPr id="36" name="Rectangle 35">
            <a:extLst>
              <a:ext uri="{FF2B5EF4-FFF2-40B4-BE49-F238E27FC236}">
                <a16:creationId xmlns:a16="http://schemas.microsoft.com/office/drawing/2014/main" id="{00276F8A-623A-EAE6-B517-565F82805C81}"/>
              </a:ext>
            </a:extLst>
          </p:cNvPr>
          <p:cNvSpPr/>
          <p:nvPr/>
        </p:nvSpPr>
        <p:spPr>
          <a:xfrm>
            <a:off x="4335000" y="4442765"/>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2</a:t>
            </a:r>
          </a:p>
        </p:txBody>
      </p:sp>
      <p:sp>
        <p:nvSpPr>
          <p:cNvPr id="37" name="Rectangle 36">
            <a:extLst>
              <a:ext uri="{FF2B5EF4-FFF2-40B4-BE49-F238E27FC236}">
                <a16:creationId xmlns:a16="http://schemas.microsoft.com/office/drawing/2014/main" id="{11B0CE13-17D2-BE5D-8BB1-E721AFE3F798}"/>
              </a:ext>
            </a:extLst>
          </p:cNvPr>
          <p:cNvSpPr/>
          <p:nvPr/>
        </p:nvSpPr>
        <p:spPr>
          <a:xfrm>
            <a:off x="4340977" y="4135074"/>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3</a:t>
            </a:r>
          </a:p>
        </p:txBody>
      </p:sp>
      <p:sp>
        <p:nvSpPr>
          <p:cNvPr id="38" name="Rectangle 37">
            <a:extLst>
              <a:ext uri="{FF2B5EF4-FFF2-40B4-BE49-F238E27FC236}">
                <a16:creationId xmlns:a16="http://schemas.microsoft.com/office/drawing/2014/main" id="{B42BBFA5-51F0-1E7E-4521-03C0E086F0CF}"/>
              </a:ext>
            </a:extLst>
          </p:cNvPr>
          <p:cNvSpPr/>
          <p:nvPr/>
        </p:nvSpPr>
        <p:spPr>
          <a:xfrm>
            <a:off x="4340977" y="3672746"/>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2</a:t>
            </a:r>
          </a:p>
        </p:txBody>
      </p:sp>
      <p:cxnSp>
        <p:nvCxnSpPr>
          <p:cNvPr id="3" name="Straight Connector 2">
            <a:extLst>
              <a:ext uri="{FF2B5EF4-FFF2-40B4-BE49-F238E27FC236}">
                <a16:creationId xmlns:a16="http://schemas.microsoft.com/office/drawing/2014/main" id="{EE830DC4-91BE-0EF5-46B4-5CC8AEFB732B}"/>
              </a:ext>
            </a:extLst>
          </p:cNvPr>
          <p:cNvCxnSpPr>
            <a:cxnSpLocks/>
            <a:stCxn id="21" idx="3"/>
          </p:cNvCxnSpPr>
          <p:nvPr/>
        </p:nvCxnSpPr>
        <p:spPr>
          <a:xfrm>
            <a:off x="2300596" y="4252669"/>
            <a:ext cx="925116" cy="471471"/>
          </a:xfrm>
          <a:prstGeom prst="line">
            <a:avLst/>
          </a:prstGeom>
          <a:ln w="1905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05942CEA-FE3E-9DB5-9DE0-1380F85F3A6F}"/>
              </a:ext>
            </a:extLst>
          </p:cNvPr>
          <p:cNvCxnSpPr>
            <a:cxnSpLocks/>
            <a:stCxn id="21" idx="3"/>
          </p:cNvCxnSpPr>
          <p:nvPr/>
        </p:nvCxnSpPr>
        <p:spPr>
          <a:xfrm>
            <a:off x="2300596" y="4252669"/>
            <a:ext cx="925116" cy="4184"/>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8B7895AC-0ACE-CEEB-F839-DE4E7929F14C}"/>
              </a:ext>
            </a:extLst>
          </p:cNvPr>
          <p:cNvCxnSpPr>
            <a:cxnSpLocks/>
            <a:stCxn id="21" idx="3"/>
          </p:cNvCxnSpPr>
          <p:nvPr/>
        </p:nvCxnSpPr>
        <p:spPr>
          <a:xfrm flipV="1">
            <a:off x="2300596" y="3795469"/>
            <a:ext cx="925116" cy="457200"/>
          </a:xfrm>
          <a:prstGeom prst="line">
            <a:avLst/>
          </a:prstGeom>
          <a:ln w="19050"/>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AB4D8B32-DC00-1356-60BF-7F66FE5B69D2}"/>
              </a:ext>
            </a:extLst>
          </p:cNvPr>
          <p:cNvCxnSpPr>
            <a:cxnSpLocks/>
            <a:endCxn id="37" idx="1"/>
          </p:cNvCxnSpPr>
          <p:nvPr/>
        </p:nvCxnSpPr>
        <p:spPr>
          <a:xfrm flipV="1">
            <a:off x="3594056" y="4249778"/>
            <a:ext cx="746921" cy="7075"/>
          </a:xfrm>
          <a:prstGeom prst="line">
            <a:avLst/>
          </a:prstGeom>
          <a:ln w="19050"/>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6AA8F72B-CDAE-3AEB-78FD-30EF988F0634}"/>
              </a:ext>
            </a:extLst>
          </p:cNvPr>
          <p:cNvCxnSpPr>
            <a:cxnSpLocks/>
            <a:endCxn id="38" idx="1"/>
          </p:cNvCxnSpPr>
          <p:nvPr/>
        </p:nvCxnSpPr>
        <p:spPr>
          <a:xfrm flipV="1">
            <a:off x="3594056" y="3787450"/>
            <a:ext cx="746921" cy="8019"/>
          </a:xfrm>
          <a:prstGeom prst="line">
            <a:avLst/>
          </a:prstGeom>
          <a:ln w="19050"/>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C33DA35D-69C4-8BFA-6AAB-C57F80EE1985}"/>
              </a:ext>
            </a:extLst>
          </p:cNvPr>
          <p:cNvCxnSpPr>
            <a:cxnSpLocks/>
            <a:stCxn id="36" idx="1"/>
          </p:cNvCxnSpPr>
          <p:nvPr/>
        </p:nvCxnSpPr>
        <p:spPr>
          <a:xfrm flipH="1">
            <a:off x="3594056" y="4557469"/>
            <a:ext cx="740944" cy="166671"/>
          </a:xfrm>
          <a:prstGeom prst="line">
            <a:avLst/>
          </a:prstGeom>
          <a:ln w="19050"/>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10F31EE2-E3CB-41F3-E991-6F1D2EA4A8AC}"/>
              </a:ext>
            </a:extLst>
          </p:cNvPr>
          <p:cNvCxnSpPr>
            <a:cxnSpLocks/>
            <a:stCxn id="35" idx="1"/>
          </p:cNvCxnSpPr>
          <p:nvPr/>
        </p:nvCxnSpPr>
        <p:spPr>
          <a:xfrm flipH="1" flipV="1">
            <a:off x="3594056" y="4724140"/>
            <a:ext cx="740944" cy="171306"/>
          </a:xfrm>
          <a:prstGeom prst="line">
            <a:avLst/>
          </a:prstGeom>
          <a:ln w="19050"/>
        </p:spPr>
        <p:style>
          <a:lnRef idx="1">
            <a:schemeClr val="dk1"/>
          </a:lnRef>
          <a:fillRef idx="0">
            <a:schemeClr val="dk1"/>
          </a:fillRef>
          <a:effectRef idx="0">
            <a:schemeClr val="dk1"/>
          </a:effectRef>
          <a:fontRef idx="minor">
            <a:schemeClr val="tx1"/>
          </a:fontRef>
        </p:style>
      </p:cxnSp>
      <p:sp>
        <p:nvSpPr>
          <p:cNvPr id="59" name="Rectangle 58">
            <a:extLst>
              <a:ext uri="{FF2B5EF4-FFF2-40B4-BE49-F238E27FC236}">
                <a16:creationId xmlns:a16="http://schemas.microsoft.com/office/drawing/2014/main" id="{380584F3-3A8A-7DE4-6481-3BF8E2619429}"/>
              </a:ext>
            </a:extLst>
          </p:cNvPr>
          <p:cNvSpPr/>
          <p:nvPr/>
        </p:nvSpPr>
        <p:spPr>
          <a:xfrm>
            <a:off x="1932252" y="2691836"/>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2</a:t>
            </a:r>
          </a:p>
        </p:txBody>
      </p:sp>
      <p:sp>
        <p:nvSpPr>
          <p:cNvPr id="60" name="Oval 59">
            <a:extLst>
              <a:ext uri="{FF2B5EF4-FFF2-40B4-BE49-F238E27FC236}">
                <a16:creationId xmlns:a16="http://schemas.microsoft.com/office/drawing/2014/main" id="{805163E7-84AA-E8DD-5120-69D32C109CD3}"/>
              </a:ext>
            </a:extLst>
          </p:cNvPr>
          <p:cNvSpPr/>
          <p:nvPr/>
        </p:nvSpPr>
        <p:spPr>
          <a:xfrm>
            <a:off x="3225712" y="3224224"/>
            <a:ext cx="368344" cy="229408"/>
          </a:xfrm>
          <a:prstGeom prst="ellipse">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1</a:t>
            </a:r>
          </a:p>
        </p:txBody>
      </p:sp>
      <p:sp>
        <p:nvSpPr>
          <p:cNvPr id="61" name="Oval 60">
            <a:extLst>
              <a:ext uri="{FF2B5EF4-FFF2-40B4-BE49-F238E27FC236}">
                <a16:creationId xmlns:a16="http://schemas.microsoft.com/office/drawing/2014/main" id="{65552445-EF3E-A44F-8F85-68A7FDFBCFF0}"/>
              </a:ext>
            </a:extLst>
          </p:cNvPr>
          <p:cNvSpPr/>
          <p:nvPr/>
        </p:nvSpPr>
        <p:spPr>
          <a:xfrm>
            <a:off x="3225712" y="2691836"/>
            <a:ext cx="368344" cy="229408"/>
          </a:xfrm>
          <a:prstGeom prst="ellipse">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2</a:t>
            </a:r>
          </a:p>
        </p:txBody>
      </p:sp>
      <p:sp>
        <p:nvSpPr>
          <p:cNvPr id="62" name="Oval 61">
            <a:extLst>
              <a:ext uri="{FF2B5EF4-FFF2-40B4-BE49-F238E27FC236}">
                <a16:creationId xmlns:a16="http://schemas.microsoft.com/office/drawing/2014/main" id="{5DF9E66D-7906-A858-C902-C6A271414A65}"/>
              </a:ext>
            </a:extLst>
          </p:cNvPr>
          <p:cNvSpPr/>
          <p:nvPr/>
        </p:nvSpPr>
        <p:spPr>
          <a:xfrm>
            <a:off x="3225712" y="2140199"/>
            <a:ext cx="368344" cy="229408"/>
          </a:xfrm>
          <a:prstGeom prst="ellipse">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3</a:t>
            </a:r>
          </a:p>
        </p:txBody>
      </p:sp>
      <p:cxnSp>
        <p:nvCxnSpPr>
          <p:cNvPr id="67" name="Straight Connector 66">
            <a:extLst>
              <a:ext uri="{FF2B5EF4-FFF2-40B4-BE49-F238E27FC236}">
                <a16:creationId xmlns:a16="http://schemas.microsoft.com/office/drawing/2014/main" id="{35CC060D-9020-153B-7E57-6A738A28E87A}"/>
              </a:ext>
            </a:extLst>
          </p:cNvPr>
          <p:cNvCxnSpPr>
            <a:cxnSpLocks/>
            <a:stCxn id="59" idx="3"/>
          </p:cNvCxnSpPr>
          <p:nvPr/>
        </p:nvCxnSpPr>
        <p:spPr>
          <a:xfrm>
            <a:off x="2300596" y="2806540"/>
            <a:ext cx="925116" cy="532388"/>
          </a:xfrm>
          <a:prstGeom prst="line">
            <a:avLst/>
          </a:prstGeom>
          <a:ln w="19050"/>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A92A8E15-0593-B15E-E3C7-8E6AA9F7CC2B}"/>
              </a:ext>
            </a:extLst>
          </p:cNvPr>
          <p:cNvCxnSpPr>
            <a:cxnSpLocks/>
            <a:stCxn id="59" idx="3"/>
          </p:cNvCxnSpPr>
          <p:nvPr/>
        </p:nvCxnSpPr>
        <p:spPr>
          <a:xfrm>
            <a:off x="2300596" y="2806540"/>
            <a:ext cx="925116"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F94B0753-4D4D-CA13-885A-1FD22DD793A6}"/>
              </a:ext>
            </a:extLst>
          </p:cNvPr>
          <p:cNvCxnSpPr>
            <a:cxnSpLocks/>
            <a:stCxn id="59" idx="3"/>
          </p:cNvCxnSpPr>
          <p:nvPr/>
        </p:nvCxnSpPr>
        <p:spPr>
          <a:xfrm flipV="1">
            <a:off x="2300596" y="2254903"/>
            <a:ext cx="925116" cy="551637"/>
          </a:xfrm>
          <a:prstGeom prst="line">
            <a:avLst/>
          </a:prstGeom>
          <a:ln w="19050"/>
        </p:spPr>
        <p:style>
          <a:lnRef idx="1">
            <a:schemeClr val="dk1"/>
          </a:lnRef>
          <a:fillRef idx="0">
            <a:schemeClr val="dk1"/>
          </a:fillRef>
          <a:effectRef idx="0">
            <a:schemeClr val="dk1"/>
          </a:effectRef>
          <a:fontRef idx="minor">
            <a:schemeClr val="tx1"/>
          </a:fontRef>
        </p:style>
      </p:cxnSp>
      <p:sp>
        <p:nvSpPr>
          <p:cNvPr id="78" name="Rectangle 77">
            <a:extLst>
              <a:ext uri="{FF2B5EF4-FFF2-40B4-BE49-F238E27FC236}">
                <a16:creationId xmlns:a16="http://schemas.microsoft.com/office/drawing/2014/main" id="{B3C9CFAD-B29C-7E80-DF87-B0B599D0A93B}"/>
              </a:ext>
            </a:extLst>
          </p:cNvPr>
          <p:cNvSpPr/>
          <p:nvPr/>
        </p:nvSpPr>
        <p:spPr>
          <a:xfrm>
            <a:off x="1932252" y="1241557"/>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3</a:t>
            </a:r>
          </a:p>
        </p:txBody>
      </p:sp>
      <p:sp>
        <p:nvSpPr>
          <p:cNvPr id="124" name="TextBox 123">
            <a:extLst>
              <a:ext uri="{FF2B5EF4-FFF2-40B4-BE49-F238E27FC236}">
                <a16:creationId xmlns:a16="http://schemas.microsoft.com/office/drawing/2014/main" id="{9C734678-1AB0-D6DF-6DE1-B4F9E095B17D}"/>
              </a:ext>
            </a:extLst>
          </p:cNvPr>
          <p:cNvSpPr txBox="1"/>
          <p:nvPr/>
        </p:nvSpPr>
        <p:spPr>
          <a:xfrm>
            <a:off x="2456127" y="4482077"/>
            <a:ext cx="1024258" cy="292388"/>
          </a:xfrm>
          <a:prstGeom prst="rect">
            <a:avLst/>
          </a:prstGeom>
          <a:noFill/>
        </p:spPr>
        <p:txBody>
          <a:bodyPr wrap="square" rtlCol="0">
            <a:spAutoFit/>
          </a:bodyPr>
          <a:lstStyle/>
          <a:p>
            <a:r>
              <a:rPr lang="en-US" sz="1300"/>
              <a:t>1/3</a:t>
            </a:r>
          </a:p>
        </p:txBody>
      </p:sp>
      <p:sp>
        <p:nvSpPr>
          <p:cNvPr id="125" name="TextBox 124">
            <a:extLst>
              <a:ext uri="{FF2B5EF4-FFF2-40B4-BE49-F238E27FC236}">
                <a16:creationId xmlns:a16="http://schemas.microsoft.com/office/drawing/2014/main" id="{9A1A2823-148B-4C74-FCD4-0928019AC877}"/>
              </a:ext>
            </a:extLst>
          </p:cNvPr>
          <p:cNvSpPr txBox="1"/>
          <p:nvPr/>
        </p:nvSpPr>
        <p:spPr>
          <a:xfrm>
            <a:off x="2709542" y="4003372"/>
            <a:ext cx="1024258" cy="292388"/>
          </a:xfrm>
          <a:prstGeom prst="rect">
            <a:avLst/>
          </a:prstGeom>
          <a:noFill/>
        </p:spPr>
        <p:txBody>
          <a:bodyPr wrap="square" rtlCol="0">
            <a:spAutoFit/>
          </a:bodyPr>
          <a:lstStyle/>
          <a:p>
            <a:r>
              <a:rPr lang="en-US" sz="1300"/>
              <a:t>1/3</a:t>
            </a:r>
          </a:p>
        </p:txBody>
      </p:sp>
      <p:sp>
        <p:nvSpPr>
          <p:cNvPr id="126" name="TextBox 125">
            <a:extLst>
              <a:ext uri="{FF2B5EF4-FFF2-40B4-BE49-F238E27FC236}">
                <a16:creationId xmlns:a16="http://schemas.microsoft.com/office/drawing/2014/main" id="{D7C79E3D-268D-7008-97A4-4696E694684B}"/>
              </a:ext>
            </a:extLst>
          </p:cNvPr>
          <p:cNvSpPr txBox="1"/>
          <p:nvPr/>
        </p:nvSpPr>
        <p:spPr>
          <a:xfrm>
            <a:off x="2456127" y="3680765"/>
            <a:ext cx="1024258" cy="292388"/>
          </a:xfrm>
          <a:prstGeom prst="rect">
            <a:avLst/>
          </a:prstGeom>
          <a:noFill/>
        </p:spPr>
        <p:txBody>
          <a:bodyPr wrap="square" rtlCol="0">
            <a:spAutoFit/>
          </a:bodyPr>
          <a:lstStyle/>
          <a:p>
            <a:r>
              <a:rPr lang="en-US" sz="1300"/>
              <a:t>1/3</a:t>
            </a:r>
          </a:p>
        </p:txBody>
      </p:sp>
      <p:sp>
        <p:nvSpPr>
          <p:cNvPr id="127" name="TextBox 126">
            <a:extLst>
              <a:ext uri="{FF2B5EF4-FFF2-40B4-BE49-F238E27FC236}">
                <a16:creationId xmlns:a16="http://schemas.microsoft.com/office/drawing/2014/main" id="{42932154-B199-5CFD-37C3-049432512493}"/>
              </a:ext>
            </a:extLst>
          </p:cNvPr>
          <p:cNvSpPr txBox="1"/>
          <p:nvPr/>
        </p:nvSpPr>
        <p:spPr>
          <a:xfrm>
            <a:off x="2456127" y="3013413"/>
            <a:ext cx="1024258" cy="292388"/>
          </a:xfrm>
          <a:prstGeom prst="rect">
            <a:avLst/>
          </a:prstGeom>
          <a:noFill/>
        </p:spPr>
        <p:txBody>
          <a:bodyPr wrap="square" rtlCol="0">
            <a:spAutoFit/>
          </a:bodyPr>
          <a:lstStyle/>
          <a:p>
            <a:r>
              <a:rPr lang="en-US" sz="1300"/>
              <a:t>1/3</a:t>
            </a:r>
          </a:p>
        </p:txBody>
      </p:sp>
      <p:sp>
        <p:nvSpPr>
          <p:cNvPr id="128" name="TextBox 127">
            <a:extLst>
              <a:ext uri="{FF2B5EF4-FFF2-40B4-BE49-F238E27FC236}">
                <a16:creationId xmlns:a16="http://schemas.microsoft.com/office/drawing/2014/main" id="{C5C450C9-5F45-49A2-4BF0-1C2BE3CCDC5B}"/>
              </a:ext>
            </a:extLst>
          </p:cNvPr>
          <p:cNvSpPr txBox="1"/>
          <p:nvPr/>
        </p:nvSpPr>
        <p:spPr>
          <a:xfrm>
            <a:off x="2709542" y="2569076"/>
            <a:ext cx="1024258" cy="292388"/>
          </a:xfrm>
          <a:prstGeom prst="rect">
            <a:avLst/>
          </a:prstGeom>
          <a:noFill/>
        </p:spPr>
        <p:txBody>
          <a:bodyPr wrap="square" rtlCol="0">
            <a:spAutoFit/>
          </a:bodyPr>
          <a:lstStyle/>
          <a:p>
            <a:r>
              <a:rPr lang="en-US" sz="1300"/>
              <a:t>1/3</a:t>
            </a:r>
          </a:p>
        </p:txBody>
      </p:sp>
      <p:sp>
        <p:nvSpPr>
          <p:cNvPr id="129" name="TextBox 128">
            <a:extLst>
              <a:ext uri="{FF2B5EF4-FFF2-40B4-BE49-F238E27FC236}">
                <a16:creationId xmlns:a16="http://schemas.microsoft.com/office/drawing/2014/main" id="{D5A26D11-14CD-940E-52B3-36861E07CB93}"/>
              </a:ext>
            </a:extLst>
          </p:cNvPr>
          <p:cNvSpPr txBox="1"/>
          <p:nvPr/>
        </p:nvSpPr>
        <p:spPr>
          <a:xfrm>
            <a:off x="2456127" y="2275380"/>
            <a:ext cx="1024258" cy="292388"/>
          </a:xfrm>
          <a:prstGeom prst="rect">
            <a:avLst/>
          </a:prstGeom>
          <a:noFill/>
        </p:spPr>
        <p:txBody>
          <a:bodyPr wrap="square" rtlCol="0">
            <a:spAutoFit/>
          </a:bodyPr>
          <a:lstStyle/>
          <a:p>
            <a:r>
              <a:rPr lang="en-US" sz="1300"/>
              <a:t>1/3</a:t>
            </a:r>
          </a:p>
        </p:txBody>
      </p:sp>
      <p:sp>
        <p:nvSpPr>
          <p:cNvPr id="141" name="TextBox 140">
            <a:extLst>
              <a:ext uri="{FF2B5EF4-FFF2-40B4-BE49-F238E27FC236}">
                <a16:creationId xmlns:a16="http://schemas.microsoft.com/office/drawing/2014/main" id="{4479F1D2-8B37-559C-9A10-D62564F91A1E}"/>
              </a:ext>
            </a:extLst>
          </p:cNvPr>
          <p:cNvSpPr txBox="1"/>
          <p:nvPr/>
        </p:nvSpPr>
        <p:spPr>
          <a:xfrm>
            <a:off x="3807479" y="3545712"/>
            <a:ext cx="1024258" cy="292388"/>
          </a:xfrm>
          <a:prstGeom prst="rect">
            <a:avLst/>
          </a:prstGeom>
          <a:noFill/>
        </p:spPr>
        <p:txBody>
          <a:bodyPr wrap="square" rtlCol="0">
            <a:spAutoFit/>
          </a:bodyPr>
          <a:lstStyle/>
          <a:p>
            <a:r>
              <a:rPr lang="en-US" sz="1300"/>
              <a:t>1</a:t>
            </a:r>
          </a:p>
        </p:txBody>
      </p:sp>
      <p:sp>
        <p:nvSpPr>
          <p:cNvPr id="142" name="TextBox 141">
            <a:extLst>
              <a:ext uri="{FF2B5EF4-FFF2-40B4-BE49-F238E27FC236}">
                <a16:creationId xmlns:a16="http://schemas.microsoft.com/office/drawing/2014/main" id="{1EF6D721-8A78-36A8-2F5A-83C513257235}"/>
              </a:ext>
            </a:extLst>
          </p:cNvPr>
          <p:cNvSpPr txBox="1"/>
          <p:nvPr/>
        </p:nvSpPr>
        <p:spPr>
          <a:xfrm>
            <a:off x="3807479" y="4018175"/>
            <a:ext cx="1024258" cy="292388"/>
          </a:xfrm>
          <a:prstGeom prst="rect">
            <a:avLst/>
          </a:prstGeom>
          <a:noFill/>
        </p:spPr>
        <p:txBody>
          <a:bodyPr wrap="square" rtlCol="0">
            <a:spAutoFit/>
          </a:bodyPr>
          <a:lstStyle/>
          <a:p>
            <a:r>
              <a:rPr lang="en-US" sz="1300"/>
              <a:t>1</a:t>
            </a:r>
          </a:p>
        </p:txBody>
      </p:sp>
      <p:sp>
        <p:nvSpPr>
          <p:cNvPr id="144" name="TextBox 143">
            <a:extLst>
              <a:ext uri="{FF2B5EF4-FFF2-40B4-BE49-F238E27FC236}">
                <a16:creationId xmlns:a16="http://schemas.microsoft.com/office/drawing/2014/main" id="{7389F267-88CE-BFB2-3DE3-29FED42D2217}"/>
              </a:ext>
            </a:extLst>
          </p:cNvPr>
          <p:cNvSpPr txBox="1"/>
          <p:nvPr/>
        </p:nvSpPr>
        <p:spPr>
          <a:xfrm>
            <a:off x="3749955" y="4362530"/>
            <a:ext cx="1024258" cy="292388"/>
          </a:xfrm>
          <a:prstGeom prst="rect">
            <a:avLst/>
          </a:prstGeom>
          <a:noFill/>
        </p:spPr>
        <p:txBody>
          <a:bodyPr wrap="square" rtlCol="0">
            <a:spAutoFit/>
          </a:bodyPr>
          <a:lstStyle/>
          <a:p>
            <a:r>
              <a:rPr lang="en-US" sz="1300"/>
              <a:t>1/2</a:t>
            </a:r>
          </a:p>
        </p:txBody>
      </p:sp>
      <p:sp>
        <p:nvSpPr>
          <p:cNvPr id="145" name="TextBox 144">
            <a:extLst>
              <a:ext uri="{FF2B5EF4-FFF2-40B4-BE49-F238E27FC236}">
                <a16:creationId xmlns:a16="http://schemas.microsoft.com/office/drawing/2014/main" id="{63523A2E-F52F-A838-DE73-77749F9F1414}"/>
              </a:ext>
            </a:extLst>
          </p:cNvPr>
          <p:cNvSpPr txBox="1"/>
          <p:nvPr/>
        </p:nvSpPr>
        <p:spPr>
          <a:xfrm>
            <a:off x="3749955" y="4790656"/>
            <a:ext cx="1024258" cy="292388"/>
          </a:xfrm>
          <a:prstGeom prst="rect">
            <a:avLst/>
          </a:prstGeom>
          <a:noFill/>
        </p:spPr>
        <p:txBody>
          <a:bodyPr wrap="square" rtlCol="0">
            <a:spAutoFit/>
          </a:bodyPr>
          <a:lstStyle/>
          <a:p>
            <a:r>
              <a:rPr lang="en-US" sz="1300"/>
              <a:t>1/2</a:t>
            </a:r>
          </a:p>
        </p:txBody>
      </p:sp>
      <p:grpSp>
        <p:nvGrpSpPr>
          <p:cNvPr id="11" name="Group 10">
            <a:extLst>
              <a:ext uri="{FF2B5EF4-FFF2-40B4-BE49-F238E27FC236}">
                <a16:creationId xmlns:a16="http://schemas.microsoft.com/office/drawing/2014/main" id="{4514E93E-32A5-E00A-FB90-0C3045381AE7}"/>
              </a:ext>
            </a:extLst>
          </p:cNvPr>
          <p:cNvGrpSpPr/>
          <p:nvPr/>
        </p:nvGrpSpPr>
        <p:grpSpPr>
          <a:xfrm>
            <a:off x="3594056" y="2001869"/>
            <a:ext cx="2784194" cy="393833"/>
            <a:chOff x="3594056" y="2001869"/>
            <a:chExt cx="2784194" cy="393833"/>
          </a:xfrm>
        </p:grpSpPr>
        <p:sp>
          <p:nvSpPr>
            <p:cNvPr id="66" name="Rectangle 65">
              <a:extLst>
                <a:ext uri="{FF2B5EF4-FFF2-40B4-BE49-F238E27FC236}">
                  <a16:creationId xmlns:a16="http://schemas.microsoft.com/office/drawing/2014/main" id="{B9F5AD52-A310-7979-8332-259D9992E9FD}"/>
                </a:ext>
              </a:extLst>
            </p:cNvPr>
            <p:cNvSpPr/>
            <p:nvPr/>
          </p:nvSpPr>
          <p:spPr>
            <a:xfrm>
              <a:off x="4340977" y="2132180"/>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1</a:t>
              </a:r>
            </a:p>
          </p:txBody>
        </p:sp>
        <p:cxnSp>
          <p:nvCxnSpPr>
            <p:cNvPr id="71" name="Straight Connector 70">
              <a:extLst>
                <a:ext uri="{FF2B5EF4-FFF2-40B4-BE49-F238E27FC236}">
                  <a16:creationId xmlns:a16="http://schemas.microsoft.com/office/drawing/2014/main" id="{6D6854BF-0628-4230-6729-A8A6150F0F30}"/>
                </a:ext>
              </a:extLst>
            </p:cNvPr>
            <p:cNvCxnSpPr>
              <a:cxnSpLocks/>
              <a:endCxn id="66" idx="1"/>
            </p:cNvCxnSpPr>
            <p:nvPr/>
          </p:nvCxnSpPr>
          <p:spPr>
            <a:xfrm flipV="1">
              <a:off x="3594056" y="2246884"/>
              <a:ext cx="746921" cy="8019"/>
            </a:xfrm>
            <a:prstGeom prst="line">
              <a:avLst/>
            </a:prstGeom>
            <a:ln w="19050"/>
          </p:spPr>
          <p:style>
            <a:lnRef idx="1">
              <a:schemeClr val="dk1"/>
            </a:lnRef>
            <a:fillRef idx="0">
              <a:schemeClr val="dk1"/>
            </a:fillRef>
            <a:effectRef idx="0">
              <a:schemeClr val="dk1"/>
            </a:effectRef>
            <a:fontRef idx="minor">
              <a:schemeClr val="tx1"/>
            </a:fontRef>
          </p:style>
        </p:cxnSp>
        <p:sp>
          <p:nvSpPr>
            <p:cNvPr id="137" name="TextBox 136">
              <a:extLst>
                <a:ext uri="{FF2B5EF4-FFF2-40B4-BE49-F238E27FC236}">
                  <a16:creationId xmlns:a16="http://schemas.microsoft.com/office/drawing/2014/main" id="{C216DF58-A010-F885-12F8-26373BABC97C}"/>
                </a:ext>
              </a:extLst>
            </p:cNvPr>
            <p:cNvSpPr txBox="1"/>
            <p:nvPr/>
          </p:nvSpPr>
          <p:spPr>
            <a:xfrm>
              <a:off x="3807479" y="2001869"/>
              <a:ext cx="1024258" cy="292388"/>
            </a:xfrm>
            <a:prstGeom prst="rect">
              <a:avLst/>
            </a:prstGeom>
            <a:noFill/>
          </p:spPr>
          <p:txBody>
            <a:bodyPr wrap="square" rtlCol="0">
              <a:spAutoFit/>
            </a:bodyPr>
            <a:lstStyle/>
            <a:p>
              <a:r>
                <a:rPr lang="en-US" sz="1300"/>
                <a:t>1</a:t>
              </a:r>
            </a:p>
          </p:txBody>
        </p:sp>
        <p:sp>
          <p:nvSpPr>
            <p:cNvPr id="150" name="TextBox 149">
              <a:extLst>
                <a:ext uri="{FF2B5EF4-FFF2-40B4-BE49-F238E27FC236}">
                  <a16:creationId xmlns:a16="http://schemas.microsoft.com/office/drawing/2014/main" id="{72BD3422-399F-3313-BB05-9F577C6B670A}"/>
                </a:ext>
              </a:extLst>
            </p:cNvPr>
            <p:cNvSpPr txBox="1"/>
            <p:nvPr/>
          </p:nvSpPr>
          <p:spPr>
            <a:xfrm>
              <a:off x="4701850" y="2087925"/>
              <a:ext cx="1676400" cy="307777"/>
            </a:xfrm>
            <a:prstGeom prst="rect">
              <a:avLst/>
            </a:prstGeom>
            <a:noFill/>
          </p:spPr>
          <p:txBody>
            <a:bodyPr wrap="square" rtlCol="0">
              <a:spAutoFit/>
            </a:bodyPr>
            <a:lstStyle/>
            <a:p>
              <a:r>
                <a:rPr lang="en-US"/>
                <a:t>1/9</a:t>
              </a:r>
            </a:p>
          </p:txBody>
        </p:sp>
      </p:grpSp>
      <p:grpSp>
        <p:nvGrpSpPr>
          <p:cNvPr id="12" name="Group 11">
            <a:extLst>
              <a:ext uri="{FF2B5EF4-FFF2-40B4-BE49-F238E27FC236}">
                <a16:creationId xmlns:a16="http://schemas.microsoft.com/office/drawing/2014/main" id="{863326CB-9700-06CC-2CAE-F93F105D763C}"/>
              </a:ext>
            </a:extLst>
          </p:cNvPr>
          <p:cNvGrpSpPr/>
          <p:nvPr/>
        </p:nvGrpSpPr>
        <p:grpSpPr>
          <a:xfrm>
            <a:off x="3594056" y="2426116"/>
            <a:ext cx="2784194" cy="380424"/>
            <a:chOff x="3594056" y="2426116"/>
            <a:chExt cx="2784194" cy="380424"/>
          </a:xfrm>
        </p:grpSpPr>
        <p:sp>
          <p:nvSpPr>
            <p:cNvPr id="65" name="Rectangle 64">
              <a:extLst>
                <a:ext uri="{FF2B5EF4-FFF2-40B4-BE49-F238E27FC236}">
                  <a16:creationId xmlns:a16="http://schemas.microsoft.com/office/drawing/2014/main" id="{AD5DF735-2BF0-B8D3-F60F-C97D1FDA2D7B}"/>
                </a:ext>
              </a:extLst>
            </p:cNvPr>
            <p:cNvSpPr/>
            <p:nvPr/>
          </p:nvSpPr>
          <p:spPr>
            <a:xfrm>
              <a:off x="4340977" y="2464924"/>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3</a:t>
              </a:r>
            </a:p>
          </p:txBody>
        </p:sp>
        <p:cxnSp>
          <p:nvCxnSpPr>
            <p:cNvPr id="70" name="Straight Connector 69">
              <a:extLst>
                <a:ext uri="{FF2B5EF4-FFF2-40B4-BE49-F238E27FC236}">
                  <a16:creationId xmlns:a16="http://schemas.microsoft.com/office/drawing/2014/main" id="{E0646B87-FF28-AF91-98CE-2FC19E76026B}"/>
                </a:ext>
              </a:extLst>
            </p:cNvPr>
            <p:cNvCxnSpPr>
              <a:cxnSpLocks/>
              <a:endCxn id="65" idx="1"/>
            </p:cNvCxnSpPr>
            <p:nvPr/>
          </p:nvCxnSpPr>
          <p:spPr>
            <a:xfrm flipV="1">
              <a:off x="3594056" y="2579628"/>
              <a:ext cx="746921" cy="226912"/>
            </a:xfrm>
            <a:prstGeom prst="line">
              <a:avLst/>
            </a:prstGeom>
            <a:ln w="19050"/>
          </p:spPr>
          <p:style>
            <a:lnRef idx="1">
              <a:schemeClr val="dk1"/>
            </a:lnRef>
            <a:fillRef idx="0">
              <a:schemeClr val="dk1"/>
            </a:fillRef>
            <a:effectRef idx="0">
              <a:schemeClr val="dk1"/>
            </a:effectRef>
            <a:fontRef idx="minor">
              <a:schemeClr val="tx1"/>
            </a:fontRef>
          </p:style>
        </p:cxnSp>
        <p:sp>
          <p:nvSpPr>
            <p:cNvPr id="138" name="TextBox 137">
              <a:extLst>
                <a:ext uri="{FF2B5EF4-FFF2-40B4-BE49-F238E27FC236}">
                  <a16:creationId xmlns:a16="http://schemas.microsoft.com/office/drawing/2014/main" id="{DFB30287-F045-1BEF-605C-06588414BBF7}"/>
                </a:ext>
              </a:extLst>
            </p:cNvPr>
            <p:cNvSpPr txBox="1"/>
            <p:nvPr/>
          </p:nvSpPr>
          <p:spPr>
            <a:xfrm>
              <a:off x="3749955" y="2426116"/>
              <a:ext cx="1024258" cy="292388"/>
            </a:xfrm>
            <a:prstGeom prst="rect">
              <a:avLst/>
            </a:prstGeom>
            <a:noFill/>
          </p:spPr>
          <p:txBody>
            <a:bodyPr wrap="square" rtlCol="0">
              <a:spAutoFit/>
            </a:bodyPr>
            <a:lstStyle/>
            <a:p>
              <a:r>
                <a:rPr lang="en-US" sz="1300"/>
                <a:t>1/2</a:t>
              </a:r>
            </a:p>
          </p:txBody>
        </p:sp>
        <p:sp>
          <p:nvSpPr>
            <p:cNvPr id="151" name="TextBox 150">
              <a:extLst>
                <a:ext uri="{FF2B5EF4-FFF2-40B4-BE49-F238E27FC236}">
                  <a16:creationId xmlns:a16="http://schemas.microsoft.com/office/drawing/2014/main" id="{08D805E0-4D28-6BA7-CE43-EB0D1C088114}"/>
                </a:ext>
              </a:extLst>
            </p:cNvPr>
            <p:cNvSpPr txBox="1"/>
            <p:nvPr/>
          </p:nvSpPr>
          <p:spPr>
            <a:xfrm>
              <a:off x="4701850" y="2428104"/>
              <a:ext cx="1676400" cy="307777"/>
            </a:xfrm>
            <a:prstGeom prst="rect">
              <a:avLst/>
            </a:prstGeom>
            <a:noFill/>
          </p:spPr>
          <p:txBody>
            <a:bodyPr wrap="square" rtlCol="0">
              <a:spAutoFit/>
            </a:bodyPr>
            <a:lstStyle/>
            <a:p>
              <a:r>
                <a:rPr lang="en-US"/>
                <a:t>1/18</a:t>
              </a:r>
            </a:p>
          </p:txBody>
        </p:sp>
      </p:grpSp>
      <p:grpSp>
        <p:nvGrpSpPr>
          <p:cNvPr id="15" name="Group 14">
            <a:extLst>
              <a:ext uri="{FF2B5EF4-FFF2-40B4-BE49-F238E27FC236}">
                <a16:creationId xmlns:a16="http://schemas.microsoft.com/office/drawing/2014/main" id="{DCCD7535-9849-AC3A-58E9-34B6014E2CCE}"/>
              </a:ext>
            </a:extLst>
          </p:cNvPr>
          <p:cNvGrpSpPr/>
          <p:nvPr/>
        </p:nvGrpSpPr>
        <p:grpSpPr>
          <a:xfrm>
            <a:off x="3594056" y="2806540"/>
            <a:ext cx="2784194" cy="372642"/>
            <a:chOff x="3594056" y="2806540"/>
            <a:chExt cx="2784194" cy="372642"/>
          </a:xfrm>
        </p:grpSpPr>
        <p:sp>
          <p:nvSpPr>
            <p:cNvPr id="64" name="Rectangle 63">
              <a:extLst>
                <a:ext uri="{FF2B5EF4-FFF2-40B4-BE49-F238E27FC236}">
                  <a16:creationId xmlns:a16="http://schemas.microsoft.com/office/drawing/2014/main" id="{7086FFDA-0B08-8745-B395-9907048B51A8}"/>
                </a:ext>
              </a:extLst>
            </p:cNvPr>
            <p:cNvSpPr/>
            <p:nvPr/>
          </p:nvSpPr>
          <p:spPr>
            <a:xfrm>
              <a:off x="4340977" y="2903227"/>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1</a:t>
              </a:r>
            </a:p>
          </p:txBody>
        </p:sp>
        <p:cxnSp>
          <p:nvCxnSpPr>
            <p:cNvPr id="72" name="Straight Connector 71">
              <a:extLst>
                <a:ext uri="{FF2B5EF4-FFF2-40B4-BE49-F238E27FC236}">
                  <a16:creationId xmlns:a16="http://schemas.microsoft.com/office/drawing/2014/main" id="{45287FD3-05B6-AE31-2573-2E156543C34C}"/>
                </a:ext>
              </a:extLst>
            </p:cNvPr>
            <p:cNvCxnSpPr>
              <a:cxnSpLocks/>
              <a:stCxn id="64" idx="1"/>
            </p:cNvCxnSpPr>
            <p:nvPr/>
          </p:nvCxnSpPr>
          <p:spPr>
            <a:xfrm flipH="1" flipV="1">
              <a:off x="3594056" y="2806540"/>
              <a:ext cx="746921" cy="211391"/>
            </a:xfrm>
            <a:prstGeom prst="line">
              <a:avLst/>
            </a:prstGeom>
            <a:ln w="19050"/>
          </p:spPr>
          <p:style>
            <a:lnRef idx="1">
              <a:schemeClr val="dk1"/>
            </a:lnRef>
            <a:fillRef idx="0">
              <a:schemeClr val="dk1"/>
            </a:fillRef>
            <a:effectRef idx="0">
              <a:schemeClr val="dk1"/>
            </a:effectRef>
            <a:fontRef idx="minor">
              <a:schemeClr val="tx1"/>
            </a:fontRef>
          </p:style>
        </p:cxnSp>
        <p:sp>
          <p:nvSpPr>
            <p:cNvPr id="139" name="TextBox 138">
              <a:extLst>
                <a:ext uri="{FF2B5EF4-FFF2-40B4-BE49-F238E27FC236}">
                  <a16:creationId xmlns:a16="http://schemas.microsoft.com/office/drawing/2014/main" id="{C9247A3C-333C-7303-657D-F6B70033FC87}"/>
                </a:ext>
              </a:extLst>
            </p:cNvPr>
            <p:cNvSpPr txBox="1"/>
            <p:nvPr/>
          </p:nvSpPr>
          <p:spPr>
            <a:xfrm>
              <a:off x="3749955" y="2886794"/>
              <a:ext cx="1024258" cy="292388"/>
            </a:xfrm>
            <a:prstGeom prst="rect">
              <a:avLst/>
            </a:prstGeom>
            <a:noFill/>
          </p:spPr>
          <p:txBody>
            <a:bodyPr wrap="square" rtlCol="0">
              <a:spAutoFit/>
            </a:bodyPr>
            <a:lstStyle/>
            <a:p>
              <a:r>
                <a:rPr lang="en-US" sz="1300"/>
                <a:t>1/2</a:t>
              </a:r>
            </a:p>
          </p:txBody>
        </p:sp>
        <p:sp>
          <p:nvSpPr>
            <p:cNvPr id="152" name="TextBox 151">
              <a:extLst>
                <a:ext uri="{FF2B5EF4-FFF2-40B4-BE49-F238E27FC236}">
                  <a16:creationId xmlns:a16="http://schemas.microsoft.com/office/drawing/2014/main" id="{4E934772-FA60-C85D-D5C1-84FE0FC95225}"/>
                </a:ext>
              </a:extLst>
            </p:cNvPr>
            <p:cNvSpPr txBox="1"/>
            <p:nvPr/>
          </p:nvSpPr>
          <p:spPr>
            <a:xfrm>
              <a:off x="4701850" y="2855814"/>
              <a:ext cx="1676400" cy="307777"/>
            </a:xfrm>
            <a:prstGeom prst="rect">
              <a:avLst/>
            </a:prstGeom>
            <a:noFill/>
          </p:spPr>
          <p:txBody>
            <a:bodyPr wrap="square" rtlCol="0">
              <a:spAutoFit/>
            </a:bodyPr>
            <a:lstStyle/>
            <a:p>
              <a:r>
                <a:rPr lang="en-US"/>
                <a:t>1/18</a:t>
              </a:r>
            </a:p>
          </p:txBody>
        </p:sp>
      </p:grpSp>
      <p:grpSp>
        <p:nvGrpSpPr>
          <p:cNvPr id="16" name="Group 15">
            <a:extLst>
              <a:ext uri="{FF2B5EF4-FFF2-40B4-BE49-F238E27FC236}">
                <a16:creationId xmlns:a16="http://schemas.microsoft.com/office/drawing/2014/main" id="{A15FB26C-9D82-DAFB-394A-746446CC613C}"/>
              </a:ext>
            </a:extLst>
          </p:cNvPr>
          <p:cNvGrpSpPr/>
          <p:nvPr/>
        </p:nvGrpSpPr>
        <p:grpSpPr>
          <a:xfrm>
            <a:off x="3594056" y="3086653"/>
            <a:ext cx="2784194" cy="379945"/>
            <a:chOff x="3594056" y="3086653"/>
            <a:chExt cx="2784194" cy="379945"/>
          </a:xfrm>
        </p:grpSpPr>
        <p:sp>
          <p:nvSpPr>
            <p:cNvPr id="63" name="Rectangle 62">
              <a:extLst>
                <a:ext uri="{FF2B5EF4-FFF2-40B4-BE49-F238E27FC236}">
                  <a16:creationId xmlns:a16="http://schemas.microsoft.com/office/drawing/2014/main" id="{541EB708-DD32-17D2-1CB7-6B39D3E1A58E}"/>
                </a:ext>
              </a:extLst>
            </p:cNvPr>
            <p:cNvSpPr/>
            <p:nvPr/>
          </p:nvSpPr>
          <p:spPr>
            <a:xfrm>
              <a:off x="4340977" y="3218437"/>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3</a:t>
              </a:r>
            </a:p>
          </p:txBody>
        </p:sp>
        <p:cxnSp>
          <p:nvCxnSpPr>
            <p:cNvPr id="73" name="Straight Connector 72">
              <a:extLst>
                <a:ext uri="{FF2B5EF4-FFF2-40B4-BE49-F238E27FC236}">
                  <a16:creationId xmlns:a16="http://schemas.microsoft.com/office/drawing/2014/main" id="{198E4F1B-0903-6CBD-3E83-5E600380C61F}"/>
                </a:ext>
              </a:extLst>
            </p:cNvPr>
            <p:cNvCxnSpPr>
              <a:cxnSpLocks/>
              <a:stCxn id="63" idx="1"/>
            </p:cNvCxnSpPr>
            <p:nvPr/>
          </p:nvCxnSpPr>
          <p:spPr>
            <a:xfrm flipH="1">
              <a:off x="3594056" y="3333141"/>
              <a:ext cx="746921" cy="5787"/>
            </a:xfrm>
            <a:prstGeom prst="line">
              <a:avLst/>
            </a:prstGeom>
            <a:ln w="19050"/>
          </p:spPr>
          <p:style>
            <a:lnRef idx="1">
              <a:schemeClr val="dk1"/>
            </a:lnRef>
            <a:fillRef idx="0">
              <a:schemeClr val="dk1"/>
            </a:fillRef>
            <a:effectRef idx="0">
              <a:schemeClr val="dk1"/>
            </a:effectRef>
            <a:fontRef idx="minor">
              <a:schemeClr val="tx1"/>
            </a:fontRef>
          </p:style>
        </p:cxnSp>
        <p:sp>
          <p:nvSpPr>
            <p:cNvPr id="140" name="TextBox 139">
              <a:extLst>
                <a:ext uri="{FF2B5EF4-FFF2-40B4-BE49-F238E27FC236}">
                  <a16:creationId xmlns:a16="http://schemas.microsoft.com/office/drawing/2014/main" id="{60C517B8-099E-3BE8-6495-C4603E6B68D1}"/>
                </a:ext>
              </a:extLst>
            </p:cNvPr>
            <p:cNvSpPr txBox="1"/>
            <p:nvPr/>
          </p:nvSpPr>
          <p:spPr>
            <a:xfrm>
              <a:off x="3807479" y="3086653"/>
              <a:ext cx="1024258" cy="292388"/>
            </a:xfrm>
            <a:prstGeom prst="rect">
              <a:avLst/>
            </a:prstGeom>
            <a:noFill/>
          </p:spPr>
          <p:txBody>
            <a:bodyPr wrap="square" rtlCol="0">
              <a:spAutoFit/>
            </a:bodyPr>
            <a:lstStyle/>
            <a:p>
              <a:r>
                <a:rPr lang="en-US" sz="1300"/>
                <a:t>1</a:t>
              </a:r>
            </a:p>
          </p:txBody>
        </p:sp>
        <p:sp>
          <p:nvSpPr>
            <p:cNvPr id="153" name="TextBox 152">
              <a:extLst>
                <a:ext uri="{FF2B5EF4-FFF2-40B4-BE49-F238E27FC236}">
                  <a16:creationId xmlns:a16="http://schemas.microsoft.com/office/drawing/2014/main" id="{40E210E2-84AB-5F5B-153D-552EE23E94D8}"/>
                </a:ext>
              </a:extLst>
            </p:cNvPr>
            <p:cNvSpPr txBox="1"/>
            <p:nvPr/>
          </p:nvSpPr>
          <p:spPr>
            <a:xfrm>
              <a:off x="4701850" y="3158821"/>
              <a:ext cx="1676400" cy="307777"/>
            </a:xfrm>
            <a:prstGeom prst="rect">
              <a:avLst/>
            </a:prstGeom>
            <a:noFill/>
          </p:spPr>
          <p:txBody>
            <a:bodyPr wrap="square" rtlCol="0">
              <a:spAutoFit/>
            </a:bodyPr>
            <a:lstStyle/>
            <a:p>
              <a:r>
                <a:rPr lang="en-US"/>
                <a:t>1/9</a:t>
              </a:r>
            </a:p>
          </p:txBody>
        </p:sp>
      </p:grpSp>
      <p:sp>
        <p:nvSpPr>
          <p:cNvPr id="154" name="TextBox 153">
            <a:extLst>
              <a:ext uri="{FF2B5EF4-FFF2-40B4-BE49-F238E27FC236}">
                <a16:creationId xmlns:a16="http://schemas.microsoft.com/office/drawing/2014/main" id="{042B7AA5-161C-B277-452E-0C91CC47E1CF}"/>
              </a:ext>
            </a:extLst>
          </p:cNvPr>
          <p:cNvSpPr txBox="1"/>
          <p:nvPr/>
        </p:nvSpPr>
        <p:spPr>
          <a:xfrm>
            <a:off x="4701850" y="3629775"/>
            <a:ext cx="1676400" cy="307777"/>
          </a:xfrm>
          <a:prstGeom prst="rect">
            <a:avLst/>
          </a:prstGeom>
          <a:noFill/>
        </p:spPr>
        <p:txBody>
          <a:bodyPr wrap="square" rtlCol="0">
            <a:spAutoFit/>
          </a:bodyPr>
          <a:lstStyle/>
          <a:p>
            <a:r>
              <a:rPr lang="en-US"/>
              <a:t>1/9</a:t>
            </a:r>
          </a:p>
        </p:txBody>
      </p:sp>
      <p:sp>
        <p:nvSpPr>
          <p:cNvPr id="155" name="TextBox 154">
            <a:extLst>
              <a:ext uri="{FF2B5EF4-FFF2-40B4-BE49-F238E27FC236}">
                <a16:creationId xmlns:a16="http://schemas.microsoft.com/office/drawing/2014/main" id="{68863F03-7F83-0955-009A-5EB8BA2094F9}"/>
              </a:ext>
            </a:extLst>
          </p:cNvPr>
          <p:cNvSpPr txBox="1"/>
          <p:nvPr/>
        </p:nvSpPr>
        <p:spPr>
          <a:xfrm>
            <a:off x="4701850" y="4087751"/>
            <a:ext cx="1676400" cy="307777"/>
          </a:xfrm>
          <a:prstGeom prst="rect">
            <a:avLst/>
          </a:prstGeom>
          <a:noFill/>
        </p:spPr>
        <p:txBody>
          <a:bodyPr wrap="square" rtlCol="0">
            <a:spAutoFit/>
          </a:bodyPr>
          <a:lstStyle/>
          <a:p>
            <a:r>
              <a:rPr lang="en-US"/>
              <a:t>1/9</a:t>
            </a:r>
          </a:p>
        </p:txBody>
      </p:sp>
      <p:sp>
        <p:nvSpPr>
          <p:cNvPr id="156" name="TextBox 155">
            <a:extLst>
              <a:ext uri="{FF2B5EF4-FFF2-40B4-BE49-F238E27FC236}">
                <a16:creationId xmlns:a16="http://schemas.microsoft.com/office/drawing/2014/main" id="{73CDAA08-7D5B-C609-7080-8DFA1E2EBD4A}"/>
              </a:ext>
            </a:extLst>
          </p:cNvPr>
          <p:cNvSpPr txBox="1"/>
          <p:nvPr/>
        </p:nvSpPr>
        <p:spPr>
          <a:xfrm>
            <a:off x="4701850" y="4403580"/>
            <a:ext cx="1676400" cy="307777"/>
          </a:xfrm>
          <a:prstGeom prst="rect">
            <a:avLst/>
          </a:prstGeom>
          <a:noFill/>
        </p:spPr>
        <p:txBody>
          <a:bodyPr wrap="square" rtlCol="0">
            <a:spAutoFit/>
          </a:bodyPr>
          <a:lstStyle/>
          <a:p>
            <a:r>
              <a:rPr lang="en-US"/>
              <a:t>1/18</a:t>
            </a:r>
          </a:p>
        </p:txBody>
      </p:sp>
      <p:sp>
        <p:nvSpPr>
          <p:cNvPr id="157" name="TextBox 156">
            <a:extLst>
              <a:ext uri="{FF2B5EF4-FFF2-40B4-BE49-F238E27FC236}">
                <a16:creationId xmlns:a16="http://schemas.microsoft.com/office/drawing/2014/main" id="{A5486348-400A-A296-0CB3-5B59727D3660}"/>
              </a:ext>
            </a:extLst>
          </p:cNvPr>
          <p:cNvSpPr txBox="1"/>
          <p:nvPr/>
        </p:nvSpPr>
        <p:spPr>
          <a:xfrm>
            <a:off x="4701850" y="4739267"/>
            <a:ext cx="1676400" cy="307777"/>
          </a:xfrm>
          <a:prstGeom prst="rect">
            <a:avLst/>
          </a:prstGeom>
          <a:noFill/>
        </p:spPr>
        <p:txBody>
          <a:bodyPr wrap="square" rtlCol="0">
            <a:spAutoFit/>
          </a:bodyPr>
          <a:lstStyle/>
          <a:p>
            <a:r>
              <a:rPr lang="en-US"/>
              <a:t>1/18</a:t>
            </a:r>
          </a:p>
        </p:txBody>
      </p:sp>
    </p:spTree>
    <p:extLst>
      <p:ext uri="{BB962C8B-B14F-4D97-AF65-F5344CB8AC3E}">
        <p14:creationId xmlns:p14="http://schemas.microsoft.com/office/powerpoint/2010/main" val="167718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77088-AE8B-A62E-B90F-79F9B6422F6E}"/>
              </a:ext>
            </a:extLst>
          </p:cNvPr>
          <p:cNvSpPr>
            <a:spLocks noGrp="1"/>
          </p:cNvSpPr>
          <p:nvPr>
            <p:ph type="title"/>
          </p:nvPr>
        </p:nvSpPr>
        <p:spPr/>
        <p:txBody>
          <a:bodyPr/>
          <a:lstStyle/>
          <a:p>
            <a:r>
              <a:rPr lang="en-US"/>
              <a:t>The Sample Space for Monty Hall</a:t>
            </a:r>
          </a:p>
        </p:txBody>
      </p:sp>
      <p:cxnSp>
        <p:nvCxnSpPr>
          <p:cNvPr id="4" name="Straight Connector 3">
            <a:extLst>
              <a:ext uri="{FF2B5EF4-FFF2-40B4-BE49-F238E27FC236}">
                <a16:creationId xmlns:a16="http://schemas.microsoft.com/office/drawing/2014/main" id="{46DB3E25-D564-EB75-0E23-FC56550C0595}"/>
              </a:ext>
            </a:extLst>
          </p:cNvPr>
          <p:cNvCxnSpPr>
            <a:cxnSpLocks/>
            <a:stCxn id="5" idx="7"/>
            <a:endCxn id="78" idx="1"/>
          </p:cNvCxnSpPr>
          <p:nvPr/>
        </p:nvCxnSpPr>
        <p:spPr>
          <a:xfrm flipV="1">
            <a:off x="494038" y="1356261"/>
            <a:ext cx="1438214" cy="1413269"/>
          </a:xfrm>
          <a:prstGeom prst="line">
            <a:avLst/>
          </a:prstGeom>
          <a:ln w="19050"/>
        </p:spPr>
        <p:style>
          <a:lnRef idx="1">
            <a:schemeClr val="dk1"/>
          </a:lnRef>
          <a:fillRef idx="0">
            <a:schemeClr val="dk1"/>
          </a:fillRef>
          <a:effectRef idx="0">
            <a:schemeClr val="dk1"/>
          </a:effectRef>
          <a:fontRef idx="minor">
            <a:schemeClr val="tx1"/>
          </a:fontRef>
        </p:style>
      </p:cxnSp>
      <p:sp>
        <p:nvSpPr>
          <p:cNvPr id="5" name="Oval 4">
            <a:extLst>
              <a:ext uri="{FF2B5EF4-FFF2-40B4-BE49-F238E27FC236}">
                <a16:creationId xmlns:a16="http://schemas.microsoft.com/office/drawing/2014/main" id="{E29AEDCA-F5EB-6CA0-7A69-1C88CA6E883C}"/>
              </a:ext>
            </a:extLst>
          </p:cNvPr>
          <p:cNvSpPr/>
          <p:nvPr/>
        </p:nvSpPr>
        <p:spPr>
          <a:xfrm>
            <a:off x="363956" y="2743785"/>
            <a:ext cx="152400" cy="1758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CF9DB6F3-DC10-5990-D2B4-72BD2A59EDF1}"/>
              </a:ext>
            </a:extLst>
          </p:cNvPr>
          <p:cNvCxnSpPr>
            <a:cxnSpLocks/>
            <a:stCxn id="5" idx="5"/>
            <a:endCxn id="21" idx="1"/>
          </p:cNvCxnSpPr>
          <p:nvPr/>
        </p:nvCxnSpPr>
        <p:spPr>
          <a:xfrm>
            <a:off x="494038" y="2893840"/>
            <a:ext cx="1438214" cy="1358829"/>
          </a:xfrm>
          <a:prstGeom prst="line">
            <a:avLst/>
          </a:prstGeom>
          <a:ln w="19050"/>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C31CC616-E532-1250-BA2D-31F9E436377C}"/>
              </a:ext>
            </a:extLst>
          </p:cNvPr>
          <p:cNvSpPr txBox="1"/>
          <p:nvPr/>
        </p:nvSpPr>
        <p:spPr>
          <a:xfrm>
            <a:off x="652142" y="3426021"/>
            <a:ext cx="1024258" cy="292388"/>
          </a:xfrm>
          <a:prstGeom prst="rect">
            <a:avLst/>
          </a:prstGeom>
          <a:noFill/>
        </p:spPr>
        <p:txBody>
          <a:bodyPr wrap="square" rtlCol="0">
            <a:spAutoFit/>
          </a:bodyPr>
          <a:lstStyle/>
          <a:p>
            <a:r>
              <a:rPr lang="en-US" sz="1300"/>
              <a:t>1/3</a:t>
            </a:r>
          </a:p>
        </p:txBody>
      </p:sp>
      <p:cxnSp>
        <p:nvCxnSpPr>
          <p:cNvPr id="8" name="Straight Connector 7">
            <a:extLst>
              <a:ext uri="{FF2B5EF4-FFF2-40B4-BE49-F238E27FC236}">
                <a16:creationId xmlns:a16="http://schemas.microsoft.com/office/drawing/2014/main" id="{5E69DFD9-195F-5FA0-14DC-BF6292225E30}"/>
              </a:ext>
            </a:extLst>
          </p:cNvPr>
          <p:cNvCxnSpPr>
            <a:cxnSpLocks/>
            <a:stCxn id="5" idx="6"/>
          </p:cNvCxnSpPr>
          <p:nvPr/>
        </p:nvCxnSpPr>
        <p:spPr>
          <a:xfrm flipV="1">
            <a:off x="516356" y="2820871"/>
            <a:ext cx="1415896" cy="10814"/>
          </a:xfrm>
          <a:prstGeom prst="line">
            <a:avLst/>
          </a:prstGeom>
          <a:ln w="19050"/>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2038E10F-1B10-E114-45D1-43FBF9056DB7}"/>
              </a:ext>
            </a:extLst>
          </p:cNvPr>
          <p:cNvSpPr txBox="1"/>
          <p:nvPr/>
        </p:nvSpPr>
        <p:spPr>
          <a:xfrm>
            <a:off x="1259896" y="2545787"/>
            <a:ext cx="1024258" cy="292388"/>
          </a:xfrm>
          <a:prstGeom prst="rect">
            <a:avLst/>
          </a:prstGeom>
          <a:noFill/>
        </p:spPr>
        <p:txBody>
          <a:bodyPr wrap="square" rtlCol="0">
            <a:spAutoFit/>
          </a:bodyPr>
          <a:lstStyle/>
          <a:p>
            <a:r>
              <a:rPr lang="en-US" sz="1300"/>
              <a:t>1/3</a:t>
            </a:r>
          </a:p>
        </p:txBody>
      </p:sp>
      <p:sp>
        <p:nvSpPr>
          <p:cNvPr id="10" name="TextBox 9">
            <a:extLst>
              <a:ext uri="{FF2B5EF4-FFF2-40B4-BE49-F238E27FC236}">
                <a16:creationId xmlns:a16="http://schemas.microsoft.com/office/drawing/2014/main" id="{20A40A7C-38A8-609A-E443-6E1BFB2839B9}"/>
              </a:ext>
            </a:extLst>
          </p:cNvPr>
          <p:cNvSpPr txBox="1"/>
          <p:nvPr/>
        </p:nvSpPr>
        <p:spPr>
          <a:xfrm>
            <a:off x="596359" y="2045050"/>
            <a:ext cx="1024258" cy="292388"/>
          </a:xfrm>
          <a:prstGeom prst="rect">
            <a:avLst/>
          </a:prstGeom>
          <a:noFill/>
        </p:spPr>
        <p:txBody>
          <a:bodyPr wrap="square" rtlCol="0">
            <a:spAutoFit/>
          </a:bodyPr>
          <a:lstStyle/>
          <a:p>
            <a:r>
              <a:rPr lang="en-US" sz="1300"/>
              <a:t>1/3</a:t>
            </a:r>
          </a:p>
        </p:txBody>
      </p:sp>
      <mc:AlternateContent xmlns:mc="http://schemas.openxmlformats.org/markup-compatibility/2006" xmlns:a14="http://schemas.microsoft.com/office/drawing/2010/main">
        <mc:Choice Requires="a14">
          <p:sp>
            <p:nvSpPr>
              <p:cNvPr id="13" name="Text Placeholder 2">
                <a:extLst>
                  <a:ext uri="{FF2B5EF4-FFF2-40B4-BE49-F238E27FC236}">
                    <a16:creationId xmlns:a16="http://schemas.microsoft.com/office/drawing/2014/main" id="{6ECD9825-6621-6A19-CEF9-0F66017AF6EE}"/>
                  </a:ext>
                </a:extLst>
              </p:cNvPr>
              <p:cNvSpPr>
                <a:spLocks noGrp="1"/>
              </p:cNvSpPr>
              <p:nvPr>
                <p:ph type="body" idx="1"/>
              </p:nvPr>
            </p:nvSpPr>
            <p:spPr>
              <a:xfrm>
                <a:off x="6811486" y="1811885"/>
                <a:ext cx="2044394" cy="1277718"/>
              </a:xfrm>
            </p:spPr>
            <p:txBody>
              <a:bodyPr/>
              <a:lstStyle/>
              <a:p>
                <a:pPr marL="127000" indent="0">
                  <a:buNone/>
                </a:pPr>
                <a14:m>
                  <m:oMath xmlns:m="http://schemas.openxmlformats.org/officeDocument/2006/math">
                    <m:r>
                      <a:rPr lang="en-US" b="0" i="1" smtClean="0">
                        <a:latin typeface="Cambria Math" panose="02040503050406030204" pitchFamily="18" charset="0"/>
                      </a:rPr>
                      <m:t>𝑖</m:t>
                    </m:r>
                  </m:oMath>
                </a14:m>
                <a:r>
                  <a:rPr lang="en-US"/>
                  <a:t>: the door with the car prize </a:t>
                </a:r>
              </a:p>
              <a:p>
                <a:pPr marL="127000" indent="0">
                  <a:buNone/>
                </a:pPr>
                <a14:m>
                  <m:oMath xmlns:m="http://schemas.openxmlformats.org/officeDocument/2006/math">
                    <m:r>
                      <a:rPr lang="en-US" b="0" i="1" smtClean="0">
                        <a:latin typeface="Cambria Math" panose="02040503050406030204" pitchFamily="18" charset="0"/>
                      </a:rPr>
                      <m:t>𝑗</m:t>
                    </m:r>
                  </m:oMath>
                </a14:m>
                <a:r>
                  <a:rPr lang="en-US"/>
                  <a:t>: the door that you select first</a:t>
                </a:r>
              </a:p>
              <a:p>
                <a:pPr marL="127000" indent="0">
                  <a:buNone/>
                </a:pPr>
                <a14:m>
                  <m:oMath xmlns:m="http://schemas.openxmlformats.org/officeDocument/2006/math">
                    <m:r>
                      <a:rPr lang="en-US" b="0" i="1" smtClean="0">
                        <a:latin typeface="Cambria Math" panose="02040503050406030204" pitchFamily="18" charset="0"/>
                      </a:rPr>
                      <m:t>𝑘</m:t>
                    </m:r>
                  </m:oMath>
                </a14:m>
                <a:r>
                  <a:rPr lang="en-US"/>
                  <a:t>: the door that gets opened</a:t>
                </a:r>
              </a:p>
            </p:txBody>
          </p:sp>
        </mc:Choice>
        <mc:Fallback xmlns="">
          <p:sp>
            <p:nvSpPr>
              <p:cNvPr id="13" name="Text Placeholder 2">
                <a:extLst>
                  <a:ext uri="{FF2B5EF4-FFF2-40B4-BE49-F238E27FC236}">
                    <a16:creationId xmlns:a16="http://schemas.microsoft.com/office/drawing/2014/main" id="{6ECD9825-6621-6A19-CEF9-0F66017AF6EE}"/>
                  </a:ext>
                </a:extLst>
              </p:cNvPr>
              <p:cNvSpPr>
                <a:spLocks noGrp="1" noRot="1" noChangeAspect="1" noMove="1" noResize="1" noEditPoints="1" noAdjustHandles="1" noChangeArrowheads="1" noChangeShapeType="1" noTextEdit="1"/>
              </p:cNvSpPr>
              <p:nvPr>
                <p:ph type="body" idx="1"/>
              </p:nvPr>
            </p:nvSpPr>
            <p:spPr>
              <a:xfrm>
                <a:off x="6811486" y="1811885"/>
                <a:ext cx="2044394" cy="1277718"/>
              </a:xfrm>
              <a:blipFill>
                <a:blip r:embed="rId2"/>
                <a:stretch>
                  <a:fillRect b="-65238"/>
                </a:stretch>
              </a:blipFill>
            </p:spPr>
            <p:txBody>
              <a:bodyPr/>
              <a:lstStyle/>
              <a:p>
                <a:r>
                  <a:rPr lang="en-US">
                    <a:noFill/>
                  </a:rPr>
                  <a:t> </a:t>
                </a:r>
              </a:p>
            </p:txBody>
          </p:sp>
        </mc:Fallback>
      </mc:AlternateContent>
      <p:sp>
        <p:nvSpPr>
          <p:cNvPr id="21" name="Rectangle 20">
            <a:extLst>
              <a:ext uri="{FF2B5EF4-FFF2-40B4-BE49-F238E27FC236}">
                <a16:creationId xmlns:a16="http://schemas.microsoft.com/office/drawing/2014/main" id="{D314745E-50AB-CFED-1549-2A9DD82D5F95}"/>
              </a:ext>
            </a:extLst>
          </p:cNvPr>
          <p:cNvSpPr/>
          <p:nvPr/>
        </p:nvSpPr>
        <p:spPr>
          <a:xfrm>
            <a:off x="1932252" y="4137965"/>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1</a:t>
            </a:r>
          </a:p>
        </p:txBody>
      </p:sp>
      <p:sp>
        <p:nvSpPr>
          <p:cNvPr id="30" name="Oval 29">
            <a:extLst>
              <a:ext uri="{FF2B5EF4-FFF2-40B4-BE49-F238E27FC236}">
                <a16:creationId xmlns:a16="http://schemas.microsoft.com/office/drawing/2014/main" id="{76789563-F992-6236-9205-81A81B1CF155}"/>
              </a:ext>
            </a:extLst>
          </p:cNvPr>
          <p:cNvSpPr/>
          <p:nvPr/>
        </p:nvSpPr>
        <p:spPr>
          <a:xfrm>
            <a:off x="3225712" y="4609436"/>
            <a:ext cx="368344" cy="229408"/>
          </a:xfrm>
          <a:prstGeom prst="ellipse">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1</a:t>
            </a:r>
          </a:p>
        </p:txBody>
      </p:sp>
      <p:sp>
        <p:nvSpPr>
          <p:cNvPr id="33" name="Oval 32">
            <a:extLst>
              <a:ext uri="{FF2B5EF4-FFF2-40B4-BE49-F238E27FC236}">
                <a16:creationId xmlns:a16="http://schemas.microsoft.com/office/drawing/2014/main" id="{A3EAC46F-3718-34BC-6790-A98A9DE6AE11}"/>
              </a:ext>
            </a:extLst>
          </p:cNvPr>
          <p:cNvSpPr/>
          <p:nvPr/>
        </p:nvSpPr>
        <p:spPr>
          <a:xfrm>
            <a:off x="3225712" y="4142149"/>
            <a:ext cx="368344" cy="229408"/>
          </a:xfrm>
          <a:prstGeom prst="ellipse">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2</a:t>
            </a:r>
          </a:p>
        </p:txBody>
      </p:sp>
      <p:sp>
        <p:nvSpPr>
          <p:cNvPr id="34" name="Oval 33">
            <a:extLst>
              <a:ext uri="{FF2B5EF4-FFF2-40B4-BE49-F238E27FC236}">
                <a16:creationId xmlns:a16="http://schemas.microsoft.com/office/drawing/2014/main" id="{7188B2C0-628A-947F-C8B5-54070DDFFE76}"/>
              </a:ext>
            </a:extLst>
          </p:cNvPr>
          <p:cNvSpPr/>
          <p:nvPr/>
        </p:nvSpPr>
        <p:spPr>
          <a:xfrm>
            <a:off x="3225712" y="3680765"/>
            <a:ext cx="368344" cy="229408"/>
          </a:xfrm>
          <a:prstGeom prst="ellipse">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3</a:t>
            </a:r>
          </a:p>
        </p:txBody>
      </p:sp>
      <p:sp>
        <p:nvSpPr>
          <p:cNvPr id="35" name="Rectangle 34">
            <a:extLst>
              <a:ext uri="{FF2B5EF4-FFF2-40B4-BE49-F238E27FC236}">
                <a16:creationId xmlns:a16="http://schemas.microsoft.com/office/drawing/2014/main" id="{04DC2C57-0B2D-3A1F-1F37-AF329D62C243}"/>
              </a:ext>
            </a:extLst>
          </p:cNvPr>
          <p:cNvSpPr/>
          <p:nvPr/>
        </p:nvSpPr>
        <p:spPr>
          <a:xfrm>
            <a:off x="4335000" y="4780742"/>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3</a:t>
            </a:r>
          </a:p>
        </p:txBody>
      </p:sp>
      <p:sp>
        <p:nvSpPr>
          <p:cNvPr id="36" name="Rectangle 35">
            <a:extLst>
              <a:ext uri="{FF2B5EF4-FFF2-40B4-BE49-F238E27FC236}">
                <a16:creationId xmlns:a16="http://schemas.microsoft.com/office/drawing/2014/main" id="{00276F8A-623A-EAE6-B517-565F82805C81}"/>
              </a:ext>
            </a:extLst>
          </p:cNvPr>
          <p:cNvSpPr/>
          <p:nvPr/>
        </p:nvSpPr>
        <p:spPr>
          <a:xfrm>
            <a:off x="4335000" y="4442765"/>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2</a:t>
            </a:r>
          </a:p>
        </p:txBody>
      </p:sp>
      <p:sp>
        <p:nvSpPr>
          <p:cNvPr id="37" name="Rectangle 36">
            <a:extLst>
              <a:ext uri="{FF2B5EF4-FFF2-40B4-BE49-F238E27FC236}">
                <a16:creationId xmlns:a16="http://schemas.microsoft.com/office/drawing/2014/main" id="{11B0CE13-17D2-BE5D-8BB1-E721AFE3F798}"/>
              </a:ext>
            </a:extLst>
          </p:cNvPr>
          <p:cNvSpPr/>
          <p:nvPr/>
        </p:nvSpPr>
        <p:spPr>
          <a:xfrm>
            <a:off x="4340977" y="4135074"/>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3</a:t>
            </a:r>
          </a:p>
        </p:txBody>
      </p:sp>
      <p:sp>
        <p:nvSpPr>
          <p:cNvPr id="38" name="Rectangle 37">
            <a:extLst>
              <a:ext uri="{FF2B5EF4-FFF2-40B4-BE49-F238E27FC236}">
                <a16:creationId xmlns:a16="http://schemas.microsoft.com/office/drawing/2014/main" id="{B42BBFA5-51F0-1E7E-4521-03C0E086F0CF}"/>
              </a:ext>
            </a:extLst>
          </p:cNvPr>
          <p:cNvSpPr/>
          <p:nvPr/>
        </p:nvSpPr>
        <p:spPr>
          <a:xfrm>
            <a:off x="4340977" y="3672746"/>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2</a:t>
            </a:r>
          </a:p>
        </p:txBody>
      </p:sp>
      <p:cxnSp>
        <p:nvCxnSpPr>
          <p:cNvPr id="3" name="Straight Connector 2">
            <a:extLst>
              <a:ext uri="{FF2B5EF4-FFF2-40B4-BE49-F238E27FC236}">
                <a16:creationId xmlns:a16="http://schemas.microsoft.com/office/drawing/2014/main" id="{EE830DC4-91BE-0EF5-46B4-5CC8AEFB732B}"/>
              </a:ext>
            </a:extLst>
          </p:cNvPr>
          <p:cNvCxnSpPr>
            <a:cxnSpLocks/>
            <a:stCxn id="21" idx="3"/>
          </p:cNvCxnSpPr>
          <p:nvPr/>
        </p:nvCxnSpPr>
        <p:spPr>
          <a:xfrm>
            <a:off x="2300596" y="4252669"/>
            <a:ext cx="925116" cy="471471"/>
          </a:xfrm>
          <a:prstGeom prst="line">
            <a:avLst/>
          </a:prstGeom>
          <a:ln w="1905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05942CEA-FE3E-9DB5-9DE0-1380F85F3A6F}"/>
              </a:ext>
            </a:extLst>
          </p:cNvPr>
          <p:cNvCxnSpPr>
            <a:cxnSpLocks/>
            <a:stCxn id="21" idx="3"/>
          </p:cNvCxnSpPr>
          <p:nvPr/>
        </p:nvCxnSpPr>
        <p:spPr>
          <a:xfrm>
            <a:off x="2300596" y="4252669"/>
            <a:ext cx="925116" cy="4184"/>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8B7895AC-0ACE-CEEB-F839-DE4E7929F14C}"/>
              </a:ext>
            </a:extLst>
          </p:cNvPr>
          <p:cNvCxnSpPr>
            <a:cxnSpLocks/>
            <a:stCxn id="21" idx="3"/>
          </p:cNvCxnSpPr>
          <p:nvPr/>
        </p:nvCxnSpPr>
        <p:spPr>
          <a:xfrm flipV="1">
            <a:off x="2300596" y="3795469"/>
            <a:ext cx="925116" cy="457200"/>
          </a:xfrm>
          <a:prstGeom prst="line">
            <a:avLst/>
          </a:prstGeom>
          <a:ln w="19050"/>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AB4D8B32-DC00-1356-60BF-7F66FE5B69D2}"/>
              </a:ext>
            </a:extLst>
          </p:cNvPr>
          <p:cNvCxnSpPr>
            <a:cxnSpLocks/>
            <a:endCxn id="37" idx="1"/>
          </p:cNvCxnSpPr>
          <p:nvPr/>
        </p:nvCxnSpPr>
        <p:spPr>
          <a:xfrm flipV="1">
            <a:off x="3594056" y="4249778"/>
            <a:ext cx="746921" cy="7075"/>
          </a:xfrm>
          <a:prstGeom prst="line">
            <a:avLst/>
          </a:prstGeom>
          <a:ln w="19050"/>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6AA8F72B-CDAE-3AEB-78FD-30EF988F0634}"/>
              </a:ext>
            </a:extLst>
          </p:cNvPr>
          <p:cNvCxnSpPr>
            <a:cxnSpLocks/>
            <a:endCxn id="38" idx="1"/>
          </p:cNvCxnSpPr>
          <p:nvPr/>
        </p:nvCxnSpPr>
        <p:spPr>
          <a:xfrm flipV="1">
            <a:off x="3594056" y="3787450"/>
            <a:ext cx="746921" cy="8019"/>
          </a:xfrm>
          <a:prstGeom prst="line">
            <a:avLst/>
          </a:prstGeom>
          <a:ln w="19050"/>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C33DA35D-69C4-8BFA-6AAB-C57F80EE1985}"/>
              </a:ext>
            </a:extLst>
          </p:cNvPr>
          <p:cNvCxnSpPr>
            <a:cxnSpLocks/>
            <a:stCxn id="36" idx="1"/>
          </p:cNvCxnSpPr>
          <p:nvPr/>
        </p:nvCxnSpPr>
        <p:spPr>
          <a:xfrm flipH="1">
            <a:off x="3594056" y="4557469"/>
            <a:ext cx="740944" cy="166671"/>
          </a:xfrm>
          <a:prstGeom prst="line">
            <a:avLst/>
          </a:prstGeom>
          <a:ln w="19050"/>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10F31EE2-E3CB-41F3-E991-6F1D2EA4A8AC}"/>
              </a:ext>
            </a:extLst>
          </p:cNvPr>
          <p:cNvCxnSpPr>
            <a:cxnSpLocks/>
            <a:stCxn id="35" idx="1"/>
          </p:cNvCxnSpPr>
          <p:nvPr/>
        </p:nvCxnSpPr>
        <p:spPr>
          <a:xfrm flipH="1" flipV="1">
            <a:off x="3594056" y="4724140"/>
            <a:ext cx="740944" cy="171306"/>
          </a:xfrm>
          <a:prstGeom prst="line">
            <a:avLst/>
          </a:prstGeom>
          <a:ln w="19050"/>
        </p:spPr>
        <p:style>
          <a:lnRef idx="1">
            <a:schemeClr val="dk1"/>
          </a:lnRef>
          <a:fillRef idx="0">
            <a:schemeClr val="dk1"/>
          </a:fillRef>
          <a:effectRef idx="0">
            <a:schemeClr val="dk1"/>
          </a:effectRef>
          <a:fontRef idx="minor">
            <a:schemeClr val="tx1"/>
          </a:fontRef>
        </p:style>
      </p:cxnSp>
      <p:sp>
        <p:nvSpPr>
          <p:cNvPr id="59" name="Rectangle 58">
            <a:extLst>
              <a:ext uri="{FF2B5EF4-FFF2-40B4-BE49-F238E27FC236}">
                <a16:creationId xmlns:a16="http://schemas.microsoft.com/office/drawing/2014/main" id="{380584F3-3A8A-7DE4-6481-3BF8E2619429}"/>
              </a:ext>
            </a:extLst>
          </p:cNvPr>
          <p:cNvSpPr/>
          <p:nvPr/>
        </p:nvSpPr>
        <p:spPr>
          <a:xfrm>
            <a:off x="1932252" y="2691836"/>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2</a:t>
            </a:r>
          </a:p>
        </p:txBody>
      </p:sp>
      <p:sp>
        <p:nvSpPr>
          <p:cNvPr id="60" name="Oval 59">
            <a:extLst>
              <a:ext uri="{FF2B5EF4-FFF2-40B4-BE49-F238E27FC236}">
                <a16:creationId xmlns:a16="http://schemas.microsoft.com/office/drawing/2014/main" id="{805163E7-84AA-E8DD-5120-69D32C109CD3}"/>
              </a:ext>
            </a:extLst>
          </p:cNvPr>
          <p:cNvSpPr/>
          <p:nvPr/>
        </p:nvSpPr>
        <p:spPr>
          <a:xfrm>
            <a:off x="3225712" y="3224224"/>
            <a:ext cx="368344" cy="229408"/>
          </a:xfrm>
          <a:prstGeom prst="ellipse">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1</a:t>
            </a:r>
          </a:p>
        </p:txBody>
      </p:sp>
      <p:sp>
        <p:nvSpPr>
          <p:cNvPr id="61" name="Oval 60">
            <a:extLst>
              <a:ext uri="{FF2B5EF4-FFF2-40B4-BE49-F238E27FC236}">
                <a16:creationId xmlns:a16="http://schemas.microsoft.com/office/drawing/2014/main" id="{65552445-EF3E-A44F-8F85-68A7FDFBCFF0}"/>
              </a:ext>
            </a:extLst>
          </p:cNvPr>
          <p:cNvSpPr/>
          <p:nvPr/>
        </p:nvSpPr>
        <p:spPr>
          <a:xfrm>
            <a:off x="3225712" y="2691836"/>
            <a:ext cx="368344" cy="229408"/>
          </a:xfrm>
          <a:prstGeom prst="ellipse">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2</a:t>
            </a:r>
          </a:p>
        </p:txBody>
      </p:sp>
      <p:sp>
        <p:nvSpPr>
          <p:cNvPr id="62" name="Oval 61">
            <a:extLst>
              <a:ext uri="{FF2B5EF4-FFF2-40B4-BE49-F238E27FC236}">
                <a16:creationId xmlns:a16="http://schemas.microsoft.com/office/drawing/2014/main" id="{5DF9E66D-7906-A858-C902-C6A271414A65}"/>
              </a:ext>
            </a:extLst>
          </p:cNvPr>
          <p:cNvSpPr/>
          <p:nvPr/>
        </p:nvSpPr>
        <p:spPr>
          <a:xfrm>
            <a:off x="3225712" y="2140199"/>
            <a:ext cx="368344" cy="229408"/>
          </a:xfrm>
          <a:prstGeom prst="ellipse">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3</a:t>
            </a:r>
          </a:p>
        </p:txBody>
      </p:sp>
      <p:sp>
        <p:nvSpPr>
          <p:cNvPr id="63" name="Rectangle 62">
            <a:extLst>
              <a:ext uri="{FF2B5EF4-FFF2-40B4-BE49-F238E27FC236}">
                <a16:creationId xmlns:a16="http://schemas.microsoft.com/office/drawing/2014/main" id="{541EB708-DD32-17D2-1CB7-6B39D3E1A58E}"/>
              </a:ext>
            </a:extLst>
          </p:cNvPr>
          <p:cNvSpPr/>
          <p:nvPr/>
        </p:nvSpPr>
        <p:spPr>
          <a:xfrm>
            <a:off x="4340977" y="3218437"/>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3</a:t>
            </a:r>
          </a:p>
        </p:txBody>
      </p:sp>
      <p:sp>
        <p:nvSpPr>
          <p:cNvPr id="64" name="Rectangle 63">
            <a:extLst>
              <a:ext uri="{FF2B5EF4-FFF2-40B4-BE49-F238E27FC236}">
                <a16:creationId xmlns:a16="http://schemas.microsoft.com/office/drawing/2014/main" id="{7086FFDA-0B08-8745-B395-9907048B51A8}"/>
              </a:ext>
            </a:extLst>
          </p:cNvPr>
          <p:cNvSpPr/>
          <p:nvPr/>
        </p:nvSpPr>
        <p:spPr>
          <a:xfrm>
            <a:off x="4340977" y="2903227"/>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1</a:t>
            </a:r>
          </a:p>
        </p:txBody>
      </p:sp>
      <p:sp>
        <p:nvSpPr>
          <p:cNvPr id="65" name="Rectangle 64">
            <a:extLst>
              <a:ext uri="{FF2B5EF4-FFF2-40B4-BE49-F238E27FC236}">
                <a16:creationId xmlns:a16="http://schemas.microsoft.com/office/drawing/2014/main" id="{AD5DF735-2BF0-B8D3-F60F-C97D1FDA2D7B}"/>
              </a:ext>
            </a:extLst>
          </p:cNvPr>
          <p:cNvSpPr/>
          <p:nvPr/>
        </p:nvSpPr>
        <p:spPr>
          <a:xfrm>
            <a:off x="4340977" y="2464924"/>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3</a:t>
            </a:r>
          </a:p>
        </p:txBody>
      </p:sp>
      <p:sp>
        <p:nvSpPr>
          <p:cNvPr id="66" name="Rectangle 65">
            <a:extLst>
              <a:ext uri="{FF2B5EF4-FFF2-40B4-BE49-F238E27FC236}">
                <a16:creationId xmlns:a16="http://schemas.microsoft.com/office/drawing/2014/main" id="{B9F5AD52-A310-7979-8332-259D9992E9FD}"/>
              </a:ext>
            </a:extLst>
          </p:cNvPr>
          <p:cNvSpPr/>
          <p:nvPr/>
        </p:nvSpPr>
        <p:spPr>
          <a:xfrm>
            <a:off x="4340977" y="2132180"/>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1</a:t>
            </a:r>
          </a:p>
        </p:txBody>
      </p:sp>
      <p:cxnSp>
        <p:nvCxnSpPr>
          <p:cNvPr id="67" name="Straight Connector 66">
            <a:extLst>
              <a:ext uri="{FF2B5EF4-FFF2-40B4-BE49-F238E27FC236}">
                <a16:creationId xmlns:a16="http://schemas.microsoft.com/office/drawing/2014/main" id="{35CC060D-9020-153B-7E57-6A738A28E87A}"/>
              </a:ext>
            </a:extLst>
          </p:cNvPr>
          <p:cNvCxnSpPr>
            <a:cxnSpLocks/>
            <a:stCxn id="59" idx="3"/>
          </p:cNvCxnSpPr>
          <p:nvPr/>
        </p:nvCxnSpPr>
        <p:spPr>
          <a:xfrm>
            <a:off x="2300596" y="2806540"/>
            <a:ext cx="925116" cy="532388"/>
          </a:xfrm>
          <a:prstGeom prst="line">
            <a:avLst/>
          </a:prstGeom>
          <a:ln w="19050"/>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A92A8E15-0593-B15E-E3C7-8E6AA9F7CC2B}"/>
              </a:ext>
            </a:extLst>
          </p:cNvPr>
          <p:cNvCxnSpPr>
            <a:cxnSpLocks/>
            <a:stCxn id="59" idx="3"/>
          </p:cNvCxnSpPr>
          <p:nvPr/>
        </p:nvCxnSpPr>
        <p:spPr>
          <a:xfrm>
            <a:off x="2300596" y="2806540"/>
            <a:ext cx="925116"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F94B0753-4D4D-CA13-885A-1FD22DD793A6}"/>
              </a:ext>
            </a:extLst>
          </p:cNvPr>
          <p:cNvCxnSpPr>
            <a:cxnSpLocks/>
            <a:stCxn id="59" idx="3"/>
          </p:cNvCxnSpPr>
          <p:nvPr/>
        </p:nvCxnSpPr>
        <p:spPr>
          <a:xfrm flipV="1">
            <a:off x="2300596" y="2254903"/>
            <a:ext cx="925116" cy="551637"/>
          </a:xfrm>
          <a:prstGeom prst="line">
            <a:avLst/>
          </a:prstGeom>
          <a:ln w="19050"/>
        </p:spPr>
        <p:style>
          <a:lnRef idx="1">
            <a:schemeClr val="dk1"/>
          </a:lnRef>
          <a:fillRef idx="0">
            <a:schemeClr val="dk1"/>
          </a:fillRef>
          <a:effectRef idx="0">
            <a:schemeClr val="dk1"/>
          </a:effectRef>
          <a:fontRef idx="minor">
            <a:schemeClr val="tx1"/>
          </a:fontRef>
        </p:style>
      </p:cxnSp>
      <p:cxnSp>
        <p:nvCxnSpPr>
          <p:cNvPr id="70" name="Straight Connector 69">
            <a:extLst>
              <a:ext uri="{FF2B5EF4-FFF2-40B4-BE49-F238E27FC236}">
                <a16:creationId xmlns:a16="http://schemas.microsoft.com/office/drawing/2014/main" id="{E0646B87-FF28-AF91-98CE-2FC19E76026B}"/>
              </a:ext>
            </a:extLst>
          </p:cNvPr>
          <p:cNvCxnSpPr>
            <a:cxnSpLocks/>
            <a:endCxn id="65" idx="1"/>
          </p:cNvCxnSpPr>
          <p:nvPr/>
        </p:nvCxnSpPr>
        <p:spPr>
          <a:xfrm flipV="1">
            <a:off x="3594056" y="2579628"/>
            <a:ext cx="746921" cy="226912"/>
          </a:xfrm>
          <a:prstGeom prst="line">
            <a:avLst/>
          </a:prstGeom>
          <a:ln w="19050"/>
        </p:spPr>
        <p:style>
          <a:lnRef idx="1">
            <a:schemeClr val="dk1"/>
          </a:lnRef>
          <a:fillRef idx="0">
            <a:schemeClr val="dk1"/>
          </a:fillRef>
          <a:effectRef idx="0">
            <a:schemeClr val="dk1"/>
          </a:effectRef>
          <a:fontRef idx="minor">
            <a:schemeClr val="tx1"/>
          </a:fontRef>
        </p:style>
      </p:cxnSp>
      <p:cxnSp>
        <p:nvCxnSpPr>
          <p:cNvPr id="71" name="Straight Connector 70">
            <a:extLst>
              <a:ext uri="{FF2B5EF4-FFF2-40B4-BE49-F238E27FC236}">
                <a16:creationId xmlns:a16="http://schemas.microsoft.com/office/drawing/2014/main" id="{6D6854BF-0628-4230-6729-A8A6150F0F30}"/>
              </a:ext>
            </a:extLst>
          </p:cNvPr>
          <p:cNvCxnSpPr>
            <a:cxnSpLocks/>
            <a:endCxn id="66" idx="1"/>
          </p:cNvCxnSpPr>
          <p:nvPr/>
        </p:nvCxnSpPr>
        <p:spPr>
          <a:xfrm flipV="1">
            <a:off x="3594056" y="2246884"/>
            <a:ext cx="746921" cy="8019"/>
          </a:xfrm>
          <a:prstGeom prst="line">
            <a:avLst/>
          </a:prstGeom>
          <a:ln w="19050"/>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45287FD3-05B6-AE31-2573-2E156543C34C}"/>
              </a:ext>
            </a:extLst>
          </p:cNvPr>
          <p:cNvCxnSpPr>
            <a:cxnSpLocks/>
            <a:stCxn id="64" idx="1"/>
          </p:cNvCxnSpPr>
          <p:nvPr/>
        </p:nvCxnSpPr>
        <p:spPr>
          <a:xfrm flipH="1" flipV="1">
            <a:off x="3594056" y="2806540"/>
            <a:ext cx="746921" cy="211391"/>
          </a:xfrm>
          <a:prstGeom prst="line">
            <a:avLst/>
          </a:prstGeom>
          <a:ln w="19050"/>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198E4F1B-0903-6CBD-3E83-5E600380C61F}"/>
              </a:ext>
            </a:extLst>
          </p:cNvPr>
          <p:cNvCxnSpPr>
            <a:cxnSpLocks/>
            <a:stCxn id="63" idx="1"/>
          </p:cNvCxnSpPr>
          <p:nvPr/>
        </p:nvCxnSpPr>
        <p:spPr>
          <a:xfrm flipH="1">
            <a:off x="3594056" y="3333141"/>
            <a:ext cx="746921" cy="5787"/>
          </a:xfrm>
          <a:prstGeom prst="line">
            <a:avLst/>
          </a:prstGeom>
          <a:ln w="19050"/>
        </p:spPr>
        <p:style>
          <a:lnRef idx="1">
            <a:schemeClr val="dk1"/>
          </a:lnRef>
          <a:fillRef idx="0">
            <a:schemeClr val="dk1"/>
          </a:fillRef>
          <a:effectRef idx="0">
            <a:schemeClr val="dk1"/>
          </a:effectRef>
          <a:fontRef idx="minor">
            <a:schemeClr val="tx1"/>
          </a:fontRef>
        </p:style>
      </p:cxnSp>
      <p:sp>
        <p:nvSpPr>
          <p:cNvPr id="78" name="Rectangle 77">
            <a:extLst>
              <a:ext uri="{FF2B5EF4-FFF2-40B4-BE49-F238E27FC236}">
                <a16:creationId xmlns:a16="http://schemas.microsoft.com/office/drawing/2014/main" id="{B3C9CFAD-B29C-7E80-DF87-B0B599D0A93B}"/>
              </a:ext>
            </a:extLst>
          </p:cNvPr>
          <p:cNvSpPr/>
          <p:nvPr/>
        </p:nvSpPr>
        <p:spPr>
          <a:xfrm>
            <a:off x="1932252" y="1241557"/>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3</a:t>
            </a:r>
          </a:p>
        </p:txBody>
      </p:sp>
      <p:sp>
        <p:nvSpPr>
          <p:cNvPr id="79" name="Oval 78">
            <a:extLst>
              <a:ext uri="{FF2B5EF4-FFF2-40B4-BE49-F238E27FC236}">
                <a16:creationId xmlns:a16="http://schemas.microsoft.com/office/drawing/2014/main" id="{0A651B23-122B-876F-EAED-7796A6ACE370}"/>
              </a:ext>
            </a:extLst>
          </p:cNvPr>
          <p:cNvSpPr/>
          <p:nvPr/>
        </p:nvSpPr>
        <p:spPr>
          <a:xfrm>
            <a:off x="3225712" y="1774957"/>
            <a:ext cx="368344" cy="229408"/>
          </a:xfrm>
          <a:prstGeom prst="ellipse">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1</a:t>
            </a:r>
          </a:p>
        </p:txBody>
      </p:sp>
      <p:sp>
        <p:nvSpPr>
          <p:cNvPr id="80" name="Oval 79">
            <a:extLst>
              <a:ext uri="{FF2B5EF4-FFF2-40B4-BE49-F238E27FC236}">
                <a16:creationId xmlns:a16="http://schemas.microsoft.com/office/drawing/2014/main" id="{56F22BA9-617E-2A65-564C-C957E253884F}"/>
              </a:ext>
            </a:extLst>
          </p:cNvPr>
          <p:cNvSpPr/>
          <p:nvPr/>
        </p:nvSpPr>
        <p:spPr>
          <a:xfrm>
            <a:off x="3225712" y="1247206"/>
            <a:ext cx="368344" cy="229408"/>
          </a:xfrm>
          <a:prstGeom prst="ellipse">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2</a:t>
            </a:r>
          </a:p>
        </p:txBody>
      </p:sp>
      <p:sp>
        <p:nvSpPr>
          <p:cNvPr id="81" name="Oval 80">
            <a:extLst>
              <a:ext uri="{FF2B5EF4-FFF2-40B4-BE49-F238E27FC236}">
                <a16:creationId xmlns:a16="http://schemas.microsoft.com/office/drawing/2014/main" id="{D93A0F13-8531-41DD-12B3-183505BD2C9C}"/>
              </a:ext>
            </a:extLst>
          </p:cNvPr>
          <p:cNvSpPr/>
          <p:nvPr/>
        </p:nvSpPr>
        <p:spPr>
          <a:xfrm>
            <a:off x="3225712" y="708157"/>
            <a:ext cx="368344" cy="229408"/>
          </a:xfrm>
          <a:prstGeom prst="ellipse">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3</a:t>
            </a:r>
          </a:p>
        </p:txBody>
      </p:sp>
      <p:sp>
        <p:nvSpPr>
          <p:cNvPr id="82" name="Rectangle 81">
            <a:extLst>
              <a:ext uri="{FF2B5EF4-FFF2-40B4-BE49-F238E27FC236}">
                <a16:creationId xmlns:a16="http://schemas.microsoft.com/office/drawing/2014/main" id="{331D0AAD-9F8D-3E99-A630-57671940276B}"/>
              </a:ext>
            </a:extLst>
          </p:cNvPr>
          <p:cNvSpPr/>
          <p:nvPr/>
        </p:nvSpPr>
        <p:spPr>
          <a:xfrm>
            <a:off x="4340977" y="1769170"/>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2</a:t>
            </a:r>
          </a:p>
        </p:txBody>
      </p:sp>
      <p:sp>
        <p:nvSpPr>
          <p:cNvPr id="83" name="Rectangle 82">
            <a:extLst>
              <a:ext uri="{FF2B5EF4-FFF2-40B4-BE49-F238E27FC236}">
                <a16:creationId xmlns:a16="http://schemas.microsoft.com/office/drawing/2014/main" id="{8C5F45B1-1A71-B633-1C9A-1732603F1D97}"/>
              </a:ext>
            </a:extLst>
          </p:cNvPr>
          <p:cNvSpPr/>
          <p:nvPr/>
        </p:nvSpPr>
        <p:spPr>
          <a:xfrm>
            <a:off x="4340977" y="1242420"/>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1</a:t>
            </a:r>
          </a:p>
        </p:txBody>
      </p:sp>
      <p:sp>
        <p:nvSpPr>
          <p:cNvPr id="84" name="Rectangle 83">
            <a:extLst>
              <a:ext uri="{FF2B5EF4-FFF2-40B4-BE49-F238E27FC236}">
                <a16:creationId xmlns:a16="http://schemas.microsoft.com/office/drawing/2014/main" id="{3B4A4648-6288-F6E3-3F5E-472A38224E7B}"/>
              </a:ext>
            </a:extLst>
          </p:cNvPr>
          <p:cNvSpPr/>
          <p:nvPr/>
        </p:nvSpPr>
        <p:spPr>
          <a:xfrm>
            <a:off x="4340977" y="830600"/>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1</a:t>
            </a:r>
          </a:p>
        </p:txBody>
      </p:sp>
      <p:sp>
        <p:nvSpPr>
          <p:cNvPr id="85" name="Rectangle 84">
            <a:extLst>
              <a:ext uri="{FF2B5EF4-FFF2-40B4-BE49-F238E27FC236}">
                <a16:creationId xmlns:a16="http://schemas.microsoft.com/office/drawing/2014/main" id="{117B2AB7-B1D9-14EA-BD1B-5FB91778CCAB}"/>
              </a:ext>
            </a:extLst>
          </p:cNvPr>
          <p:cNvSpPr/>
          <p:nvPr/>
        </p:nvSpPr>
        <p:spPr>
          <a:xfrm>
            <a:off x="4340977" y="549884"/>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2</a:t>
            </a:r>
          </a:p>
        </p:txBody>
      </p:sp>
      <p:cxnSp>
        <p:nvCxnSpPr>
          <p:cNvPr id="86" name="Straight Connector 85">
            <a:extLst>
              <a:ext uri="{FF2B5EF4-FFF2-40B4-BE49-F238E27FC236}">
                <a16:creationId xmlns:a16="http://schemas.microsoft.com/office/drawing/2014/main" id="{BFAB4287-B435-CF9E-B91F-5B332AB47926}"/>
              </a:ext>
            </a:extLst>
          </p:cNvPr>
          <p:cNvCxnSpPr>
            <a:cxnSpLocks/>
            <a:stCxn id="78" idx="3"/>
          </p:cNvCxnSpPr>
          <p:nvPr/>
        </p:nvCxnSpPr>
        <p:spPr>
          <a:xfrm>
            <a:off x="2300596" y="1356261"/>
            <a:ext cx="925116" cy="533400"/>
          </a:xfrm>
          <a:prstGeom prst="line">
            <a:avLst/>
          </a:prstGeom>
          <a:ln w="19050"/>
        </p:spPr>
        <p:style>
          <a:lnRef idx="1">
            <a:schemeClr val="dk1"/>
          </a:lnRef>
          <a:fillRef idx="0">
            <a:schemeClr val="dk1"/>
          </a:fillRef>
          <a:effectRef idx="0">
            <a:schemeClr val="dk1"/>
          </a:effectRef>
          <a:fontRef idx="minor">
            <a:schemeClr val="tx1"/>
          </a:fontRef>
        </p:style>
      </p:cxnSp>
      <p:cxnSp>
        <p:nvCxnSpPr>
          <p:cNvPr id="87" name="Straight Connector 86">
            <a:extLst>
              <a:ext uri="{FF2B5EF4-FFF2-40B4-BE49-F238E27FC236}">
                <a16:creationId xmlns:a16="http://schemas.microsoft.com/office/drawing/2014/main" id="{B4E8BBBD-F16A-8012-D016-678A24AEE991}"/>
              </a:ext>
            </a:extLst>
          </p:cNvPr>
          <p:cNvCxnSpPr>
            <a:cxnSpLocks/>
            <a:stCxn id="78" idx="3"/>
          </p:cNvCxnSpPr>
          <p:nvPr/>
        </p:nvCxnSpPr>
        <p:spPr>
          <a:xfrm>
            <a:off x="2300596" y="1356261"/>
            <a:ext cx="925116" cy="5649"/>
          </a:xfrm>
          <a:prstGeom prst="line">
            <a:avLst/>
          </a:prstGeom>
          <a:ln w="19050"/>
        </p:spPr>
        <p:style>
          <a:lnRef idx="1">
            <a:schemeClr val="dk1"/>
          </a:lnRef>
          <a:fillRef idx="0">
            <a:schemeClr val="dk1"/>
          </a:fillRef>
          <a:effectRef idx="0">
            <a:schemeClr val="dk1"/>
          </a:effectRef>
          <a:fontRef idx="minor">
            <a:schemeClr val="tx1"/>
          </a:fontRef>
        </p:style>
      </p:cxnSp>
      <p:cxnSp>
        <p:nvCxnSpPr>
          <p:cNvPr id="88" name="Straight Connector 87">
            <a:extLst>
              <a:ext uri="{FF2B5EF4-FFF2-40B4-BE49-F238E27FC236}">
                <a16:creationId xmlns:a16="http://schemas.microsoft.com/office/drawing/2014/main" id="{2C9119A7-ABCA-3971-597E-68F1EFBA56A8}"/>
              </a:ext>
            </a:extLst>
          </p:cNvPr>
          <p:cNvCxnSpPr>
            <a:cxnSpLocks/>
            <a:stCxn id="78" idx="3"/>
          </p:cNvCxnSpPr>
          <p:nvPr/>
        </p:nvCxnSpPr>
        <p:spPr>
          <a:xfrm flipV="1">
            <a:off x="2300596" y="822861"/>
            <a:ext cx="925116" cy="533400"/>
          </a:xfrm>
          <a:prstGeom prst="line">
            <a:avLst/>
          </a:prstGeom>
          <a:ln w="19050"/>
        </p:spPr>
        <p:style>
          <a:lnRef idx="1">
            <a:schemeClr val="dk1"/>
          </a:lnRef>
          <a:fillRef idx="0">
            <a:schemeClr val="dk1"/>
          </a:fillRef>
          <a:effectRef idx="0">
            <a:schemeClr val="dk1"/>
          </a:effectRef>
          <a:fontRef idx="minor">
            <a:schemeClr val="tx1"/>
          </a:fontRef>
        </p:style>
      </p:cxnSp>
      <p:cxnSp>
        <p:nvCxnSpPr>
          <p:cNvPr id="89" name="Straight Connector 88">
            <a:extLst>
              <a:ext uri="{FF2B5EF4-FFF2-40B4-BE49-F238E27FC236}">
                <a16:creationId xmlns:a16="http://schemas.microsoft.com/office/drawing/2014/main" id="{74A2B34B-3AF0-FC85-C049-2CC45FED4D42}"/>
              </a:ext>
            </a:extLst>
          </p:cNvPr>
          <p:cNvCxnSpPr>
            <a:cxnSpLocks/>
            <a:endCxn id="84" idx="1"/>
          </p:cNvCxnSpPr>
          <p:nvPr/>
        </p:nvCxnSpPr>
        <p:spPr>
          <a:xfrm>
            <a:off x="3594056" y="822861"/>
            <a:ext cx="746921" cy="122443"/>
          </a:xfrm>
          <a:prstGeom prst="line">
            <a:avLst/>
          </a:prstGeom>
          <a:ln w="19050"/>
        </p:spPr>
        <p:style>
          <a:lnRef idx="1">
            <a:schemeClr val="dk1"/>
          </a:lnRef>
          <a:fillRef idx="0">
            <a:schemeClr val="dk1"/>
          </a:fillRef>
          <a:effectRef idx="0">
            <a:schemeClr val="dk1"/>
          </a:effectRef>
          <a:fontRef idx="minor">
            <a:schemeClr val="tx1"/>
          </a:fontRef>
        </p:style>
      </p:cxnSp>
      <p:cxnSp>
        <p:nvCxnSpPr>
          <p:cNvPr id="90" name="Straight Connector 89">
            <a:extLst>
              <a:ext uri="{FF2B5EF4-FFF2-40B4-BE49-F238E27FC236}">
                <a16:creationId xmlns:a16="http://schemas.microsoft.com/office/drawing/2014/main" id="{FA135837-9A83-C449-0263-09990E60364E}"/>
              </a:ext>
            </a:extLst>
          </p:cNvPr>
          <p:cNvCxnSpPr>
            <a:cxnSpLocks/>
            <a:endCxn id="85" idx="1"/>
          </p:cNvCxnSpPr>
          <p:nvPr/>
        </p:nvCxnSpPr>
        <p:spPr>
          <a:xfrm flipV="1">
            <a:off x="3594056" y="664588"/>
            <a:ext cx="746921" cy="158273"/>
          </a:xfrm>
          <a:prstGeom prst="line">
            <a:avLst/>
          </a:prstGeom>
          <a:ln w="19050"/>
        </p:spPr>
        <p:style>
          <a:lnRef idx="1">
            <a:schemeClr val="dk1"/>
          </a:lnRef>
          <a:fillRef idx="0">
            <a:schemeClr val="dk1"/>
          </a:fillRef>
          <a:effectRef idx="0">
            <a:schemeClr val="dk1"/>
          </a:effectRef>
          <a:fontRef idx="minor">
            <a:schemeClr val="tx1"/>
          </a:fontRef>
        </p:style>
      </p:cxnSp>
      <p:cxnSp>
        <p:nvCxnSpPr>
          <p:cNvPr id="91" name="Straight Connector 90">
            <a:extLst>
              <a:ext uri="{FF2B5EF4-FFF2-40B4-BE49-F238E27FC236}">
                <a16:creationId xmlns:a16="http://schemas.microsoft.com/office/drawing/2014/main" id="{D508ADEC-CBDE-FB9B-CADC-6F605424F7A0}"/>
              </a:ext>
            </a:extLst>
          </p:cNvPr>
          <p:cNvCxnSpPr>
            <a:cxnSpLocks/>
            <a:stCxn id="83" idx="1"/>
          </p:cNvCxnSpPr>
          <p:nvPr/>
        </p:nvCxnSpPr>
        <p:spPr>
          <a:xfrm flipH="1">
            <a:off x="3594056" y="1357124"/>
            <a:ext cx="746921" cy="4786"/>
          </a:xfrm>
          <a:prstGeom prst="line">
            <a:avLst/>
          </a:prstGeom>
          <a:ln w="19050"/>
        </p:spPr>
        <p:style>
          <a:lnRef idx="1">
            <a:schemeClr val="dk1"/>
          </a:lnRef>
          <a:fillRef idx="0">
            <a:schemeClr val="dk1"/>
          </a:fillRef>
          <a:effectRef idx="0">
            <a:schemeClr val="dk1"/>
          </a:effectRef>
          <a:fontRef idx="minor">
            <a:schemeClr val="tx1"/>
          </a:fontRef>
        </p:style>
      </p:cxnSp>
      <p:cxnSp>
        <p:nvCxnSpPr>
          <p:cNvPr id="92" name="Straight Connector 91">
            <a:extLst>
              <a:ext uri="{FF2B5EF4-FFF2-40B4-BE49-F238E27FC236}">
                <a16:creationId xmlns:a16="http://schemas.microsoft.com/office/drawing/2014/main" id="{269509DF-4C09-9D27-A2E5-C0CECFE64CF6}"/>
              </a:ext>
            </a:extLst>
          </p:cNvPr>
          <p:cNvCxnSpPr>
            <a:cxnSpLocks/>
            <a:stCxn id="82" idx="1"/>
          </p:cNvCxnSpPr>
          <p:nvPr/>
        </p:nvCxnSpPr>
        <p:spPr>
          <a:xfrm flipH="1">
            <a:off x="3594056" y="1883874"/>
            <a:ext cx="746921" cy="5787"/>
          </a:xfrm>
          <a:prstGeom prst="line">
            <a:avLst/>
          </a:prstGeom>
          <a:ln w="19050"/>
        </p:spPr>
        <p:style>
          <a:lnRef idx="1">
            <a:schemeClr val="dk1"/>
          </a:lnRef>
          <a:fillRef idx="0">
            <a:schemeClr val="dk1"/>
          </a:fillRef>
          <a:effectRef idx="0">
            <a:schemeClr val="dk1"/>
          </a:effectRef>
          <a:fontRef idx="minor">
            <a:schemeClr val="tx1"/>
          </a:fontRef>
        </p:style>
      </p:cxnSp>
      <p:sp>
        <p:nvSpPr>
          <p:cNvPr id="124" name="TextBox 123">
            <a:extLst>
              <a:ext uri="{FF2B5EF4-FFF2-40B4-BE49-F238E27FC236}">
                <a16:creationId xmlns:a16="http://schemas.microsoft.com/office/drawing/2014/main" id="{9C734678-1AB0-D6DF-6DE1-B4F9E095B17D}"/>
              </a:ext>
            </a:extLst>
          </p:cNvPr>
          <p:cNvSpPr txBox="1"/>
          <p:nvPr/>
        </p:nvSpPr>
        <p:spPr>
          <a:xfrm>
            <a:off x="2456127" y="4482077"/>
            <a:ext cx="1024258" cy="292388"/>
          </a:xfrm>
          <a:prstGeom prst="rect">
            <a:avLst/>
          </a:prstGeom>
          <a:noFill/>
        </p:spPr>
        <p:txBody>
          <a:bodyPr wrap="square" rtlCol="0">
            <a:spAutoFit/>
          </a:bodyPr>
          <a:lstStyle/>
          <a:p>
            <a:r>
              <a:rPr lang="en-US" sz="1300"/>
              <a:t>1/3</a:t>
            </a:r>
          </a:p>
        </p:txBody>
      </p:sp>
      <p:sp>
        <p:nvSpPr>
          <p:cNvPr id="125" name="TextBox 124">
            <a:extLst>
              <a:ext uri="{FF2B5EF4-FFF2-40B4-BE49-F238E27FC236}">
                <a16:creationId xmlns:a16="http://schemas.microsoft.com/office/drawing/2014/main" id="{9A1A2823-148B-4C74-FCD4-0928019AC877}"/>
              </a:ext>
            </a:extLst>
          </p:cNvPr>
          <p:cNvSpPr txBox="1"/>
          <p:nvPr/>
        </p:nvSpPr>
        <p:spPr>
          <a:xfrm>
            <a:off x="2709542" y="4003372"/>
            <a:ext cx="1024258" cy="292388"/>
          </a:xfrm>
          <a:prstGeom prst="rect">
            <a:avLst/>
          </a:prstGeom>
          <a:noFill/>
        </p:spPr>
        <p:txBody>
          <a:bodyPr wrap="square" rtlCol="0">
            <a:spAutoFit/>
          </a:bodyPr>
          <a:lstStyle/>
          <a:p>
            <a:r>
              <a:rPr lang="en-US" sz="1300"/>
              <a:t>1/3</a:t>
            </a:r>
          </a:p>
        </p:txBody>
      </p:sp>
      <p:sp>
        <p:nvSpPr>
          <p:cNvPr id="126" name="TextBox 125">
            <a:extLst>
              <a:ext uri="{FF2B5EF4-FFF2-40B4-BE49-F238E27FC236}">
                <a16:creationId xmlns:a16="http://schemas.microsoft.com/office/drawing/2014/main" id="{D7C79E3D-268D-7008-97A4-4696E694684B}"/>
              </a:ext>
            </a:extLst>
          </p:cNvPr>
          <p:cNvSpPr txBox="1"/>
          <p:nvPr/>
        </p:nvSpPr>
        <p:spPr>
          <a:xfrm>
            <a:off x="2456127" y="3680765"/>
            <a:ext cx="1024258" cy="292388"/>
          </a:xfrm>
          <a:prstGeom prst="rect">
            <a:avLst/>
          </a:prstGeom>
          <a:noFill/>
        </p:spPr>
        <p:txBody>
          <a:bodyPr wrap="square" rtlCol="0">
            <a:spAutoFit/>
          </a:bodyPr>
          <a:lstStyle/>
          <a:p>
            <a:r>
              <a:rPr lang="en-US" sz="1300"/>
              <a:t>1/3</a:t>
            </a:r>
          </a:p>
        </p:txBody>
      </p:sp>
      <p:sp>
        <p:nvSpPr>
          <p:cNvPr id="127" name="TextBox 126">
            <a:extLst>
              <a:ext uri="{FF2B5EF4-FFF2-40B4-BE49-F238E27FC236}">
                <a16:creationId xmlns:a16="http://schemas.microsoft.com/office/drawing/2014/main" id="{42932154-B199-5CFD-37C3-049432512493}"/>
              </a:ext>
            </a:extLst>
          </p:cNvPr>
          <p:cNvSpPr txBox="1"/>
          <p:nvPr/>
        </p:nvSpPr>
        <p:spPr>
          <a:xfrm>
            <a:off x="2456127" y="3013413"/>
            <a:ext cx="1024258" cy="292388"/>
          </a:xfrm>
          <a:prstGeom prst="rect">
            <a:avLst/>
          </a:prstGeom>
          <a:noFill/>
        </p:spPr>
        <p:txBody>
          <a:bodyPr wrap="square" rtlCol="0">
            <a:spAutoFit/>
          </a:bodyPr>
          <a:lstStyle/>
          <a:p>
            <a:r>
              <a:rPr lang="en-US" sz="1300"/>
              <a:t>1/3</a:t>
            </a:r>
          </a:p>
        </p:txBody>
      </p:sp>
      <p:sp>
        <p:nvSpPr>
          <p:cNvPr id="128" name="TextBox 127">
            <a:extLst>
              <a:ext uri="{FF2B5EF4-FFF2-40B4-BE49-F238E27FC236}">
                <a16:creationId xmlns:a16="http://schemas.microsoft.com/office/drawing/2014/main" id="{C5C450C9-5F45-49A2-4BF0-1C2BE3CCDC5B}"/>
              </a:ext>
            </a:extLst>
          </p:cNvPr>
          <p:cNvSpPr txBox="1"/>
          <p:nvPr/>
        </p:nvSpPr>
        <p:spPr>
          <a:xfrm>
            <a:off x="2709542" y="2569076"/>
            <a:ext cx="1024258" cy="292388"/>
          </a:xfrm>
          <a:prstGeom prst="rect">
            <a:avLst/>
          </a:prstGeom>
          <a:noFill/>
        </p:spPr>
        <p:txBody>
          <a:bodyPr wrap="square" rtlCol="0">
            <a:spAutoFit/>
          </a:bodyPr>
          <a:lstStyle/>
          <a:p>
            <a:r>
              <a:rPr lang="en-US" sz="1300"/>
              <a:t>1/3</a:t>
            </a:r>
          </a:p>
        </p:txBody>
      </p:sp>
      <p:sp>
        <p:nvSpPr>
          <p:cNvPr id="129" name="TextBox 128">
            <a:extLst>
              <a:ext uri="{FF2B5EF4-FFF2-40B4-BE49-F238E27FC236}">
                <a16:creationId xmlns:a16="http://schemas.microsoft.com/office/drawing/2014/main" id="{D5A26D11-14CD-940E-52B3-36861E07CB93}"/>
              </a:ext>
            </a:extLst>
          </p:cNvPr>
          <p:cNvSpPr txBox="1"/>
          <p:nvPr/>
        </p:nvSpPr>
        <p:spPr>
          <a:xfrm>
            <a:off x="2456127" y="2275380"/>
            <a:ext cx="1024258" cy="292388"/>
          </a:xfrm>
          <a:prstGeom prst="rect">
            <a:avLst/>
          </a:prstGeom>
          <a:noFill/>
        </p:spPr>
        <p:txBody>
          <a:bodyPr wrap="square" rtlCol="0">
            <a:spAutoFit/>
          </a:bodyPr>
          <a:lstStyle/>
          <a:p>
            <a:r>
              <a:rPr lang="en-US" sz="1300"/>
              <a:t>1/3</a:t>
            </a:r>
          </a:p>
        </p:txBody>
      </p:sp>
      <p:sp>
        <p:nvSpPr>
          <p:cNvPr id="130" name="TextBox 129">
            <a:extLst>
              <a:ext uri="{FF2B5EF4-FFF2-40B4-BE49-F238E27FC236}">
                <a16:creationId xmlns:a16="http://schemas.microsoft.com/office/drawing/2014/main" id="{0B9F388A-80B5-1368-AA55-AFCBB2BDDF12}"/>
              </a:ext>
            </a:extLst>
          </p:cNvPr>
          <p:cNvSpPr txBox="1"/>
          <p:nvPr/>
        </p:nvSpPr>
        <p:spPr>
          <a:xfrm>
            <a:off x="2456127" y="1596799"/>
            <a:ext cx="1024258" cy="292388"/>
          </a:xfrm>
          <a:prstGeom prst="rect">
            <a:avLst/>
          </a:prstGeom>
          <a:noFill/>
        </p:spPr>
        <p:txBody>
          <a:bodyPr wrap="square" rtlCol="0">
            <a:spAutoFit/>
          </a:bodyPr>
          <a:lstStyle/>
          <a:p>
            <a:r>
              <a:rPr lang="en-US" sz="1300"/>
              <a:t>1/3</a:t>
            </a:r>
          </a:p>
        </p:txBody>
      </p:sp>
      <p:sp>
        <p:nvSpPr>
          <p:cNvPr id="131" name="TextBox 130">
            <a:extLst>
              <a:ext uri="{FF2B5EF4-FFF2-40B4-BE49-F238E27FC236}">
                <a16:creationId xmlns:a16="http://schemas.microsoft.com/office/drawing/2014/main" id="{304C811C-E459-F528-71E5-CFDA50AD48ED}"/>
              </a:ext>
            </a:extLst>
          </p:cNvPr>
          <p:cNvSpPr txBox="1"/>
          <p:nvPr/>
        </p:nvSpPr>
        <p:spPr>
          <a:xfrm>
            <a:off x="2709542" y="1118382"/>
            <a:ext cx="1024258" cy="292388"/>
          </a:xfrm>
          <a:prstGeom prst="rect">
            <a:avLst/>
          </a:prstGeom>
          <a:noFill/>
        </p:spPr>
        <p:txBody>
          <a:bodyPr wrap="square" rtlCol="0">
            <a:spAutoFit/>
          </a:bodyPr>
          <a:lstStyle/>
          <a:p>
            <a:r>
              <a:rPr lang="en-US" sz="1300"/>
              <a:t>1/3</a:t>
            </a:r>
          </a:p>
        </p:txBody>
      </p:sp>
      <p:sp>
        <p:nvSpPr>
          <p:cNvPr id="132" name="TextBox 131">
            <a:extLst>
              <a:ext uri="{FF2B5EF4-FFF2-40B4-BE49-F238E27FC236}">
                <a16:creationId xmlns:a16="http://schemas.microsoft.com/office/drawing/2014/main" id="{0A58AAD5-FA9C-1100-585A-D64890D85783}"/>
              </a:ext>
            </a:extLst>
          </p:cNvPr>
          <p:cNvSpPr txBox="1"/>
          <p:nvPr/>
        </p:nvSpPr>
        <p:spPr>
          <a:xfrm>
            <a:off x="2456127" y="801270"/>
            <a:ext cx="1024258" cy="292388"/>
          </a:xfrm>
          <a:prstGeom prst="rect">
            <a:avLst/>
          </a:prstGeom>
          <a:noFill/>
        </p:spPr>
        <p:txBody>
          <a:bodyPr wrap="square" rtlCol="0">
            <a:spAutoFit/>
          </a:bodyPr>
          <a:lstStyle/>
          <a:p>
            <a:r>
              <a:rPr lang="en-US" sz="1300"/>
              <a:t>1/3</a:t>
            </a:r>
          </a:p>
        </p:txBody>
      </p:sp>
      <p:sp>
        <p:nvSpPr>
          <p:cNvPr id="133" name="TextBox 132">
            <a:extLst>
              <a:ext uri="{FF2B5EF4-FFF2-40B4-BE49-F238E27FC236}">
                <a16:creationId xmlns:a16="http://schemas.microsoft.com/office/drawing/2014/main" id="{926DF9C2-039F-A8DD-3622-4DC3EE1EADF2}"/>
              </a:ext>
            </a:extLst>
          </p:cNvPr>
          <p:cNvSpPr txBox="1"/>
          <p:nvPr/>
        </p:nvSpPr>
        <p:spPr>
          <a:xfrm>
            <a:off x="3807479" y="1120227"/>
            <a:ext cx="1024258" cy="292388"/>
          </a:xfrm>
          <a:prstGeom prst="rect">
            <a:avLst/>
          </a:prstGeom>
          <a:noFill/>
        </p:spPr>
        <p:txBody>
          <a:bodyPr wrap="square" rtlCol="0">
            <a:spAutoFit/>
          </a:bodyPr>
          <a:lstStyle/>
          <a:p>
            <a:r>
              <a:rPr lang="en-US" sz="1300"/>
              <a:t>1</a:t>
            </a:r>
          </a:p>
        </p:txBody>
      </p:sp>
      <p:sp>
        <p:nvSpPr>
          <p:cNvPr id="134" name="TextBox 133">
            <a:extLst>
              <a:ext uri="{FF2B5EF4-FFF2-40B4-BE49-F238E27FC236}">
                <a16:creationId xmlns:a16="http://schemas.microsoft.com/office/drawing/2014/main" id="{E8334B57-2FAA-0148-D899-8D1BA23F18E6}"/>
              </a:ext>
            </a:extLst>
          </p:cNvPr>
          <p:cNvSpPr txBox="1"/>
          <p:nvPr/>
        </p:nvSpPr>
        <p:spPr>
          <a:xfrm>
            <a:off x="3749955" y="454877"/>
            <a:ext cx="1024258" cy="292388"/>
          </a:xfrm>
          <a:prstGeom prst="rect">
            <a:avLst/>
          </a:prstGeom>
          <a:noFill/>
        </p:spPr>
        <p:txBody>
          <a:bodyPr wrap="square" rtlCol="0">
            <a:spAutoFit/>
          </a:bodyPr>
          <a:lstStyle/>
          <a:p>
            <a:r>
              <a:rPr lang="en-US" sz="1300"/>
              <a:t>1/2</a:t>
            </a:r>
          </a:p>
        </p:txBody>
      </p:sp>
      <p:sp>
        <p:nvSpPr>
          <p:cNvPr id="135" name="TextBox 134">
            <a:extLst>
              <a:ext uri="{FF2B5EF4-FFF2-40B4-BE49-F238E27FC236}">
                <a16:creationId xmlns:a16="http://schemas.microsoft.com/office/drawing/2014/main" id="{23A04ED7-CFB6-C5A2-00C0-B11C11293A45}"/>
              </a:ext>
            </a:extLst>
          </p:cNvPr>
          <p:cNvSpPr txBox="1"/>
          <p:nvPr/>
        </p:nvSpPr>
        <p:spPr>
          <a:xfrm>
            <a:off x="3749955" y="849223"/>
            <a:ext cx="1024258" cy="292388"/>
          </a:xfrm>
          <a:prstGeom prst="rect">
            <a:avLst/>
          </a:prstGeom>
          <a:noFill/>
        </p:spPr>
        <p:txBody>
          <a:bodyPr wrap="square" rtlCol="0">
            <a:spAutoFit/>
          </a:bodyPr>
          <a:lstStyle/>
          <a:p>
            <a:r>
              <a:rPr lang="en-US" sz="1300"/>
              <a:t>1/2</a:t>
            </a:r>
          </a:p>
        </p:txBody>
      </p:sp>
      <p:sp>
        <p:nvSpPr>
          <p:cNvPr id="136" name="TextBox 135">
            <a:extLst>
              <a:ext uri="{FF2B5EF4-FFF2-40B4-BE49-F238E27FC236}">
                <a16:creationId xmlns:a16="http://schemas.microsoft.com/office/drawing/2014/main" id="{98CF0676-3F49-A822-498D-53F4569596E9}"/>
              </a:ext>
            </a:extLst>
          </p:cNvPr>
          <p:cNvSpPr txBox="1"/>
          <p:nvPr/>
        </p:nvSpPr>
        <p:spPr>
          <a:xfrm>
            <a:off x="3807479" y="1648838"/>
            <a:ext cx="1024258" cy="292388"/>
          </a:xfrm>
          <a:prstGeom prst="rect">
            <a:avLst/>
          </a:prstGeom>
          <a:noFill/>
        </p:spPr>
        <p:txBody>
          <a:bodyPr wrap="square" rtlCol="0">
            <a:spAutoFit/>
          </a:bodyPr>
          <a:lstStyle/>
          <a:p>
            <a:r>
              <a:rPr lang="en-US" sz="1300"/>
              <a:t>1</a:t>
            </a:r>
          </a:p>
        </p:txBody>
      </p:sp>
      <p:sp>
        <p:nvSpPr>
          <p:cNvPr id="137" name="TextBox 136">
            <a:extLst>
              <a:ext uri="{FF2B5EF4-FFF2-40B4-BE49-F238E27FC236}">
                <a16:creationId xmlns:a16="http://schemas.microsoft.com/office/drawing/2014/main" id="{C216DF58-A010-F885-12F8-26373BABC97C}"/>
              </a:ext>
            </a:extLst>
          </p:cNvPr>
          <p:cNvSpPr txBox="1"/>
          <p:nvPr/>
        </p:nvSpPr>
        <p:spPr>
          <a:xfrm>
            <a:off x="3807479" y="2001869"/>
            <a:ext cx="1024258" cy="292388"/>
          </a:xfrm>
          <a:prstGeom prst="rect">
            <a:avLst/>
          </a:prstGeom>
          <a:noFill/>
        </p:spPr>
        <p:txBody>
          <a:bodyPr wrap="square" rtlCol="0">
            <a:spAutoFit/>
          </a:bodyPr>
          <a:lstStyle/>
          <a:p>
            <a:r>
              <a:rPr lang="en-US" sz="1300"/>
              <a:t>1</a:t>
            </a:r>
          </a:p>
        </p:txBody>
      </p:sp>
      <p:sp>
        <p:nvSpPr>
          <p:cNvPr id="138" name="TextBox 137">
            <a:extLst>
              <a:ext uri="{FF2B5EF4-FFF2-40B4-BE49-F238E27FC236}">
                <a16:creationId xmlns:a16="http://schemas.microsoft.com/office/drawing/2014/main" id="{DFB30287-F045-1BEF-605C-06588414BBF7}"/>
              </a:ext>
            </a:extLst>
          </p:cNvPr>
          <p:cNvSpPr txBox="1"/>
          <p:nvPr/>
        </p:nvSpPr>
        <p:spPr>
          <a:xfrm>
            <a:off x="3749955" y="2426116"/>
            <a:ext cx="1024258" cy="292388"/>
          </a:xfrm>
          <a:prstGeom prst="rect">
            <a:avLst/>
          </a:prstGeom>
          <a:noFill/>
        </p:spPr>
        <p:txBody>
          <a:bodyPr wrap="square" rtlCol="0">
            <a:spAutoFit/>
          </a:bodyPr>
          <a:lstStyle/>
          <a:p>
            <a:r>
              <a:rPr lang="en-US" sz="1300"/>
              <a:t>1/2</a:t>
            </a:r>
          </a:p>
        </p:txBody>
      </p:sp>
      <p:sp>
        <p:nvSpPr>
          <p:cNvPr id="139" name="TextBox 138">
            <a:extLst>
              <a:ext uri="{FF2B5EF4-FFF2-40B4-BE49-F238E27FC236}">
                <a16:creationId xmlns:a16="http://schemas.microsoft.com/office/drawing/2014/main" id="{C9247A3C-333C-7303-657D-F6B70033FC87}"/>
              </a:ext>
            </a:extLst>
          </p:cNvPr>
          <p:cNvSpPr txBox="1"/>
          <p:nvPr/>
        </p:nvSpPr>
        <p:spPr>
          <a:xfrm>
            <a:off x="3749955" y="2886794"/>
            <a:ext cx="1024258" cy="292388"/>
          </a:xfrm>
          <a:prstGeom prst="rect">
            <a:avLst/>
          </a:prstGeom>
          <a:noFill/>
        </p:spPr>
        <p:txBody>
          <a:bodyPr wrap="square" rtlCol="0">
            <a:spAutoFit/>
          </a:bodyPr>
          <a:lstStyle/>
          <a:p>
            <a:r>
              <a:rPr lang="en-US" sz="1300"/>
              <a:t>1/2</a:t>
            </a:r>
          </a:p>
        </p:txBody>
      </p:sp>
      <p:sp>
        <p:nvSpPr>
          <p:cNvPr id="140" name="TextBox 139">
            <a:extLst>
              <a:ext uri="{FF2B5EF4-FFF2-40B4-BE49-F238E27FC236}">
                <a16:creationId xmlns:a16="http://schemas.microsoft.com/office/drawing/2014/main" id="{60C517B8-099E-3BE8-6495-C4603E6B68D1}"/>
              </a:ext>
            </a:extLst>
          </p:cNvPr>
          <p:cNvSpPr txBox="1"/>
          <p:nvPr/>
        </p:nvSpPr>
        <p:spPr>
          <a:xfrm>
            <a:off x="3807479" y="3086653"/>
            <a:ext cx="1024258" cy="292388"/>
          </a:xfrm>
          <a:prstGeom prst="rect">
            <a:avLst/>
          </a:prstGeom>
          <a:noFill/>
        </p:spPr>
        <p:txBody>
          <a:bodyPr wrap="square" rtlCol="0">
            <a:spAutoFit/>
          </a:bodyPr>
          <a:lstStyle/>
          <a:p>
            <a:r>
              <a:rPr lang="en-US" sz="1300"/>
              <a:t>1</a:t>
            </a:r>
          </a:p>
        </p:txBody>
      </p:sp>
      <p:sp>
        <p:nvSpPr>
          <p:cNvPr id="141" name="TextBox 140">
            <a:extLst>
              <a:ext uri="{FF2B5EF4-FFF2-40B4-BE49-F238E27FC236}">
                <a16:creationId xmlns:a16="http://schemas.microsoft.com/office/drawing/2014/main" id="{4479F1D2-8B37-559C-9A10-D62564F91A1E}"/>
              </a:ext>
            </a:extLst>
          </p:cNvPr>
          <p:cNvSpPr txBox="1"/>
          <p:nvPr/>
        </p:nvSpPr>
        <p:spPr>
          <a:xfrm>
            <a:off x="3807479" y="3545712"/>
            <a:ext cx="1024258" cy="292388"/>
          </a:xfrm>
          <a:prstGeom prst="rect">
            <a:avLst/>
          </a:prstGeom>
          <a:noFill/>
        </p:spPr>
        <p:txBody>
          <a:bodyPr wrap="square" rtlCol="0">
            <a:spAutoFit/>
          </a:bodyPr>
          <a:lstStyle/>
          <a:p>
            <a:r>
              <a:rPr lang="en-US" sz="1300"/>
              <a:t>1</a:t>
            </a:r>
          </a:p>
        </p:txBody>
      </p:sp>
      <p:sp>
        <p:nvSpPr>
          <p:cNvPr id="142" name="TextBox 141">
            <a:extLst>
              <a:ext uri="{FF2B5EF4-FFF2-40B4-BE49-F238E27FC236}">
                <a16:creationId xmlns:a16="http://schemas.microsoft.com/office/drawing/2014/main" id="{1EF6D721-8A78-36A8-2F5A-83C513257235}"/>
              </a:ext>
            </a:extLst>
          </p:cNvPr>
          <p:cNvSpPr txBox="1"/>
          <p:nvPr/>
        </p:nvSpPr>
        <p:spPr>
          <a:xfrm>
            <a:off x="3807479" y="4018175"/>
            <a:ext cx="1024258" cy="292388"/>
          </a:xfrm>
          <a:prstGeom prst="rect">
            <a:avLst/>
          </a:prstGeom>
          <a:noFill/>
        </p:spPr>
        <p:txBody>
          <a:bodyPr wrap="square" rtlCol="0">
            <a:spAutoFit/>
          </a:bodyPr>
          <a:lstStyle/>
          <a:p>
            <a:r>
              <a:rPr lang="en-US" sz="1300"/>
              <a:t>1</a:t>
            </a:r>
          </a:p>
        </p:txBody>
      </p:sp>
      <p:sp>
        <p:nvSpPr>
          <p:cNvPr id="144" name="TextBox 143">
            <a:extLst>
              <a:ext uri="{FF2B5EF4-FFF2-40B4-BE49-F238E27FC236}">
                <a16:creationId xmlns:a16="http://schemas.microsoft.com/office/drawing/2014/main" id="{7389F267-88CE-BFB2-3DE3-29FED42D2217}"/>
              </a:ext>
            </a:extLst>
          </p:cNvPr>
          <p:cNvSpPr txBox="1"/>
          <p:nvPr/>
        </p:nvSpPr>
        <p:spPr>
          <a:xfrm>
            <a:off x="3749955" y="4362530"/>
            <a:ext cx="1024258" cy="292388"/>
          </a:xfrm>
          <a:prstGeom prst="rect">
            <a:avLst/>
          </a:prstGeom>
          <a:noFill/>
        </p:spPr>
        <p:txBody>
          <a:bodyPr wrap="square" rtlCol="0">
            <a:spAutoFit/>
          </a:bodyPr>
          <a:lstStyle/>
          <a:p>
            <a:r>
              <a:rPr lang="en-US" sz="1300"/>
              <a:t>1/2</a:t>
            </a:r>
          </a:p>
        </p:txBody>
      </p:sp>
      <p:sp>
        <p:nvSpPr>
          <p:cNvPr id="145" name="TextBox 144">
            <a:extLst>
              <a:ext uri="{FF2B5EF4-FFF2-40B4-BE49-F238E27FC236}">
                <a16:creationId xmlns:a16="http://schemas.microsoft.com/office/drawing/2014/main" id="{63523A2E-F52F-A838-DE73-77749F9F1414}"/>
              </a:ext>
            </a:extLst>
          </p:cNvPr>
          <p:cNvSpPr txBox="1"/>
          <p:nvPr/>
        </p:nvSpPr>
        <p:spPr>
          <a:xfrm>
            <a:off x="3749955" y="4790656"/>
            <a:ext cx="1024258" cy="292388"/>
          </a:xfrm>
          <a:prstGeom prst="rect">
            <a:avLst/>
          </a:prstGeom>
          <a:noFill/>
        </p:spPr>
        <p:txBody>
          <a:bodyPr wrap="square" rtlCol="0">
            <a:spAutoFit/>
          </a:bodyPr>
          <a:lstStyle/>
          <a:p>
            <a:r>
              <a:rPr lang="en-US" sz="1300"/>
              <a:t>1/2</a:t>
            </a:r>
          </a:p>
        </p:txBody>
      </p:sp>
      <p:sp>
        <p:nvSpPr>
          <p:cNvPr id="146" name="TextBox 145">
            <a:extLst>
              <a:ext uri="{FF2B5EF4-FFF2-40B4-BE49-F238E27FC236}">
                <a16:creationId xmlns:a16="http://schemas.microsoft.com/office/drawing/2014/main" id="{63F9FA11-C4E6-C24E-79DE-6ED49B70DDD1}"/>
              </a:ext>
            </a:extLst>
          </p:cNvPr>
          <p:cNvSpPr txBox="1"/>
          <p:nvPr/>
        </p:nvSpPr>
        <p:spPr>
          <a:xfrm>
            <a:off x="4701850" y="513145"/>
            <a:ext cx="1676400" cy="307777"/>
          </a:xfrm>
          <a:prstGeom prst="rect">
            <a:avLst/>
          </a:prstGeom>
          <a:noFill/>
        </p:spPr>
        <p:txBody>
          <a:bodyPr wrap="square" rtlCol="0">
            <a:spAutoFit/>
          </a:bodyPr>
          <a:lstStyle/>
          <a:p>
            <a:r>
              <a:rPr lang="en-US"/>
              <a:t>1/18</a:t>
            </a:r>
          </a:p>
        </p:txBody>
      </p:sp>
      <p:sp>
        <p:nvSpPr>
          <p:cNvPr id="147" name="TextBox 146">
            <a:extLst>
              <a:ext uri="{FF2B5EF4-FFF2-40B4-BE49-F238E27FC236}">
                <a16:creationId xmlns:a16="http://schemas.microsoft.com/office/drawing/2014/main" id="{1F20F4AE-F3C3-720D-647A-453B58FD4857}"/>
              </a:ext>
            </a:extLst>
          </p:cNvPr>
          <p:cNvSpPr txBox="1"/>
          <p:nvPr/>
        </p:nvSpPr>
        <p:spPr>
          <a:xfrm>
            <a:off x="4701850" y="793788"/>
            <a:ext cx="1676400" cy="307777"/>
          </a:xfrm>
          <a:prstGeom prst="rect">
            <a:avLst/>
          </a:prstGeom>
          <a:noFill/>
        </p:spPr>
        <p:txBody>
          <a:bodyPr wrap="square" rtlCol="0">
            <a:spAutoFit/>
          </a:bodyPr>
          <a:lstStyle/>
          <a:p>
            <a:r>
              <a:rPr lang="en-US"/>
              <a:t>1/18</a:t>
            </a:r>
          </a:p>
        </p:txBody>
      </p:sp>
      <p:sp>
        <p:nvSpPr>
          <p:cNvPr id="148" name="TextBox 147">
            <a:extLst>
              <a:ext uri="{FF2B5EF4-FFF2-40B4-BE49-F238E27FC236}">
                <a16:creationId xmlns:a16="http://schemas.microsoft.com/office/drawing/2014/main" id="{5AD0E4DB-7973-A7CB-ABC2-878CCE04A346}"/>
              </a:ext>
            </a:extLst>
          </p:cNvPr>
          <p:cNvSpPr txBox="1"/>
          <p:nvPr/>
        </p:nvSpPr>
        <p:spPr>
          <a:xfrm>
            <a:off x="4701850" y="1209202"/>
            <a:ext cx="1676400" cy="307777"/>
          </a:xfrm>
          <a:prstGeom prst="rect">
            <a:avLst/>
          </a:prstGeom>
          <a:noFill/>
        </p:spPr>
        <p:txBody>
          <a:bodyPr wrap="square" rtlCol="0">
            <a:spAutoFit/>
          </a:bodyPr>
          <a:lstStyle/>
          <a:p>
            <a:r>
              <a:rPr lang="en-US"/>
              <a:t>1/9</a:t>
            </a:r>
          </a:p>
        </p:txBody>
      </p:sp>
      <p:sp>
        <p:nvSpPr>
          <p:cNvPr id="149" name="TextBox 148">
            <a:extLst>
              <a:ext uri="{FF2B5EF4-FFF2-40B4-BE49-F238E27FC236}">
                <a16:creationId xmlns:a16="http://schemas.microsoft.com/office/drawing/2014/main" id="{9B4FB443-2102-DB2A-7676-7D7353A971ED}"/>
              </a:ext>
            </a:extLst>
          </p:cNvPr>
          <p:cNvSpPr txBox="1"/>
          <p:nvPr/>
        </p:nvSpPr>
        <p:spPr>
          <a:xfrm>
            <a:off x="4701850" y="1733165"/>
            <a:ext cx="1676400" cy="307777"/>
          </a:xfrm>
          <a:prstGeom prst="rect">
            <a:avLst/>
          </a:prstGeom>
          <a:noFill/>
        </p:spPr>
        <p:txBody>
          <a:bodyPr wrap="square" rtlCol="0">
            <a:spAutoFit/>
          </a:bodyPr>
          <a:lstStyle/>
          <a:p>
            <a:r>
              <a:rPr lang="en-US"/>
              <a:t>1/9</a:t>
            </a:r>
          </a:p>
        </p:txBody>
      </p:sp>
      <p:sp>
        <p:nvSpPr>
          <p:cNvPr id="150" name="TextBox 149">
            <a:extLst>
              <a:ext uri="{FF2B5EF4-FFF2-40B4-BE49-F238E27FC236}">
                <a16:creationId xmlns:a16="http://schemas.microsoft.com/office/drawing/2014/main" id="{72BD3422-399F-3313-BB05-9F577C6B670A}"/>
              </a:ext>
            </a:extLst>
          </p:cNvPr>
          <p:cNvSpPr txBox="1"/>
          <p:nvPr/>
        </p:nvSpPr>
        <p:spPr>
          <a:xfrm>
            <a:off x="4701850" y="2087925"/>
            <a:ext cx="1676400" cy="307777"/>
          </a:xfrm>
          <a:prstGeom prst="rect">
            <a:avLst/>
          </a:prstGeom>
          <a:noFill/>
        </p:spPr>
        <p:txBody>
          <a:bodyPr wrap="square" rtlCol="0">
            <a:spAutoFit/>
          </a:bodyPr>
          <a:lstStyle/>
          <a:p>
            <a:r>
              <a:rPr lang="en-US"/>
              <a:t>1/9</a:t>
            </a:r>
          </a:p>
        </p:txBody>
      </p:sp>
      <p:sp>
        <p:nvSpPr>
          <p:cNvPr id="151" name="TextBox 150">
            <a:extLst>
              <a:ext uri="{FF2B5EF4-FFF2-40B4-BE49-F238E27FC236}">
                <a16:creationId xmlns:a16="http://schemas.microsoft.com/office/drawing/2014/main" id="{08D805E0-4D28-6BA7-CE43-EB0D1C088114}"/>
              </a:ext>
            </a:extLst>
          </p:cNvPr>
          <p:cNvSpPr txBox="1"/>
          <p:nvPr/>
        </p:nvSpPr>
        <p:spPr>
          <a:xfrm>
            <a:off x="4701850" y="2428104"/>
            <a:ext cx="1676400" cy="307777"/>
          </a:xfrm>
          <a:prstGeom prst="rect">
            <a:avLst/>
          </a:prstGeom>
          <a:noFill/>
        </p:spPr>
        <p:txBody>
          <a:bodyPr wrap="square" rtlCol="0">
            <a:spAutoFit/>
          </a:bodyPr>
          <a:lstStyle/>
          <a:p>
            <a:r>
              <a:rPr lang="en-US"/>
              <a:t>1/18</a:t>
            </a:r>
          </a:p>
        </p:txBody>
      </p:sp>
      <p:sp>
        <p:nvSpPr>
          <p:cNvPr id="152" name="TextBox 151">
            <a:extLst>
              <a:ext uri="{FF2B5EF4-FFF2-40B4-BE49-F238E27FC236}">
                <a16:creationId xmlns:a16="http://schemas.microsoft.com/office/drawing/2014/main" id="{4E934772-FA60-C85D-D5C1-84FE0FC95225}"/>
              </a:ext>
            </a:extLst>
          </p:cNvPr>
          <p:cNvSpPr txBox="1"/>
          <p:nvPr/>
        </p:nvSpPr>
        <p:spPr>
          <a:xfrm>
            <a:off x="4701850" y="2855814"/>
            <a:ext cx="1676400" cy="307777"/>
          </a:xfrm>
          <a:prstGeom prst="rect">
            <a:avLst/>
          </a:prstGeom>
          <a:noFill/>
        </p:spPr>
        <p:txBody>
          <a:bodyPr wrap="square" rtlCol="0">
            <a:spAutoFit/>
          </a:bodyPr>
          <a:lstStyle/>
          <a:p>
            <a:r>
              <a:rPr lang="en-US"/>
              <a:t>1/18</a:t>
            </a:r>
          </a:p>
        </p:txBody>
      </p:sp>
      <p:sp>
        <p:nvSpPr>
          <p:cNvPr id="153" name="TextBox 152">
            <a:extLst>
              <a:ext uri="{FF2B5EF4-FFF2-40B4-BE49-F238E27FC236}">
                <a16:creationId xmlns:a16="http://schemas.microsoft.com/office/drawing/2014/main" id="{40E210E2-84AB-5F5B-153D-552EE23E94D8}"/>
              </a:ext>
            </a:extLst>
          </p:cNvPr>
          <p:cNvSpPr txBox="1"/>
          <p:nvPr/>
        </p:nvSpPr>
        <p:spPr>
          <a:xfrm>
            <a:off x="4701850" y="3158821"/>
            <a:ext cx="1676400" cy="307777"/>
          </a:xfrm>
          <a:prstGeom prst="rect">
            <a:avLst/>
          </a:prstGeom>
          <a:noFill/>
        </p:spPr>
        <p:txBody>
          <a:bodyPr wrap="square" rtlCol="0">
            <a:spAutoFit/>
          </a:bodyPr>
          <a:lstStyle/>
          <a:p>
            <a:r>
              <a:rPr lang="en-US"/>
              <a:t>1/9</a:t>
            </a:r>
          </a:p>
        </p:txBody>
      </p:sp>
      <p:sp>
        <p:nvSpPr>
          <p:cNvPr id="154" name="TextBox 153">
            <a:extLst>
              <a:ext uri="{FF2B5EF4-FFF2-40B4-BE49-F238E27FC236}">
                <a16:creationId xmlns:a16="http://schemas.microsoft.com/office/drawing/2014/main" id="{042B7AA5-161C-B277-452E-0C91CC47E1CF}"/>
              </a:ext>
            </a:extLst>
          </p:cNvPr>
          <p:cNvSpPr txBox="1"/>
          <p:nvPr/>
        </p:nvSpPr>
        <p:spPr>
          <a:xfrm>
            <a:off x="4701850" y="3629775"/>
            <a:ext cx="1676400" cy="307777"/>
          </a:xfrm>
          <a:prstGeom prst="rect">
            <a:avLst/>
          </a:prstGeom>
          <a:noFill/>
        </p:spPr>
        <p:txBody>
          <a:bodyPr wrap="square" rtlCol="0">
            <a:spAutoFit/>
          </a:bodyPr>
          <a:lstStyle/>
          <a:p>
            <a:r>
              <a:rPr lang="en-US"/>
              <a:t>1/9</a:t>
            </a:r>
          </a:p>
        </p:txBody>
      </p:sp>
      <p:sp>
        <p:nvSpPr>
          <p:cNvPr id="155" name="TextBox 154">
            <a:extLst>
              <a:ext uri="{FF2B5EF4-FFF2-40B4-BE49-F238E27FC236}">
                <a16:creationId xmlns:a16="http://schemas.microsoft.com/office/drawing/2014/main" id="{68863F03-7F83-0955-009A-5EB8BA2094F9}"/>
              </a:ext>
            </a:extLst>
          </p:cNvPr>
          <p:cNvSpPr txBox="1"/>
          <p:nvPr/>
        </p:nvSpPr>
        <p:spPr>
          <a:xfrm>
            <a:off x="4701850" y="4087751"/>
            <a:ext cx="1676400" cy="307777"/>
          </a:xfrm>
          <a:prstGeom prst="rect">
            <a:avLst/>
          </a:prstGeom>
          <a:noFill/>
        </p:spPr>
        <p:txBody>
          <a:bodyPr wrap="square" rtlCol="0">
            <a:spAutoFit/>
          </a:bodyPr>
          <a:lstStyle/>
          <a:p>
            <a:r>
              <a:rPr lang="en-US"/>
              <a:t>1/9</a:t>
            </a:r>
          </a:p>
        </p:txBody>
      </p:sp>
      <p:sp>
        <p:nvSpPr>
          <p:cNvPr id="156" name="TextBox 155">
            <a:extLst>
              <a:ext uri="{FF2B5EF4-FFF2-40B4-BE49-F238E27FC236}">
                <a16:creationId xmlns:a16="http://schemas.microsoft.com/office/drawing/2014/main" id="{73CDAA08-7D5B-C609-7080-8DFA1E2EBD4A}"/>
              </a:ext>
            </a:extLst>
          </p:cNvPr>
          <p:cNvSpPr txBox="1"/>
          <p:nvPr/>
        </p:nvSpPr>
        <p:spPr>
          <a:xfrm>
            <a:off x="4701850" y="4403580"/>
            <a:ext cx="1676400" cy="307777"/>
          </a:xfrm>
          <a:prstGeom prst="rect">
            <a:avLst/>
          </a:prstGeom>
          <a:noFill/>
        </p:spPr>
        <p:txBody>
          <a:bodyPr wrap="square" rtlCol="0">
            <a:spAutoFit/>
          </a:bodyPr>
          <a:lstStyle/>
          <a:p>
            <a:r>
              <a:rPr lang="en-US"/>
              <a:t>1/18</a:t>
            </a:r>
          </a:p>
        </p:txBody>
      </p:sp>
      <p:sp>
        <p:nvSpPr>
          <p:cNvPr id="157" name="TextBox 156">
            <a:extLst>
              <a:ext uri="{FF2B5EF4-FFF2-40B4-BE49-F238E27FC236}">
                <a16:creationId xmlns:a16="http://schemas.microsoft.com/office/drawing/2014/main" id="{A5486348-400A-A296-0CB3-5B59727D3660}"/>
              </a:ext>
            </a:extLst>
          </p:cNvPr>
          <p:cNvSpPr txBox="1"/>
          <p:nvPr/>
        </p:nvSpPr>
        <p:spPr>
          <a:xfrm>
            <a:off x="4701850" y="4739267"/>
            <a:ext cx="1676400" cy="307777"/>
          </a:xfrm>
          <a:prstGeom prst="rect">
            <a:avLst/>
          </a:prstGeom>
          <a:noFill/>
        </p:spPr>
        <p:txBody>
          <a:bodyPr wrap="square" rtlCol="0">
            <a:spAutoFit/>
          </a:bodyPr>
          <a:lstStyle/>
          <a:p>
            <a:r>
              <a:rPr lang="en-US"/>
              <a:t>1/18</a:t>
            </a:r>
          </a:p>
        </p:txBody>
      </p:sp>
      <p:sp>
        <p:nvSpPr>
          <p:cNvPr id="11" name="TextBox 10">
            <a:extLst>
              <a:ext uri="{FF2B5EF4-FFF2-40B4-BE49-F238E27FC236}">
                <a16:creationId xmlns:a16="http://schemas.microsoft.com/office/drawing/2014/main" id="{EF42059F-A2E9-7529-7801-D97E2E35C5EE}"/>
              </a:ext>
            </a:extLst>
          </p:cNvPr>
          <p:cNvSpPr txBox="1"/>
          <p:nvPr/>
        </p:nvSpPr>
        <p:spPr>
          <a:xfrm>
            <a:off x="5943600" y="4019550"/>
            <a:ext cx="2971800" cy="523220"/>
          </a:xfrm>
          <a:prstGeom prst="rect">
            <a:avLst/>
          </a:prstGeom>
          <a:noFill/>
        </p:spPr>
        <p:txBody>
          <a:bodyPr wrap="square" rtlCol="0">
            <a:spAutoFit/>
          </a:bodyPr>
          <a:lstStyle/>
          <a:p>
            <a:r>
              <a:rPr lang="en-US"/>
              <a:t>So what? How is this useful for understanding what to do?</a:t>
            </a:r>
          </a:p>
        </p:txBody>
      </p:sp>
      <p:sp>
        <p:nvSpPr>
          <p:cNvPr id="12" name="TextBox 11">
            <a:extLst>
              <a:ext uri="{FF2B5EF4-FFF2-40B4-BE49-F238E27FC236}">
                <a16:creationId xmlns:a16="http://schemas.microsoft.com/office/drawing/2014/main" id="{261BB34D-F620-0768-9B03-2ABCF07F0627}"/>
              </a:ext>
            </a:extLst>
          </p:cNvPr>
          <p:cNvSpPr txBox="1"/>
          <p:nvPr/>
        </p:nvSpPr>
        <p:spPr>
          <a:xfrm>
            <a:off x="5943600" y="4563130"/>
            <a:ext cx="2971800" cy="523220"/>
          </a:xfrm>
          <a:prstGeom prst="rect">
            <a:avLst/>
          </a:prstGeom>
          <a:noFill/>
        </p:spPr>
        <p:txBody>
          <a:bodyPr wrap="square" rtlCol="0">
            <a:spAutoFit/>
          </a:bodyPr>
          <a:lstStyle/>
          <a:p>
            <a:r>
              <a:rPr lang="en-US"/>
              <a:t>Have to consider the final and deterministic step – our strategy.</a:t>
            </a:r>
          </a:p>
        </p:txBody>
      </p:sp>
    </p:spTree>
    <p:extLst>
      <p:ext uri="{BB962C8B-B14F-4D97-AF65-F5344CB8AC3E}">
        <p14:creationId xmlns:p14="http://schemas.microsoft.com/office/powerpoint/2010/main" val="130440519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77088-AE8B-A62E-B90F-79F9B6422F6E}"/>
              </a:ext>
            </a:extLst>
          </p:cNvPr>
          <p:cNvSpPr>
            <a:spLocks noGrp="1"/>
          </p:cNvSpPr>
          <p:nvPr>
            <p:ph type="title"/>
          </p:nvPr>
        </p:nvSpPr>
        <p:spPr/>
        <p:txBody>
          <a:bodyPr/>
          <a:lstStyle/>
          <a:p>
            <a:r>
              <a:rPr lang="en-US"/>
              <a:t>The Sample Space for Monty Hall + Not Switching Strategy</a:t>
            </a:r>
          </a:p>
        </p:txBody>
      </p:sp>
      <p:cxnSp>
        <p:nvCxnSpPr>
          <p:cNvPr id="4" name="Straight Connector 3">
            <a:extLst>
              <a:ext uri="{FF2B5EF4-FFF2-40B4-BE49-F238E27FC236}">
                <a16:creationId xmlns:a16="http://schemas.microsoft.com/office/drawing/2014/main" id="{46DB3E25-D564-EB75-0E23-FC56550C0595}"/>
              </a:ext>
            </a:extLst>
          </p:cNvPr>
          <p:cNvCxnSpPr>
            <a:cxnSpLocks/>
            <a:stCxn id="5" idx="7"/>
            <a:endCxn id="78" idx="1"/>
          </p:cNvCxnSpPr>
          <p:nvPr/>
        </p:nvCxnSpPr>
        <p:spPr>
          <a:xfrm flipV="1">
            <a:off x="494038" y="1356261"/>
            <a:ext cx="1438214" cy="1413269"/>
          </a:xfrm>
          <a:prstGeom prst="line">
            <a:avLst/>
          </a:prstGeom>
          <a:ln w="19050"/>
        </p:spPr>
        <p:style>
          <a:lnRef idx="1">
            <a:schemeClr val="dk1"/>
          </a:lnRef>
          <a:fillRef idx="0">
            <a:schemeClr val="dk1"/>
          </a:fillRef>
          <a:effectRef idx="0">
            <a:schemeClr val="dk1"/>
          </a:effectRef>
          <a:fontRef idx="minor">
            <a:schemeClr val="tx1"/>
          </a:fontRef>
        </p:style>
      </p:cxnSp>
      <p:sp>
        <p:nvSpPr>
          <p:cNvPr id="5" name="Oval 4">
            <a:extLst>
              <a:ext uri="{FF2B5EF4-FFF2-40B4-BE49-F238E27FC236}">
                <a16:creationId xmlns:a16="http://schemas.microsoft.com/office/drawing/2014/main" id="{E29AEDCA-F5EB-6CA0-7A69-1C88CA6E883C}"/>
              </a:ext>
            </a:extLst>
          </p:cNvPr>
          <p:cNvSpPr/>
          <p:nvPr/>
        </p:nvSpPr>
        <p:spPr>
          <a:xfrm>
            <a:off x="363956" y="2743785"/>
            <a:ext cx="152400" cy="1758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CF9DB6F3-DC10-5990-D2B4-72BD2A59EDF1}"/>
              </a:ext>
            </a:extLst>
          </p:cNvPr>
          <p:cNvCxnSpPr>
            <a:cxnSpLocks/>
            <a:stCxn id="5" idx="5"/>
            <a:endCxn id="21" idx="1"/>
          </p:cNvCxnSpPr>
          <p:nvPr/>
        </p:nvCxnSpPr>
        <p:spPr>
          <a:xfrm>
            <a:off x="494038" y="2893840"/>
            <a:ext cx="1438214" cy="1358829"/>
          </a:xfrm>
          <a:prstGeom prst="line">
            <a:avLst/>
          </a:prstGeom>
          <a:ln w="19050"/>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C31CC616-E532-1250-BA2D-31F9E436377C}"/>
              </a:ext>
            </a:extLst>
          </p:cNvPr>
          <p:cNvSpPr txBox="1"/>
          <p:nvPr/>
        </p:nvSpPr>
        <p:spPr>
          <a:xfrm>
            <a:off x="652142" y="3426021"/>
            <a:ext cx="1024258" cy="292388"/>
          </a:xfrm>
          <a:prstGeom prst="rect">
            <a:avLst/>
          </a:prstGeom>
          <a:noFill/>
        </p:spPr>
        <p:txBody>
          <a:bodyPr wrap="square" rtlCol="0">
            <a:spAutoFit/>
          </a:bodyPr>
          <a:lstStyle/>
          <a:p>
            <a:r>
              <a:rPr lang="en-US" sz="1300"/>
              <a:t>1/3</a:t>
            </a:r>
          </a:p>
        </p:txBody>
      </p:sp>
      <p:cxnSp>
        <p:nvCxnSpPr>
          <p:cNvPr id="8" name="Straight Connector 7">
            <a:extLst>
              <a:ext uri="{FF2B5EF4-FFF2-40B4-BE49-F238E27FC236}">
                <a16:creationId xmlns:a16="http://schemas.microsoft.com/office/drawing/2014/main" id="{5E69DFD9-195F-5FA0-14DC-BF6292225E30}"/>
              </a:ext>
            </a:extLst>
          </p:cNvPr>
          <p:cNvCxnSpPr>
            <a:cxnSpLocks/>
            <a:stCxn id="5" idx="6"/>
          </p:cNvCxnSpPr>
          <p:nvPr/>
        </p:nvCxnSpPr>
        <p:spPr>
          <a:xfrm flipV="1">
            <a:off x="516356" y="2820871"/>
            <a:ext cx="1415896" cy="10814"/>
          </a:xfrm>
          <a:prstGeom prst="line">
            <a:avLst/>
          </a:prstGeom>
          <a:ln w="19050"/>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2038E10F-1B10-E114-45D1-43FBF9056DB7}"/>
              </a:ext>
            </a:extLst>
          </p:cNvPr>
          <p:cNvSpPr txBox="1"/>
          <p:nvPr/>
        </p:nvSpPr>
        <p:spPr>
          <a:xfrm>
            <a:off x="1259896" y="2545787"/>
            <a:ext cx="1024258" cy="292388"/>
          </a:xfrm>
          <a:prstGeom prst="rect">
            <a:avLst/>
          </a:prstGeom>
          <a:noFill/>
        </p:spPr>
        <p:txBody>
          <a:bodyPr wrap="square" rtlCol="0">
            <a:spAutoFit/>
          </a:bodyPr>
          <a:lstStyle/>
          <a:p>
            <a:r>
              <a:rPr lang="en-US" sz="1300"/>
              <a:t>1/3</a:t>
            </a:r>
          </a:p>
        </p:txBody>
      </p:sp>
      <p:sp>
        <p:nvSpPr>
          <p:cNvPr id="10" name="TextBox 9">
            <a:extLst>
              <a:ext uri="{FF2B5EF4-FFF2-40B4-BE49-F238E27FC236}">
                <a16:creationId xmlns:a16="http://schemas.microsoft.com/office/drawing/2014/main" id="{20A40A7C-38A8-609A-E443-6E1BFB2839B9}"/>
              </a:ext>
            </a:extLst>
          </p:cNvPr>
          <p:cNvSpPr txBox="1"/>
          <p:nvPr/>
        </p:nvSpPr>
        <p:spPr>
          <a:xfrm>
            <a:off x="596359" y="2045050"/>
            <a:ext cx="1024258" cy="292388"/>
          </a:xfrm>
          <a:prstGeom prst="rect">
            <a:avLst/>
          </a:prstGeom>
          <a:noFill/>
        </p:spPr>
        <p:txBody>
          <a:bodyPr wrap="square" rtlCol="0">
            <a:spAutoFit/>
          </a:bodyPr>
          <a:lstStyle/>
          <a:p>
            <a:r>
              <a:rPr lang="en-US" sz="1300"/>
              <a:t>1/3</a:t>
            </a:r>
          </a:p>
        </p:txBody>
      </p:sp>
      <mc:AlternateContent xmlns:mc="http://schemas.openxmlformats.org/markup-compatibility/2006" xmlns:a14="http://schemas.microsoft.com/office/drawing/2010/main">
        <mc:Choice Requires="a14">
          <p:sp>
            <p:nvSpPr>
              <p:cNvPr id="13" name="Text Placeholder 2">
                <a:extLst>
                  <a:ext uri="{FF2B5EF4-FFF2-40B4-BE49-F238E27FC236}">
                    <a16:creationId xmlns:a16="http://schemas.microsoft.com/office/drawing/2014/main" id="{6ECD9825-6621-6A19-CEF9-0F66017AF6EE}"/>
                  </a:ext>
                </a:extLst>
              </p:cNvPr>
              <p:cNvSpPr>
                <a:spLocks noGrp="1"/>
              </p:cNvSpPr>
              <p:nvPr>
                <p:ph type="body" idx="1"/>
              </p:nvPr>
            </p:nvSpPr>
            <p:spPr>
              <a:xfrm>
                <a:off x="6811486" y="1811885"/>
                <a:ext cx="2044394" cy="1277718"/>
              </a:xfrm>
            </p:spPr>
            <p:txBody>
              <a:bodyPr/>
              <a:lstStyle/>
              <a:p>
                <a:pPr marL="127000" indent="0">
                  <a:buNone/>
                </a:pPr>
                <a14:m>
                  <m:oMath xmlns:m="http://schemas.openxmlformats.org/officeDocument/2006/math">
                    <m:r>
                      <a:rPr lang="en-US" b="0" i="1" smtClean="0">
                        <a:latin typeface="Cambria Math" panose="02040503050406030204" pitchFamily="18" charset="0"/>
                      </a:rPr>
                      <m:t>𝑖</m:t>
                    </m:r>
                  </m:oMath>
                </a14:m>
                <a:r>
                  <a:rPr lang="en-US"/>
                  <a:t>: the door with the car prize </a:t>
                </a:r>
              </a:p>
              <a:p>
                <a:pPr marL="127000" indent="0">
                  <a:buNone/>
                </a:pPr>
                <a14:m>
                  <m:oMath xmlns:m="http://schemas.openxmlformats.org/officeDocument/2006/math">
                    <m:r>
                      <a:rPr lang="en-US" b="0" i="1" smtClean="0">
                        <a:latin typeface="Cambria Math" panose="02040503050406030204" pitchFamily="18" charset="0"/>
                      </a:rPr>
                      <m:t>𝑗</m:t>
                    </m:r>
                  </m:oMath>
                </a14:m>
                <a:r>
                  <a:rPr lang="en-US"/>
                  <a:t>: the door that you select first</a:t>
                </a:r>
              </a:p>
              <a:p>
                <a:pPr marL="127000" indent="0">
                  <a:buNone/>
                </a:pPr>
                <a14:m>
                  <m:oMath xmlns:m="http://schemas.openxmlformats.org/officeDocument/2006/math">
                    <m:r>
                      <a:rPr lang="en-US" b="0" i="1" smtClean="0">
                        <a:latin typeface="Cambria Math" panose="02040503050406030204" pitchFamily="18" charset="0"/>
                      </a:rPr>
                      <m:t>𝑘</m:t>
                    </m:r>
                  </m:oMath>
                </a14:m>
                <a:r>
                  <a:rPr lang="en-US"/>
                  <a:t>: the door that gets opened</a:t>
                </a:r>
              </a:p>
            </p:txBody>
          </p:sp>
        </mc:Choice>
        <mc:Fallback xmlns="">
          <p:sp>
            <p:nvSpPr>
              <p:cNvPr id="13" name="Text Placeholder 2">
                <a:extLst>
                  <a:ext uri="{FF2B5EF4-FFF2-40B4-BE49-F238E27FC236}">
                    <a16:creationId xmlns:a16="http://schemas.microsoft.com/office/drawing/2014/main" id="{6ECD9825-6621-6A19-CEF9-0F66017AF6EE}"/>
                  </a:ext>
                </a:extLst>
              </p:cNvPr>
              <p:cNvSpPr>
                <a:spLocks noGrp="1" noRot="1" noChangeAspect="1" noMove="1" noResize="1" noEditPoints="1" noAdjustHandles="1" noChangeArrowheads="1" noChangeShapeType="1" noTextEdit="1"/>
              </p:cNvSpPr>
              <p:nvPr>
                <p:ph type="body" idx="1"/>
              </p:nvPr>
            </p:nvSpPr>
            <p:spPr>
              <a:xfrm>
                <a:off x="6811486" y="1811885"/>
                <a:ext cx="2044394" cy="1277718"/>
              </a:xfrm>
              <a:blipFill>
                <a:blip r:embed="rId2"/>
                <a:stretch>
                  <a:fillRect b="-65238"/>
                </a:stretch>
              </a:blipFill>
            </p:spPr>
            <p:txBody>
              <a:bodyPr/>
              <a:lstStyle/>
              <a:p>
                <a:r>
                  <a:rPr lang="en-US">
                    <a:noFill/>
                  </a:rPr>
                  <a:t> </a:t>
                </a:r>
              </a:p>
            </p:txBody>
          </p:sp>
        </mc:Fallback>
      </mc:AlternateContent>
      <p:sp>
        <p:nvSpPr>
          <p:cNvPr id="21" name="Rectangle 20">
            <a:extLst>
              <a:ext uri="{FF2B5EF4-FFF2-40B4-BE49-F238E27FC236}">
                <a16:creationId xmlns:a16="http://schemas.microsoft.com/office/drawing/2014/main" id="{D314745E-50AB-CFED-1549-2A9DD82D5F95}"/>
              </a:ext>
            </a:extLst>
          </p:cNvPr>
          <p:cNvSpPr/>
          <p:nvPr/>
        </p:nvSpPr>
        <p:spPr>
          <a:xfrm>
            <a:off x="1932252" y="4137965"/>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1</a:t>
            </a:r>
          </a:p>
        </p:txBody>
      </p:sp>
      <p:sp>
        <p:nvSpPr>
          <p:cNvPr id="30" name="Oval 29">
            <a:extLst>
              <a:ext uri="{FF2B5EF4-FFF2-40B4-BE49-F238E27FC236}">
                <a16:creationId xmlns:a16="http://schemas.microsoft.com/office/drawing/2014/main" id="{76789563-F992-6236-9205-81A81B1CF155}"/>
              </a:ext>
            </a:extLst>
          </p:cNvPr>
          <p:cNvSpPr/>
          <p:nvPr/>
        </p:nvSpPr>
        <p:spPr>
          <a:xfrm>
            <a:off x="3225712" y="4609436"/>
            <a:ext cx="368344" cy="229408"/>
          </a:xfrm>
          <a:prstGeom prst="ellipse">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1</a:t>
            </a:r>
          </a:p>
        </p:txBody>
      </p:sp>
      <p:sp>
        <p:nvSpPr>
          <p:cNvPr id="33" name="Oval 32">
            <a:extLst>
              <a:ext uri="{FF2B5EF4-FFF2-40B4-BE49-F238E27FC236}">
                <a16:creationId xmlns:a16="http://schemas.microsoft.com/office/drawing/2014/main" id="{A3EAC46F-3718-34BC-6790-A98A9DE6AE11}"/>
              </a:ext>
            </a:extLst>
          </p:cNvPr>
          <p:cNvSpPr/>
          <p:nvPr/>
        </p:nvSpPr>
        <p:spPr>
          <a:xfrm>
            <a:off x="3225712" y="4142149"/>
            <a:ext cx="368344" cy="229408"/>
          </a:xfrm>
          <a:prstGeom prst="ellipse">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2</a:t>
            </a:r>
          </a:p>
        </p:txBody>
      </p:sp>
      <p:sp>
        <p:nvSpPr>
          <p:cNvPr id="34" name="Oval 33">
            <a:extLst>
              <a:ext uri="{FF2B5EF4-FFF2-40B4-BE49-F238E27FC236}">
                <a16:creationId xmlns:a16="http://schemas.microsoft.com/office/drawing/2014/main" id="{7188B2C0-628A-947F-C8B5-54070DDFFE76}"/>
              </a:ext>
            </a:extLst>
          </p:cNvPr>
          <p:cNvSpPr/>
          <p:nvPr/>
        </p:nvSpPr>
        <p:spPr>
          <a:xfrm>
            <a:off x="3225712" y="3680765"/>
            <a:ext cx="368344" cy="229408"/>
          </a:xfrm>
          <a:prstGeom prst="ellipse">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3</a:t>
            </a:r>
          </a:p>
        </p:txBody>
      </p:sp>
      <p:sp>
        <p:nvSpPr>
          <p:cNvPr id="35" name="Rectangle 34">
            <a:extLst>
              <a:ext uri="{FF2B5EF4-FFF2-40B4-BE49-F238E27FC236}">
                <a16:creationId xmlns:a16="http://schemas.microsoft.com/office/drawing/2014/main" id="{04DC2C57-0B2D-3A1F-1F37-AF329D62C243}"/>
              </a:ext>
            </a:extLst>
          </p:cNvPr>
          <p:cNvSpPr/>
          <p:nvPr/>
        </p:nvSpPr>
        <p:spPr>
          <a:xfrm>
            <a:off x="4335000" y="4780742"/>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3</a:t>
            </a:r>
          </a:p>
        </p:txBody>
      </p:sp>
      <p:sp>
        <p:nvSpPr>
          <p:cNvPr id="36" name="Rectangle 35">
            <a:extLst>
              <a:ext uri="{FF2B5EF4-FFF2-40B4-BE49-F238E27FC236}">
                <a16:creationId xmlns:a16="http://schemas.microsoft.com/office/drawing/2014/main" id="{00276F8A-623A-EAE6-B517-565F82805C81}"/>
              </a:ext>
            </a:extLst>
          </p:cNvPr>
          <p:cNvSpPr/>
          <p:nvPr/>
        </p:nvSpPr>
        <p:spPr>
          <a:xfrm>
            <a:off x="4335000" y="4442765"/>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2</a:t>
            </a:r>
          </a:p>
        </p:txBody>
      </p:sp>
      <p:sp>
        <p:nvSpPr>
          <p:cNvPr id="37" name="Rectangle 36">
            <a:extLst>
              <a:ext uri="{FF2B5EF4-FFF2-40B4-BE49-F238E27FC236}">
                <a16:creationId xmlns:a16="http://schemas.microsoft.com/office/drawing/2014/main" id="{11B0CE13-17D2-BE5D-8BB1-E721AFE3F798}"/>
              </a:ext>
            </a:extLst>
          </p:cNvPr>
          <p:cNvSpPr/>
          <p:nvPr/>
        </p:nvSpPr>
        <p:spPr>
          <a:xfrm>
            <a:off x="4340977" y="4135074"/>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3</a:t>
            </a:r>
          </a:p>
        </p:txBody>
      </p:sp>
      <p:sp>
        <p:nvSpPr>
          <p:cNvPr id="38" name="Rectangle 37">
            <a:extLst>
              <a:ext uri="{FF2B5EF4-FFF2-40B4-BE49-F238E27FC236}">
                <a16:creationId xmlns:a16="http://schemas.microsoft.com/office/drawing/2014/main" id="{B42BBFA5-51F0-1E7E-4521-03C0E086F0CF}"/>
              </a:ext>
            </a:extLst>
          </p:cNvPr>
          <p:cNvSpPr/>
          <p:nvPr/>
        </p:nvSpPr>
        <p:spPr>
          <a:xfrm>
            <a:off x="4340977" y="3672746"/>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2</a:t>
            </a:r>
          </a:p>
        </p:txBody>
      </p:sp>
      <p:cxnSp>
        <p:nvCxnSpPr>
          <p:cNvPr id="3" name="Straight Connector 2">
            <a:extLst>
              <a:ext uri="{FF2B5EF4-FFF2-40B4-BE49-F238E27FC236}">
                <a16:creationId xmlns:a16="http://schemas.microsoft.com/office/drawing/2014/main" id="{EE830DC4-91BE-0EF5-46B4-5CC8AEFB732B}"/>
              </a:ext>
            </a:extLst>
          </p:cNvPr>
          <p:cNvCxnSpPr>
            <a:cxnSpLocks/>
            <a:stCxn id="21" idx="3"/>
          </p:cNvCxnSpPr>
          <p:nvPr/>
        </p:nvCxnSpPr>
        <p:spPr>
          <a:xfrm>
            <a:off x="2300596" y="4252669"/>
            <a:ext cx="925116" cy="471471"/>
          </a:xfrm>
          <a:prstGeom prst="line">
            <a:avLst/>
          </a:prstGeom>
          <a:ln w="1905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05942CEA-FE3E-9DB5-9DE0-1380F85F3A6F}"/>
              </a:ext>
            </a:extLst>
          </p:cNvPr>
          <p:cNvCxnSpPr>
            <a:cxnSpLocks/>
            <a:stCxn id="21" idx="3"/>
          </p:cNvCxnSpPr>
          <p:nvPr/>
        </p:nvCxnSpPr>
        <p:spPr>
          <a:xfrm>
            <a:off x="2300596" y="4252669"/>
            <a:ext cx="925116" cy="4184"/>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8B7895AC-0ACE-CEEB-F839-DE4E7929F14C}"/>
              </a:ext>
            </a:extLst>
          </p:cNvPr>
          <p:cNvCxnSpPr>
            <a:cxnSpLocks/>
            <a:stCxn id="21" idx="3"/>
          </p:cNvCxnSpPr>
          <p:nvPr/>
        </p:nvCxnSpPr>
        <p:spPr>
          <a:xfrm flipV="1">
            <a:off x="2300596" y="3795469"/>
            <a:ext cx="925116" cy="457200"/>
          </a:xfrm>
          <a:prstGeom prst="line">
            <a:avLst/>
          </a:prstGeom>
          <a:ln w="19050"/>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AB4D8B32-DC00-1356-60BF-7F66FE5B69D2}"/>
              </a:ext>
            </a:extLst>
          </p:cNvPr>
          <p:cNvCxnSpPr>
            <a:cxnSpLocks/>
            <a:endCxn id="37" idx="1"/>
          </p:cNvCxnSpPr>
          <p:nvPr/>
        </p:nvCxnSpPr>
        <p:spPr>
          <a:xfrm flipV="1">
            <a:off x="3594056" y="4249778"/>
            <a:ext cx="746921" cy="7075"/>
          </a:xfrm>
          <a:prstGeom prst="line">
            <a:avLst/>
          </a:prstGeom>
          <a:ln w="19050"/>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6AA8F72B-CDAE-3AEB-78FD-30EF988F0634}"/>
              </a:ext>
            </a:extLst>
          </p:cNvPr>
          <p:cNvCxnSpPr>
            <a:cxnSpLocks/>
            <a:endCxn id="38" idx="1"/>
          </p:cNvCxnSpPr>
          <p:nvPr/>
        </p:nvCxnSpPr>
        <p:spPr>
          <a:xfrm flipV="1">
            <a:off x="3594056" y="3787450"/>
            <a:ext cx="746921" cy="8019"/>
          </a:xfrm>
          <a:prstGeom prst="line">
            <a:avLst/>
          </a:prstGeom>
          <a:ln w="19050"/>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C33DA35D-69C4-8BFA-6AAB-C57F80EE1985}"/>
              </a:ext>
            </a:extLst>
          </p:cNvPr>
          <p:cNvCxnSpPr>
            <a:cxnSpLocks/>
            <a:stCxn id="36" idx="1"/>
          </p:cNvCxnSpPr>
          <p:nvPr/>
        </p:nvCxnSpPr>
        <p:spPr>
          <a:xfrm flipH="1">
            <a:off x="3594056" y="4557469"/>
            <a:ext cx="740944" cy="166671"/>
          </a:xfrm>
          <a:prstGeom prst="line">
            <a:avLst/>
          </a:prstGeom>
          <a:ln w="19050"/>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10F31EE2-E3CB-41F3-E991-6F1D2EA4A8AC}"/>
              </a:ext>
            </a:extLst>
          </p:cNvPr>
          <p:cNvCxnSpPr>
            <a:cxnSpLocks/>
            <a:stCxn id="35" idx="1"/>
          </p:cNvCxnSpPr>
          <p:nvPr/>
        </p:nvCxnSpPr>
        <p:spPr>
          <a:xfrm flipH="1" flipV="1">
            <a:off x="3594056" y="4724140"/>
            <a:ext cx="740944" cy="171306"/>
          </a:xfrm>
          <a:prstGeom prst="line">
            <a:avLst/>
          </a:prstGeom>
          <a:ln w="19050"/>
        </p:spPr>
        <p:style>
          <a:lnRef idx="1">
            <a:schemeClr val="dk1"/>
          </a:lnRef>
          <a:fillRef idx="0">
            <a:schemeClr val="dk1"/>
          </a:fillRef>
          <a:effectRef idx="0">
            <a:schemeClr val="dk1"/>
          </a:effectRef>
          <a:fontRef idx="minor">
            <a:schemeClr val="tx1"/>
          </a:fontRef>
        </p:style>
      </p:cxnSp>
      <p:sp>
        <p:nvSpPr>
          <p:cNvPr id="59" name="Rectangle 58">
            <a:extLst>
              <a:ext uri="{FF2B5EF4-FFF2-40B4-BE49-F238E27FC236}">
                <a16:creationId xmlns:a16="http://schemas.microsoft.com/office/drawing/2014/main" id="{380584F3-3A8A-7DE4-6481-3BF8E2619429}"/>
              </a:ext>
            </a:extLst>
          </p:cNvPr>
          <p:cNvSpPr/>
          <p:nvPr/>
        </p:nvSpPr>
        <p:spPr>
          <a:xfrm>
            <a:off x="1932252" y="2691836"/>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2</a:t>
            </a:r>
          </a:p>
        </p:txBody>
      </p:sp>
      <p:sp>
        <p:nvSpPr>
          <p:cNvPr id="60" name="Oval 59">
            <a:extLst>
              <a:ext uri="{FF2B5EF4-FFF2-40B4-BE49-F238E27FC236}">
                <a16:creationId xmlns:a16="http://schemas.microsoft.com/office/drawing/2014/main" id="{805163E7-84AA-E8DD-5120-69D32C109CD3}"/>
              </a:ext>
            </a:extLst>
          </p:cNvPr>
          <p:cNvSpPr/>
          <p:nvPr/>
        </p:nvSpPr>
        <p:spPr>
          <a:xfrm>
            <a:off x="3225712" y="3224224"/>
            <a:ext cx="368344" cy="229408"/>
          </a:xfrm>
          <a:prstGeom prst="ellipse">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1</a:t>
            </a:r>
          </a:p>
        </p:txBody>
      </p:sp>
      <p:sp>
        <p:nvSpPr>
          <p:cNvPr id="61" name="Oval 60">
            <a:extLst>
              <a:ext uri="{FF2B5EF4-FFF2-40B4-BE49-F238E27FC236}">
                <a16:creationId xmlns:a16="http://schemas.microsoft.com/office/drawing/2014/main" id="{65552445-EF3E-A44F-8F85-68A7FDFBCFF0}"/>
              </a:ext>
            </a:extLst>
          </p:cNvPr>
          <p:cNvSpPr/>
          <p:nvPr/>
        </p:nvSpPr>
        <p:spPr>
          <a:xfrm>
            <a:off x="3225712" y="2691836"/>
            <a:ext cx="368344" cy="229408"/>
          </a:xfrm>
          <a:prstGeom prst="ellipse">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2</a:t>
            </a:r>
          </a:p>
        </p:txBody>
      </p:sp>
      <p:sp>
        <p:nvSpPr>
          <p:cNvPr id="62" name="Oval 61">
            <a:extLst>
              <a:ext uri="{FF2B5EF4-FFF2-40B4-BE49-F238E27FC236}">
                <a16:creationId xmlns:a16="http://schemas.microsoft.com/office/drawing/2014/main" id="{5DF9E66D-7906-A858-C902-C6A271414A65}"/>
              </a:ext>
            </a:extLst>
          </p:cNvPr>
          <p:cNvSpPr/>
          <p:nvPr/>
        </p:nvSpPr>
        <p:spPr>
          <a:xfrm>
            <a:off x="3225712" y="2140199"/>
            <a:ext cx="368344" cy="229408"/>
          </a:xfrm>
          <a:prstGeom prst="ellipse">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3</a:t>
            </a:r>
          </a:p>
        </p:txBody>
      </p:sp>
      <p:sp>
        <p:nvSpPr>
          <p:cNvPr id="63" name="Rectangle 62">
            <a:extLst>
              <a:ext uri="{FF2B5EF4-FFF2-40B4-BE49-F238E27FC236}">
                <a16:creationId xmlns:a16="http://schemas.microsoft.com/office/drawing/2014/main" id="{541EB708-DD32-17D2-1CB7-6B39D3E1A58E}"/>
              </a:ext>
            </a:extLst>
          </p:cNvPr>
          <p:cNvSpPr/>
          <p:nvPr/>
        </p:nvSpPr>
        <p:spPr>
          <a:xfrm>
            <a:off x="4340977" y="3218437"/>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3</a:t>
            </a:r>
          </a:p>
        </p:txBody>
      </p:sp>
      <p:sp>
        <p:nvSpPr>
          <p:cNvPr id="64" name="Rectangle 63">
            <a:extLst>
              <a:ext uri="{FF2B5EF4-FFF2-40B4-BE49-F238E27FC236}">
                <a16:creationId xmlns:a16="http://schemas.microsoft.com/office/drawing/2014/main" id="{7086FFDA-0B08-8745-B395-9907048B51A8}"/>
              </a:ext>
            </a:extLst>
          </p:cNvPr>
          <p:cNvSpPr/>
          <p:nvPr/>
        </p:nvSpPr>
        <p:spPr>
          <a:xfrm>
            <a:off x="4340977" y="2903227"/>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1</a:t>
            </a:r>
          </a:p>
        </p:txBody>
      </p:sp>
      <p:sp>
        <p:nvSpPr>
          <p:cNvPr id="65" name="Rectangle 64">
            <a:extLst>
              <a:ext uri="{FF2B5EF4-FFF2-40B4-BE49-F238E27FC236}">
                <a16:creationId xmlns:a16="http://schemas.microsoft.com/office/drawing/2014/main" id="{AD5DF735-2BF0-B8D3-F60F-C97D1FDA2D7B}"/>
              </a:ext>
            </a:extLst>
          </p:cNvPr>
          <p:cNvSpPr/>
          <p:nvPr/>
        </p:nvSpPr>
        <p:spPr>
          <a:xfrm>
            <a:off x="4340977" y="2464924"/>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3</a:t>
            </a:r>
          </a:p>
        </p:txBody>
      </p:sp>
      <p:sp>
        <p:nvSpPr>
          <p:cNvPr id="66" name="Rectangle 65">
            <a:extLst>
              <a:ext uri="{FF2B5EF4-FFF2-40B4-BE49-F238E27FC236}">
                <a16:creationId xmlns:a16="http://schemas.microsoft.com/office/drawing/2014/main" id="{B9F5AD52-A310-7979-8332-259D9992E9FD}"/>
              </a:ext>
            </a:extLst>
          </p:cNvPr>
          <p:cNvSpPr/>
          <p:nvPr/>
        </p:nvSpPr>
        <p:spPr>
          <a:xfrm>
            <a:off x="4340977" y="2132180"/>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1</a:t>
            </a:r>
          </a:p>
        </p:txBody>
      </p:sp>
      <p:cxnSp>
        <p:nvCxnSpPr>
          <p:cNvPr id="67" name="Straight Connector 66">
            <a:extLst>
              <a:ext uri="{FF2B5EF4-FFF2-40B4-BE49-F238E27FC236}">
                <a16:creationId xmlns:a16="http://schemas.microsoft.com/office/drawing/2014/main" id="{35CC060D-9020-153B-7E57-6A738A28E87A}"/>
              </a:ext>
            </a:extLst>
          </p:cNvPr>
          <p:cNvCxnSpPr>
            <a:cxnSpLocks/>
            <a:stCxn id="59" idx="3"/>
          </p:cNvCxnSpPr>
          <p:nvPr/>
        </p:nvCxnSpPr>
        <p:spPr>
          <a:xfrm>
            <a:off x="2300596" y="2806540"/>
            <a:ext cx="925116" cy="532388"/>
          </a:xfrm>
          <a:prstGeom prst="line">
            <a:avLst/>
          </a:prstGeom>
          <a:ln w="19050"/>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A92A8E15-0593-B15E-E3C7-8E6AA9F7CC2B}"/>
              </a:ext>
            </a:extLst>
          </p:cNvPr>
          <p:cNvCxnSpPr>
            <a:cxnSpLocks/>
            <a:stCxn id="59" idx="3"/>
          </p:cNvCxnSpPr>
          <p:nvPr/>
        </p:nvCxnSpPr>
        <p:spPr>
          <a:xfrm>
            <a:off x="2300596" y="2806540"/>
            <a:ext cx="925116"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F94B0753-4D4D-CA13-885A-1FD22DD793A6}"/>
              </a:ext>
            </a:extLst>
          </p:cNvPr>
          <p:cNvCxnSpPr>
            <a:cxnSpLocks/>
            <a:stCxn id="59" idx="3"/>
          </p:cNvCxnSpPr>
          <p:nvPr/>
        </p:nvCxnSpPr>
        <p:spPr>
          <a:xfrm flipV="1">
            <a:off x="2300596" y="2254903"/>
            <a:ext cx="925116" cy="551637"/>
          </a:xfrm>
          <a:prstGeom prst="line">
            <a:avLst/>
          </a:prstGeom>
          <a:ln w="19050"/>
        </p:spPr>
        <p:style>
          <a:lnRef idx="1">
            <a:schemeClr val="dk1"/>
          </a:lnRef>
          <a:fillRef idx="0">
            <a:schemeClr val="dk1"/>
          </a:fillRef>
          <a:effectRef idx="0">
            <a:schemeClr val="dk1"/>
          </a:effectRef>
          <a:fontRef idx="minor">
            <a:schemeClr val="tx1"/>
          </a:fontRef>
        </p:style>
      </p:cxnSp>
      <p:cxnSp>
        <p:nvCxnSpPr>
          <p:cNvPr id="70" name="Straight Connector 69">
            <a:extLst>
              <a:ext uri="{FF2B5EF4-FFF2-40B4-BE49-F238E27FC236}">
                <a16:creationId xmlns:a16="http://schemas.microsoft.com/office/drawing/2014/main" id="{E0646B87-FF28-AF91-98CE-2FC19E76026B}"/>
              </a:ext>
            </a:extLst>
          </p:cNvPr>
          <p:cNvCxnSpPr>
            <a:cxnSpLocks/>
            <a:endCxn id="65" idx="1"/>
          </p:cNvCxnSpPr>
          <p:nvPr/>
        </p:nvCxnSpPr>
        <p:spPr>
          <a:xfrm flipV="1">
            <a:off x="3594056" y="2579628"/>
            <a:ext cx="746921" cy="226912"/>
          </a:xfrm>
          <a:prstGeom prst="line">
            <a:avLst/>
          </a:prstGeom>
          <a:ln w="19050"/>
        </p:spPr>
        <p:style>
          <a:lnRef idx="1">
            <a:schemeClr val="dk1"/>
          </a:lnRef>
          <a:fillRef idx="0">
            <a:schemeClr val="dk1"/>
          </a:fillRef>
          <a:effectRef idx="0">
            <a:schemeClr val="dk1"/>
          </a:effectRef>
          <a:fontRef idx="minor">
            <a:schemeClr val="tx1"/>
          </a:fontRef>
        </p:style>
      </p:cxnSp>
      <p:cxnSp>
        <p:nvCxnSpPr>
          <p:cNvPr id="71" name="Straight Connector 70">
            <a:extLst>
              <a:ext uri="{FF2B5EF4-FFF2-40B4-BE49-F238E27FC236}">
                <a16:creationId xmlns:a16="http://schemas.microsoft.com/office/drawing/2014/main" id="{6D6854BF-0628-4230-6729-A8A6150F0F30}"/>
              </a:ext>
            </a:extLst>
          </p:cNvPr>
          <p:cNvCxnSpPr>
            <a:cxnSpLocks/>
            <a:endCxn id="66" idx="1"/>
          </p:cNvCxnSpPr>
          <p:nvPr/>
        </p:nvCxnSpPr>
        <p:spPr>
          <a:xfrm flipV="1">
            <a:off x="3594056" y="2246884"/>
            <a:ext cx="746921" cy="8019"/>
          </a:xfrm>
          <a:prstGeom prst="line">
            <a:avLst/>
          </a:prstGeom>
          <a:ln w="19050"/>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45287FD3-05B6-AE31-2573-2E156543C34C}"/>
              </a:ext>
            </a:extLst>
          </p:cNvPr>
          <p:cNvCxnSpPr>
            <a:cxnSpLocks/>
            <a:stCxn id="64" idx="1"/>
          </p:cNvCxnSpPr>
          <p:nvPr/>
        </p:nvCxnSpPr>
        <p:spPr>
          <a:xfrm flipH="1" flipV="1">
            <a:off x="3594056" y="2806540"/>
            <a:ext cx="746921" cy="211391"/>
          </a:xfrm>
          <a:prstGeom prst="line">
            <a:avLst/>
          </a:prstGeom>
          <a:ln w="19050"/>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198E4F1B-0903-6CBD-3E83-5E600380C61F}"/>
              </a:ext>
            </a:extLst>
          </p:cNvPr>
          <p:cNvCxnSpPr>
            <a:cxnSpLocks/>
            <a:stCxn id="63" idx="1"/>
          </p:cNvCxnSpPr>
          <p:nvPr/>
        </p:nvCxnSpPr>
        <p:spPr>
          <a:xfrm flipH="1">
            <a:off x="3594056" y="3333141"/>
            <a:ext cx="746921" cy="5787"/>
          </a:xfrm>
          <a:prstGeom prst="line">
            <a:avLst/>
          </a:prstGeom>
          <a:ln w="19050"/>
        </p:spPr>
        <p:style>
          <a:lnRef idx="1">
            <a:schemeClr val="dk1"/>
          </a:lnRef>
          <a:fillRef idx="0">
            <a:schemeClr val="dk1"/>
          </a:fillRef>
          <a:effectRef idx="0">
            <a:schemeClr val="dk1"/>
          </a:effectRef>
          <a:fontRef idx="minor">
            <a:schemeClr val="tx1"/>
          </a:fontRef>
        </p:style>
      </p:cxnSp>
      <p:sp>
        <p:nvSpPr>
          <p:cNvPr id="78" name="Rectangle 77">
            <a:extLst>
              <a:ext uri="{FF2B5EF4-FFF2-40B4-BE49-F238E27FC236}">
                <a16:creationId xmlns:a16="http://schemas.microsoft.com/office/drawing/2014/main" id="{B3C9CFAD-B29C-7E80-DF87-B0B599D0A93B}"/>
              </a:ext>
            </a:extLst>
          </p:cNvPr>
          <p:cNvSpPr/>
          <p:nvPr/>
        </p:nvSpPr>
        <p:spPr>
          <a:xfrm>
            <a:off x="1932252" y="1241557"/>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3</a:t>
            </a:r>
          </a:p>
        </p:txBody>
      </p:sp>
      <p:sp>
        <p:nvSpPr>
          <p:cNvPr id="79" name="Oval 78">
            <a:extLst>
              <a:ext uri="{FF2B5EF4-FFF2-40B4-BE49-F238E27FC236}">
                <a16:creationId xmlns:a16="http://schemas.microsoft.com/office/drawing/2014/main" id="{0A651B23-122B-876F-EAED-7796A6ACE370}"/>
              </a:ext>
            </a:extLst>
          </p:cNvPr>
          <p:cNvSpPr/>
          <p:nvPr/>
        </p:nvSpPr>
        <p:spPr>
          <a:xfrm>
            <a:off x="3225712" y="1774957"/>
            <a:ext cx="368344" cy="229408"/>
          </a:xfrm>
          <a:prstGeom prst="ellipse">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1</a:t>
            </a:r>
          </a:p>
        </p:txBody>
      </p:sp>
      <p:sp>
        <p:nvSpPr>
          <p:cNvPr id="80" name="Oval 79">
            <a:extLst>
              <a:ext uri="{FF2B5EF4-FFF2-40B4-BE49-F238E27FC236}">
                <a16:creationId xmlns:a16="http://schemas.microsoft.com/office/drawing/2014/main" id="{56F22BA9-617E-2A65-564C-C957E253884F}"/>
              </a:ext>
            </a:extLst>
          </p:cNvPr>
          <p:cNvSpPr/>
          <p:nvPr/>
        </p:nvSpPr>
        <p:spPr>
          <a:xfrm>
            <a:off x="3225712" y="1247206"/>
            <a:ext cx="368344" cy="229408"/>
          </a:xfrm>
          <a:prstGeom prst="ellipse">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2</a:t>
            </a:r>
          </a:p>
        </p:txBody>
      </p:sp>
      <p:sp>
        <p:nvSpPr>
          <p:cNvPr id="81" name="Oval 80">
            <a:extLst>
              <a:ext uri="{FF2B5EF4-FFF2-40B4-BE49-F238E27FC236}">
                <a16:creationId xmlns:a16="http://schemas.microsoft.com/office/drawing/2014/main" id="{D93A0F13-8531-41DD-12B3-183505BD2C9C}"/>
              </a:ext>
            </a:extLst>
          </p:cNvPr>
          <p:cNvSpPr/>
          <p:nvPr/>
        </p:nvSpPr>
        <p:spPr>
          <a:xfrm>
            <a:off x="3225712" y="708157"/>
            <a:ext cx="368344" cy="229408"/>
          </a:xfrm>
          <a:prstGeom prst="ellipse">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3</a:t>
            </a:r>
          </a:p>
        </p:txBody>
      </p:sp>
      <p:sp>
        <p:nvSpPr>
          <p:cNvPr id="82" name="Rectangle 81">
            <a:extLst>
              <a:ext uri="{FF2B5EF4-FFF2-40B4-BE49-F238E27FC236}">
                <a16:creationId xmlns:a16="http://schemas.microsoft.com/office/drawing/2014/main" id="{331D0AAD-9F8D-3E99-A630-57671940276B}"/>
              </a:ext>
            </a:extLst>
          </p:cNvPr>
          <p:cNvSpPr/>
          <p:nvPr/>
        </p:nvSpPr>
        <p:spPr>
          <a:xfrm>
            <a:off x="4340977" y="1769170"/>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2</a:t>
            </a:r>
          </a:p>
        </p:txBody>
      </p:sp>
      <p:sp>
        <p:nvSpPr>
          <p:cNvPr id="83" name="Rectangle 82">
            <a:extLst>
              <a:ext uri="{FF2B5EF4-FFF2-40B4-BE49-F238E27FC236}">
                <a16:creationId xmlns:a16="http://schemas.microsoft.com/office/drawing/2014/main" id="{8C5F45B1-1A71-B633-1C9A-1732603F1D97}"/>
              </a:ext>
            </a:extLst>
          </p:cNvPr>
          <p:cNvSpPr/>
          <p:nvPr/>
        </p:nvSpPr>
        <p:spPr>
          <a:xfrm>
            <a:off x="4340977" y="1242420"/>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1</a:t>
            </a:r>
          </a:p>
        </p:txBody>
      </p:sp>
      <p:sp>
        <p:nvSpPr>
          <p:cNvPr id="84" name="Rectangle 83">
            <a:extLst>
              <a:ext uri="{FF2B5EF4-FFF2-40B4-BE49-F238E27FC236}">
                <a16:creationId xmlns:a16="http://schemas.microsoft.com/office/drawing/2014/main" id="{3B4A4648-6288-F6E3-3F5E-472A38224E7B}"/>
              </a:ext>
            </a:extLst>
          </p:cNvPr>
          <p:cNvSpPr/>
          <p:nvPr/>
        </p:nvSpPr>
        <p:spPr>
          <a:xfrm>
            <a:off x="4340977" y="830600"/>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1</a:t>
            </a:r>
          </a:p>
        </p:txBody>
      </p:sp>
      <p:sp>
        <p:nvSpPr>
          <p:cNvPr id="85" name="Rectangle 84">
            <a:extLst>
              <a:ext uri="{FF2B5EF4-FFF2-40B4-BE49-F238E27FC236}">
                <a16:creationId xmlns:a16="http://schemas.microsoft.com/office/drawing/2014/main" id="{117B2AB7-B1D9-14EA-BD1B-5FB91778CCAB}"/>
              </a:ext>
            </a:extLst>
          </p:cNvPr>
          <p:cNvSpPr/>
          <p:nvPr/>
        </p:nvSpPr>
        <p:spPr>
          <a:xfrm>
            <a:off x="4340977" y="549884"/>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2</a:t>
            </a:r>
          </a:p>
        </p:txBody>
      </p:sp>
      <p:cxnSp>
        <p:nvCxnSpPr>
          <p:cNvPr id="86" name="Straight Connector 85">
            <a:extLst>
              <a:ext uri="{FF2B5EF4-FFF2-40B4-BE49-F238E27FC236}">
                <a16:creationId xmlns:a16="http://schemas.microsoft.com/office/drawing/2014/main" id="{BFAB4287-B435-CF9E-B91F-5B332AB47926}"/>
              </a:ext>
            </a:extLst>
          </p:cNvPr>
          <p:cNvCxnSpPr>
            <a:cxnSpLocks/>
            <a:stCxn id="78" idx="3"/>
          </p:cNvCxnSpPr>
          <p:nvPr/>
        </p:nvCxnSpPr>
        <p:spPr>
          <a:xfrm>
            <a:off x="2300596" y="1356261"/>
            <a:ext cx="925116" cy="533400"/>
          </a:xfrm>
          <a:prstGeom prst="line">
            <a:avLst/>
          </a:prstGeom>
          <a:ln w="19050"/>
        </p:spPr>
        <p:style>
          <a:lnRef idx="1">
            <a:schemeClr val="dk1"/>
          </a:lnRef>
          <a:fillRef idx="0">
            <a:schemeClr val="dk1"/>
          </a:fillRef>
          <a:effectRef idx="0">
            <a:schemeClr val="dk1"/>
          </a:effectRef>
          <a:fontRef idx="minor">
            <a:schemeClr val="tx1"/>
          </a:fontRef>
        </p:style>
      </p:cxnSp>
      <p:cxnSp>
        <p:nvCxnSpPr>
          <p:cNvPr id="87" name="Straight Connector 86">
            <a:extLst>
              <a:ext uri="{FF2B5EF4-FFF2-40B4-BE49-F238E27FC236}">
                <a16:creationId xmlns:a16="http://schemas.microsoft.com/office/drawing/2014/main" id="{B4E8BBBD-F16A-8012-D016-678A24AEE991}"/>
              </a:ext>
            </a:extLst>
          </p:cNvPr>
          <p:cNvCxnSpPr>
            <a:cxnSpLocks/>
            <a:stCxn id="78" idx="3"/>
          </p:cNvCxnSpPr>
          <p:nvPr/>
        </p:nvCxnSpPr>
        <p:spPr>
          <a:xfrm>
            <a:off x="2300596" y="1356261"/>
            <a:ext cx="925116" cy="5649"/>
          </a:xfrm>
          <a:prstGeom prst="line">
            <a:avLst/>
          </a:prstGeom>
          <a:ln w="19050"/>
        </p:spPr>
        <p:style>
          <a:lnRef idx="1">
            <a:schemeClr val="dk1"/>
          </a:lnRef>
          <a:fillRef idx="0">
            <a:schemeClr val="dk1"/>
          </a:fillRef>
          <a:effectRef idx="0">
            <a:schemeClr val="dk1"/>
          </a:effectRef>
          <a:fontRef idx="minor">
            <a:schemeClr val="tx1"/>
          </a:fontRef>
        </p:style>
      </p:cxnSp>
      <p:cxnSp>
        <p:nvCxnSpPr>
          <p:cNvPr id="88" name="Straight Connector 87">
            <a:extLst>
              <a:ext uri="{FF2B5EF4-FFF2-40B4-BE49-F238E27FC236}">
                <a16:creationId xmlns:a16="http://schemas.microsoft.com/office/drawing/2014/main" id="{2C9119A7-ABCA-3971-597E-68F1EFBA56A8}"/>
              </a:ext>
            </a:extLst>
          </p:cNvPr>
          <p:cNvCxnSpPr>
            <a:cxnSpLocks/>
            <a:stCxn id="78" idx="3"/>
          </p:cNvCxnSpPr>
          <p:nvPr/>
        </p:nvCxnSpPr>
        <p:spPr>
          <a:xfrm flipV="1">
            <a:off x="2300596" y="822861"/>
            <a:ext cx="925116" cy="533400"/>
          </a:xfrm>
          <a:prstGeom prst="line">
            <a:avLst/>
          </a:prstGeom>
          <a:ln w="19050"/>
        </p:spPr>
        <p:style>
          <a:lnRef idx="1">
            <a:schemeClr val="dk1"/>
          </a:lnRef>
          <a:fillRef idx="0">
            <a:schemeClr val="dk1"/>
          </a:fillRef>
          <a:effectRef idx="0">
            <a:schemeClr val="dk1"/>
          </a:effectRef>
          <a:fontRef idx="minor">
            <a:schemeClr val="tx1"/>
          </a:fontRef>
        </p:style>
      </p:cxnSp>
      <p:cxnSp>
        <p:nvCxnSpPr>
          <p:cNvPr id="89" name="Straight Connector 88">
            <a:extLst>
              <a:ext uri="{FF2B5EF4-FFF2-40B4-BE49-F238E27FC236}">
                <a16:creationId xmlns:a16="http://schemas.microsoft.com/office/drawing/2014/main" id="{74A2B34B-3AF0-FC85-C049-2CC45FED4D42}"/>
              </a:ext>
            </a:extLst>
          </p:cNvPr>
          <p:cNvCxnSpPr>
            <a:cxnSpLocks/>
            <a:endCxn id="84" idx="1"/>
          </p:cNvCxnSpPr>
          <p:nvPr/>
        </p:nvCxnSpPr>
        <p:spPr>
          <a:xfrm>
            <a:off x="3594056" y="822861"/>
            <a:ext cx="746921" cy="122443"/>
          </a:xfrm>
          <a:prstGeom prst="line">
            <a:avLst/>
          </a:prstGeom>
          <a:ln w="19050"/>
        </p:spPr>
        <p:style>
          <a:lnRef idx="1">
            <a:schemeClr val="dk1"/>
          </a:lnRef>
          <a:fillRef idx="0">
            <a:schemeClr val="dk1"/>
          </a:fillRef>
          <a:effectRef idx="0">
            <a:schemeClr val="dk1"/>
          </a:effectRef>
          <a:fontRef idx="minor">
            <a:schemeClr val="tx1"/>
          </a:fontRef>
        </p:style>
      </p:cxnSp>
      <p:cxnSp>
        <p:nvCxnSpPr>
          <p:cNvPr id="90" name="Straight Connector 89">
            <a:extLst>
              <a:ext uri="{FF2B5EF4-FFF2-40B4-BE49-F238E27FC236}">
                <a16:creationId xmlns:a16="http://schemas.microsoft.com/office/drawing/2014/main" id="{FA135837-9A83-C449-0263-09990E60364E}"/>
              </a:ext>
            </a:extLst>
          </p:cNvPr>
          <p:cNvCxnSpPr>
            <a:cxnSpLocks/>
            <a:endCxn id="85" idx="1"/>
          </p:cNvCxnSpPr>
          <p:nvPr/>
        </p:nvCxnSpPr>
        <p:spPr>
          <a:xfrm flipV="1">
            <a:off x="3594056" y="664588"/>
            <a:ext cx="746921" cy="158273"/>
          </a:xfrm>
          <a:prstGeom prst="line">
            <a:avLst/>
          </a:prstGeom>
          <a:ln w="19050"/>
        </p:spPr>
        <p:style>
          <a:lnRef idx="1">
            <a:schemeClr val="dk1"/>
          </a:lnRef>
          <a:fillRef idx="0">
            <a:schemeClr val="dk1"/>
          </a:fillRef>
          <a:effectRef idx="0">
            <a:schemeClr val="dk1"/>
          </a:effectRef>
          <a:fontRef idx="minor">
            <a:schemeClr val="tx1"/>
          </a:fontRef>
        </p:style>
      </p:cxnSp>
      <p:cxnSp>
        <p:nvCxnSpPr>
          <p:cNvPr id="91" name="Straight Connector 90">
            <a:extLst>
              <a:ext uri="{FF2B5EF4-FFF2-40B4-BE49-F238E27FC236}">
                <a16:creationId xmlns:a16="http://schemas.microsoft.com/office/drawing/2014/main" id="{D508ADEC-CBDE-FB9B-CADC-6F605424F7A0}"/>
              </a:ext>
            </a:extLst>
          </p:cNvPr>
          <p:cNvCxnSpPr>
            <a:cxnSpLocks/>
            <a:stCxn id="83" idx="1"/>
          </p:cNvCxnSpPr>
          <p:nvPr/>
        </p:nvCxnSpPr>
        <p:spPr>
          <a:xfrm flipH="1">
            <a:off x="3594056" y="1357124"/>
            <a:ext cx="746921" cy="4786"/>
          </a:xfrm>
          <a:prstGeom prst="line">
            <a:avLst/>
          </a:prstGeom>
          <a:ln w="19050"/>
        </p:spPr>
        <p:style>
          <a:lnRef idx="1">
            <a:schemeClr val="dk1"/>
          </a:lnRef>
          <a:fillRef idx="0">
            <a:schemeClr val="dk1"/>
          </a:fillRef>
          <a:effectRef idx="0">
            <a:schemeClr val="dk1"/>
          </a:effectRef>
          <a:fontRef idx="minor">
            <a:schemeClr val="tx1"/>
          </a:fontRef>
        </p:style>
      </p:cxnSp>
      <p:cxnSp>
        <p:nvCxnSpPr>
          <p:cNvPr id="92" name="Straight Connector 91">
            <a:extLst>
              <a:ext uri="{FF2B5EF4-FFF2-40B4-BE49-F238E27FC236}">
                <a16:creationId xmlns:a16="http://schemas.microsoft.com/office/drawing/2014/main" id="{269509DF-4C09-9D27-A2E5-C0CECFE64CF6}"/>
              </a:ext>
            </a:extLst>
          </p:cNvPr>
          <p:cNvCxnSpPr>
            <a:cxnSpLocks/>
            <a:stCxn id="82" idx="1"/>
          </p:cNvCxnSpPr>
          <p:nvPr/>
        </p:nvCxnSpPr>
        <p:spPr>
          <a:xfrm flipH="1">
            <a:off x="3594056" y="1883874"/>
            <a:ext cx="746921" cy="5787"/>
          </a:xfrm>
          <a:prstGeom prst="line">
            <a:avLst/>
          </a:prstGeom>
          <a:ln w="19050"/>
        </p:spPr>
        <p:style>
          <a:lnRef idx="1">
            <a:schemeClr val="dk1"/>
          </a:lnRef>
          <a:fillRef idx="0">
            <a:schemeClr val="dk1"/>
          </a:fillRef>
          <a:effectRef idx="0">
            <a:schemeClr val="dk1"/>
          </a:effectRef>
          <a:fontRef idx="minor">
            <a:schemeClr val="tx1"/>
          </a:fontRef>
        </p:style>
      </p:cxnSp>
      <p:sp>
        <p:nvSpPr>
          <p:cNvPr id="124" name="TextBox 123">
            <a:extLst>
              <a:ext uri="{FF2B5EF4-FFF2-40B4-BE49-F238E27FC236}">
                <a16:creationId xmlns:a16="http://schemas.microsoft.com/office/drawing/2014/main" id="{9C734678-1AB0-D6DF-6DE1-B4F9E095B17D}"/>
              </a:ext>
            </a:extLst>
          </p:cNvPr>
          <p:cNvSpPr txBox="1"/>
          <p:nvPr/>
        </p:nvSpPr>
        <p:spPr>
          <a:xfrm>
            <a:off x="2456127" y="4482077"/>
            <a:ext cx="1024258" cy="292388"/>
          </a:xfrm>
          <a:prstGeom prst="rect">
            <a:avLst/>
          </a:prstGeom>
          <a:noFill/>
        </p:spPr>
        <p:txBody>
          <a:bodyPr wrap="square" rtlCol="0">
            <a:spAutoFit/>
          </a:bodyPr>
          <a:lstStyle/>
          <a:p>
            <a:r>
              <a:rPr lang="en-US" sz="1300"/>
              <a:t>1/3</a:t>
            </a:r>
          </a:p>
        </p:txBody>
      </p:sp>
      <p:sp>
        <p:nvSpPr>
          <p:cNvPr id="125" name="TextBox 124">
            <a:extLst>
              <a:ext uri="{FF2B5EF4-FFF2-40B4-BE49-F238E27FC236}">
                <a16:creationId xmlns:a16="http://schemas.microsoft.com/office/drawing/2014/main" id="{9A1A2823-148B-4C74-FCD4-0928019AC877}"/>
              </a:ext>
            </a:extLst>
          </p:cNvPr>
          <p:cNvSpPr txBox="1"/>
          <p:nvPr/>
        </p:nvSpPr>
        <p:spPr>
          <a:xfrm>
            <a:off x="2709542" y="4003372"/>
            <a:ext cx="1024258" cy="292388"/>
          </a:xfrm>
          <a:prstGeom prst="rect">
            <a:avLst/>
          </a:prstGeom>
          <a:noFill/>
        </p:spPr>
        <p:txBody>
          <a:bodyPr wrap="square" rtlCol="0">
            <a:spAutoFit/>
          </a:bodyPr>
          <a:lstStyle/>
          <a:p>
            <a:r>
              <a:rPr lang="en-US" sz="1300"/>
              <a:t>1/3</a:t>
            </a:r>
          </a:p>
        </p:txBody>
      </p:sp>
      <p:sp>
        <p:nvSpPr>
          <p:cNvPr id="126" name="TextBox 125">
            <a:extLst>
              <a:ext uri="{FF2B5EF4-FFF2-40B4-BE49-F238E27FC236}">
                <a16:creationId xmlns:a16="http://schemas.microsoft.com/office/drawing/2014/main" id="{D7C79E3D-268D-7008-97A4-4696E694684B}"/>
              </a:ext>
            </a:extLst>
          </p:cNvPr>
          <p:cNvSpPr txBox="1"/>
          <p:nvPr/>
        </p:nvSpPr>
        <p:spPr>
          <a:xfrm>
            <a:off x="2456127" y="3680765"/>
            <a:ext cx="1024258" cy="292388"/>
          </a:xfrm>
          <a:prstGeom prst="rect">
            <a:avLst/>
          </a:prstGeom>
          <a:noFill/>
        </p:spPr>
        <p:txBody>
          <a:bodyPr wrap="square" rtlCol="0">
            <a:spAutoFit/>
          </a:bodyPr>
          <a:lstStyle/>
          <a:p>
            <a:r>
              <a:rPr lang="en-US" sz="1300"/>
              <a:t>1/3</a:t>
            </a:r>
          </a:p>
        </p:txBody>
      </p:sp>
      <p:sp>
        <p:nvSpPr>
          <p:cNvPr id="127" name="TextBox 126">
            <a:extLst>
              <a:ext uri="{FF2B5EF4-FFF2-40B4-BE49-F238E27FC236}">
                <a16:creationId xmlns:a16="http://schemas.microsoft.com/office/drawing/2014/main" id="{42932154-B199-5CFD-37C3-049432512493}"/>
              </a:ext>
            </a:extLst>
          </p:cNvPr>
          <p:cNvSpPr txBox="1"/>
          <p:nvPr/>
        </p:nvSpPr>
        <p:spPr>
          <a:xfrm>
            <a:off x="2456127" y="3013413"/>
            <a:ext cx="1024258" cy="292388"/>
          </a:xfrm>
          <a:prstGeom prst="rect">
            <a:avLst/>
          </a:prstGeom>
          <a:noFill/>
        </p:spPr>
        <p:txBody>
          <a:bodyPr wrap="square" rtlCol="0">
            <a:spAutoFit/>
          </a:bodyPr>
          <a:lstStyle/>
          <a:p>
            <a:r>
              <a:rPr lang="en-US" sz="1300"/>
              <a:t>1/3</a:t>
            </a:r>
          </a:p>
        </p:txBody>
      </p:sp>
      <p:sp>
        <p:nvSpPr>
          <p:cNvPr id="128" name="TextBox 127">
            <a:extLst>
              <a:ext uri="{FF2B5EF4-FFF2-40B4-BE49-F238E27FC236}">
                <a16:creationId xmlns:a16="http://schemas.microsoft.com/office/drawing/2014/main" id="{C5C450C9-5F45-49A2-4BF0-1C2BE3CCDC5B}"/>
              </a:ext>
            </a:extLst>
          </p:cNvPr>
          <p:cNvSpPr txBox="1"/>
          <p:nvPr/>
        </p:nvSpPr>
        <p:spPr>
          <a:xfrm>
            <a:off x="2709542" y="2569076"/>
            <a:ext cx="1024258" cy="292388"/>
          </a:xfrm>
          <a:prstGeom prst="rect">
            <a:avLst/>
          </a:prstGeom>
          <a:noFill/>
        </p:spPr>
        <p:txBody>
          <a:bodyPr wrap="square" rtlCol="0">
            <a:spAutoFit/>
          </a:bodyPr>
          <a:lstStyle/>
          <a:p>
            <a:r>
              <a:rPr lang="en-US" sz="1300"/>
              <a:t>1/3</a:t>
            </a:r>
          </a:p>
        </p:txBody>
      </p:sp>
      <p:sp>
        <p:nvSpPr>
          <p:cNvPr id="129" name="TextBox 128">
            <a:extLst>
              <a:ext uri="{FF2B5EF4-FFF2-40B4-BE49-F238E27FC236}">
                <a16:creationId xmlns:a16="http://schemas.microsoft.com/office/drawing/2014/main" id="{D5A26D11-14CD-940E-52B3-36861E07CB93}"/>
              </a:ext>
            </a:extLst>
          </p:cNvPr>
          <p:cNvSpPr txBox="1"/>
          <p:nvPr/>
        </p:nvSpPr>
        <p:spPr>
          <a:xfrm>
            <a:off x="2456127" y="2275380"/>
            <a:ext cx="1024258" cy="292388"/>
          </a:xfrm>
          <a:prstGeom prst="rect">
            <a:avLst/>
          </a:prstGeom>
          <a:noFill/>
        </p:spPr>
        <p:txBody>
          <a:bodyPr wrap="square" rtlCol="0">
            <a:spAutoFit/>
          </a:bodyPr>
          <a:lstStyle/>
          <a:p>
            <a:r>
              <a:rPr lang="en-US" sz="1300"/>
              <a:t>1/3</a:t>
            </a:r>
          </a:p>
        </p:txBody>
      </p:sp>
      <p:sp>
        <p:nvSpPr>
          <p:cNvPr id="130" name="TextBox 129">
            <a:extLst>
              <a:ext uri="{FF2B5EF4-FFF2-40B4-BE49-F238E27FC236}">
                <a16:creationId xmlns:a16="http://schemas.microsoft.com/office/drawing/2014/main" id="{0B9F388A-80B5-1368-AA55-AFCBB2BDDF12}"/>
              </a:ext>
            </a:extLst>
          </p:cNvPr>
          <p:cNvSpPr txBox="1"/>
          <p:nvPr/>
        </p:nvSpPr>
        <p:spPr>
          <a:xfrm>
            <a:off x="2456127" y="1596799"/>
            <a:ext cx="1024258" cy="292388"/>
          </a:xfrm>
          <a:prstGeom prst="rect">
            <a:avLst/>
          </a:prstGeom>
          <a:noFill/>
        </p:spPr>
        <p:txBody>
          <a:bodyPr wrap="square" rtlCol="0">
            <a:spAutoFit/>
          </a:bodyPr>
          <a:lstStyle/>
          <a:p>
            <a:r>
              <a:rPr lang="en-US" sz="1300"/>
              <a:t>1/3</a:t>
            </a:r>
          </a:p>
        </p:txBody>
      </p:sp>
      <p:sp>
        <p:nvSpPr>
          <p:cNvPr id="131" name="TextBox 130">
            <a:extLst>
              <a:ext uri="{FF2B5EF4-FFF2-40B4-BE49-F238E27FC236}">
                <a16:creationId xmlns:a16="http://schemas.microsoft.com/office/drawing/2014/main" id="{304C811C-E459-F528-71E5-CFDA50AD48ED}"/>
              </a:ext>
            </a:extLst>
          </p:cNvPr>
          <p:cNvSpPr txBox="1"/>
          <p:nvPr/>
        </p:nvSpPr>
        <p:spPr>
          <a:xfrm>
            <a:off x="2709542" y="1118382"/>
            <a:ext cx="1024258" cy="292388"/>
          </a:xfrm>
          <a:prstGeom prst="rect">
            <a:avLst/>
          </a:prstGeom>
          <a:noFill/>
        </p:spPr>
        <p:txBody>
          <a:bodyPr wrap="square" rtlCol="0">
            <a:spAutoFit/>
          </a:bodyPr>
          <a:lstStyle/>
          <a:p>
            <a:r>
              <a:rPr lang="en-US" sz="1300"/>
              <a:t>1/3</a:t>
            </a:r>
          </a:p>
        </p:txBody>
      </p:sp>
      <p:sp>
        <p:nvSpPr>
          <p:cNvPr id="132" name="TextBox 131">
            <a:extLst>
              <a:ext uri="{FF2B5EF4-FFF2-40B4-BE49-F238E27FC236}">
                <a16:creationId xmlns:a16="http://schemas.microsoft.com/office/drawing/2014/main" id="{0A58AAD5-FA9C-1100-585A-D64890D85783}"/>
              </a:ext>
            </a:extLst>
          </p:cNvPr>
          <p:cNvSpPr txBox="1"/>
          <p:nvPr/>
        </p:nvSpPr>
        <p:spPr>
          <a:xfrm>
            <a:off x="2456127" y="801270"/>
            <a:ext cx="1024258" cy="292388"/>
          </a:xfrm>
          <a:prstGeom prst="rect">
            <a:avLst/>
          </a:prstGeom>
          <a:noFill/>
        </p:spPr>
        <p:txBody>
          <a:bodyPr wrap="square" rtlCol="0">
            <a:spAutoFit/>
          </a:bodyPr>
          <a:lstStyle/>
          <a:p>
            <a:r>
              <a:rPr lang="en-US" sz="1300"/>
              <a:t>1/3</a:t>
            </a:r>
          </a:p>
        </p:txBody>
      </p:sp>
      <p:sp>
        <p:nvSpPr>
          <p:cNvPr id="133" name="TextBox 132">
            <a:extLst>
              <a:ext uri="{FF2B5EF4-FFF2-40B4-BE49-F238E27FC236}">
                <a16:creationId xmlns:a16="http://schemas.microsoft.com/office/drawing/2014/main" id="{926DF9C2-039F-A8DD-3622-4DC3EE1EADF2}"/>
              </a:ext>
            </a:extLst>
          </p:cNvPr>
          <p:cNvSpPr txBox="1"/>
          <p:nvPr/>
        </p:nvSpPr>
        <p:spPr>
          <a:xfrm>
            <a:off x="3807479" y="1120227"/>
            <a:ext cx="1024258" cy="292388"/>
          </a:xfrm>
          <a:prstGeom prst="rect">
            <a:avLst/>
          </a:prstGeom>
          <a:noFill/>
        </p:spPr>
        <p:txBody>
          <a:bodyPr wrap="square" rtlCol="0">
            <a:spAutoFit/>
          </a:bodyPr>
          <a:lstStyle/>
          <a:p>
            <a:r>
              <a:rPr lang="en-US" sz="1300"/>
              <a:t>1</a:t>
            </a:r>
          </a:p>
        </p:txBody>
      </p:sp>
      <p:sp>
        <p:nvSpPr>
          <p:cNvPr id="134" name="TextBox 133">
            <a:extLst>
              <a:ext uri="{FF2B5EF4-FFF2-40B4-BE49-F238E27FC236}">
                <a16:creationId xmlns:a16="http://schemas.microsoft.com/office/drawing/2014/main" id="{E8334B57-2FAA-0148-D899-8D1BA23F18E6}"/>
              </a:ext>
            </a:extLst>
          </p:cNvPr>
          <p:cNvSpPr txBox="1"/>
          <p:nvPr/>
        </p:nvSpPr>
        <p:spPr>
          <a:xfrm>
            <a:off x="3749955" y="454877"/>
            <a:ext cx="1024258" cy="292388"/>
          </a:xfrm>
          <a:prstGeom prst="rect">
            <a:avLst/>
          </a:prstGeom>
          <a:noFill/>
        </p:spPr>
        <p:txBody>
          <a:bodyPr wrap="square" rtlCol="0">
            <a:spAutoFit/>
          </a:bodyPr>
          <a:lstStyle/>
          <a:p>
            <a:r>
              <a:rPr lang="en-US" sz="1300"/>
              <a:t>1/2</a:t>
            </a:r>
          </a:p>
        </p:txBody>
      </p:sp>
      <p:sp>
        <p:nvSpPr>
          <p:cNvPr id="135" name="TextBox 134">
            <a:extLst>
              <a:ext uri="{FF2B5EF4-FFF2-40B4-BE49-F238E27FC236}">
                <a16:creationId xmlns:a16="http://schemas.microsoft.com/office/drawing/2014/main" id="{23A04ED7-CFB6-C5A2-00C0-B11C11293A45}"/>
              </a:ext>
            </a:extLst>
          </p:cNvPr>
          <p:cNvSpPr txBox="1"/>
          <p:nvPr/>
        </p:nvSpPr>
        <p:spPr>
          <a:xfrm>
            <a:off x="3749955" y="849223"/>
            <a:ext cx="1024258" cy="292388"/>
          </a:xfrm>
          <a:prstGeom prst="rect">
            <a:avLst/>
          </a:prstGeom>
          <a:noFill/>
        </p:spPr>
        <p:txBody>
          <a:bodyPr wrap="square" rtlCol="0">
            <a:spAutoFit/>
          </a:bodyPr>
          <a:lstStyle/>
          <a:p>
            <a:r>
              <a:rPr lang="en-US" sz="1300"/>
              <a:t>1/2</a:t>
            </a:r>
          </a:p>
        </p:txBody>
      </p:sp>
      <p:sp>
        <p:nvSpPr>
          <p:cNvPr id="136" name="TextBox 135">
            <a:extLst>
              <a:ext uri="{FF2B5EF4-FFF2-40B4-BE49-F238E27FC236}">
                <a16:creationId xmlns:a16="http://schemas.microsoft.com/office/drawing/2014/main" id="{98CF0676-3F49-A822-498D-53F4569596E9}"/>
              </a:ext>
            </a:extLst>
          </p:cNvPr>
          <p:cNvSpPr txBox="1"/>
          <p:nvPr/>
        </p:nvSpPr>
        <p:spPr>
          <a:xfrm>
            <a:off x="3807479" y="1648838"/>
            <a:ext cx="1024258" cy="292388"/>
          </a:xfrm>
          <a:prstGeom prst="rect">
            <a:avLst/>
          </a:prstGeom>
          <a:noFill/>
        </p:spPr>
        <p:txBody>
          <a:bodyPr wrap="square" rtlCol="0">
            <a:spAutoFit/>
          </a:bodyPr>
          <a:lstStyle/>
          <a:p>
            <a:r>
              <a:rPr lang="en-US" sz="1300"/>
              <a:t>1</a:t>
            </a:r>
          </a:p>
        </p:txBody>
      </p:sp>
      <p:sp>
        <p:nvSpPr>
          <p:cNvPr id="137" name="TextBox 136">
            <a:extLst>
              <a:ext uri="{FF2B5EF4-FFF2-40B4-BE49-F238E27FC236}">
                <a16:creationId xmlns:a16="http://schemas.microsoft.com/office/drawing/2014/main" id="{C216DF58-A010-F885-12F8-26373BABC97C}"/>
              </a:ext>
            </a:extLst>
          </p:cNvPr>
          <p:cNvSpPr txBox="1"/>
          <p:nvPr/>
        </p:nvSpPr>
        <p:spPr>
          <a:xfrm>
            <a:off x="3807479" y="2001869"/>
            <a:ext cx="1024258" cy="292388"/>
          </a:xfrm>
          <a:prstGeom prst="rect">
            <a:avLst/>
          </a:prstGeom>
          <a:noFill/>
        </p:spPr>
        <p:txBody>
          <a:bodyPr wrap="square" rtlCol="0">
            <a:spAutoFit/>
          </a:bodyPr>
          <a:lstStyle/>
          <a:p>
            <a:r>
              <a:rPr lang="en-US" sz="1300"/>
              <a:t>1</a:t>
            </a:r>
          </a:p>
        </p:txBody>
      </p:sp>
      <p:sp>
        <p:nvSpPr>
          <p:cNvPr id="138" name="TextBox 137">
            <a:extLst>
              <a:ext uri="{FF2B5EF4-FFF2-40B4-BE49-F238E27FC236}">
                <a16:creationId xmlns:a16="http://schemas.microsoft.com/office/drawing/2014/main" id="{DFB30287-F045-1BEF-605C-06588414BBF7}"/>
              </a:ext>
            </a:extLst>
          </p:cNvPr>
          <p:cNvSpPr txBox="1"/>
          <p:nvPr/>
        </p:nvSpPr>
        <p:spPr>
          <a:xfrm>
            <a:off x="3749955" y="2426116"/>
            <a:ext cx="1024258" cy="292388"/>
          </a:xfrm>
          <a:prstGeom prst="rect">
            <a:avLst/>
          </a:prstGeom>
          <a:noFill/>
        </p:spPr>
        <p:txBody>
          <a:bodyPr wrap="square" rtlCol="0">
            <a:spAutoFit/>
          </a:bodyPr>
          <a:lstStyle/>
          <a:p>
            <a:r>
              <a:rPr lang="en-US" sz="1300"/>
              <a:t>1/2</a:t>
            </a:r>
          </a:p>
        </p:txBody>
      </p:sp>
      <p:sp>
        <p:nvSpPr>
          <p:cNvPr id="139" name="TextBox 138">
            <a:extLst>
              <a:ext uri="{FF2B5EF4-FFF2-40B4-BE49-F238E27FC236}">
                <a16:creationId xmlns:a16="http://schemas.microsoft.com/office/drawing/2014/main" id="{C9247A3C-333C-7303-657D-F6B70033FC87}"/>
              </a:ext>
            </a:extLst>
          </p:cNvPr>
          <p:cNvSpPr txBox="1"/>
          <p:nvPr/>
        </p:nvSpPr>
        <p:spPr>
          <a:xfrm>
            <a:off x="3749955" y="2886794"/>
            <a:ext cx="1024258" cy="292388"/>
          </a:xfrm>
          <a:prstGeom prst="rect">
            <a:avLst/>
          </a:prstGeom>
          <a:noFill/>
        </p:spPr>
        <p:txBody>
          <a:bodyPr wrap="square" rtlCol="0">
            <a:spAutoFit/>
          </a:bodyPr>
          <a:lstStyle/>
          <a:p>
            <a:r>
              <a:rPr lang="en-US" sz="1300"/>
              <a:t>1/2</a:t>
            </a:r>
          </a:p>
        </p:txBody>
      </p:sp>
      <p:sp>
        <p:nvSpPr>
          <p:cNvPr id="140" name="TextBox 139">
            <a:extLst>
              <a:ext uri="{FF2B5EF4-FFF2-40B4-BE49-F238E27FC236}">
                <a16:creationId xmlns:a16="http://schemas.microsoft.com/office/drawing/2014/main" id="{60C517B8-099E-3BE8-6495-C4603E6B68D1}"/>
              </a:ext>
            </a:extLst>
          </p:cNvPr>
          <p:cNvSpPr txBox="1"/>
          <p:nvPr/>
        </p:nvSpPr>
        <p:spPr>
          <a:xfrm>
            <a:off x="3807479" y="3086653"/>
            <a:ext cx="1024258" cy="292388"/>
          </a:xfrm>
          <a:prstGeom prst="rect">
            <a:avLst/>
          </a:prstGeom>
          <a:noFill/>
        </p:spPr>
        <p:txBody>
          <a:bodyPr wrap="square" rtlCol="0">
            <a:spAutoFit/>
          </a:bodyPr>
          <a:lstStyle/>
          <a:p>
            <a:r>
              <a:rPr lang="en-US" sz="1300"/>
              <a:t>1</a:t>
            </a:r>
          </a:p>
        </p:txBody>
      </p:sp>
      <p:sp>
        <p:nvSpPr>
          <p:cNvPr id="141" name="TextBox 140">
            <a:extLst>
              <a:ext uri="{FF2B5EF4-FFF2-40B4-BE49-F238E27FC236}">
                <a16:creationId xmlns:a16="http://schemas.microsoft.com/office/drawing/2014/main" id="{4479F1D2-8B37-559C-9A10-D62564F91A1E}"/>
              </a:ext>
            </a:extLst>
          </p:cNvPr>
          <p:cNvSpPr txBox="1"/>
          <p:nvPr/>
        </p:nvSpPr>
        <p:spPr>
          <a:xfrm>
            <a:off x="3807479" y="3545712"/>
            <a:ext cx="1024258" cy="292388"/>
          </a:xfrm>
          <a:prstGeom prst="rect">
            <a:avLst/>
          </a:prstGeom>
          <a:noFill/>
        </p:spPr>
        <p:txBody>
          <a:bodyPr wrap="square" rtlCol="0">
            <a:spAutoFit/>
          </a:bodyPr>
          <a:lstStyle/>
          <a:p>
            <a:r>
              <a:rPr lang="en-US" sz="1300"/>
              <a:t>1</a:t>
            </a:r>
          </a:p>
        </p:txBody>
      </p:sp>
      <p:sp>
        <p:nvSpPr>
          <p:cNvPr id="142" name="TextBox 141">
            <a:extLst>
              <a:ext uri="{FF2B5EF4-FFF2-40B4-BE49-F238E27FC236}">
                <a16:creationId xmlns:a16="http://schemas.microsoft.com/office/drawing/2014/main" id="{1EF6D721-8A78-36A8-2F5A-83C513257235}"/>
              </a:ext>
            </a:extLst>
          </p:cNvPr>
          <p:cNvSpPr txBox="1"/>
          <p:nvPr/>
        </p:nvSpPr>
        <p:spPr>
          <a:xfrm>
            <a:off x="3807479" y="4018175"/>
            <a:ext cx="1024258" cy="292388"/>
          </a:xfrm>
          <a:prstGeom prst="rect">
            <a:avLst/>
          </a:prstGeom>
          <a:noFill/>
        </p:spPr>
        <p:txBody>
          <a:bodyPr wrap="square" rtlCol="0">
            <a:spAutoFit/>
          </a:bodyPr>
          <a:lstStyle/>
          <a:p>
            <a:r>
              <a:rPr lang="en-US" sz="1300"/>
              <a:t>1</a:t>
            </a:r>
          </a:p>
        </p:txBody>
      </p:sp>
      <p:sp>
        <p:nvSpPr>
          <p:cNvPr id="144" name="TextBox 143">
            <a:extLst>
              <a:ext uri="{FF2B5EF4-FFF2-40B4-BE49-F238E27FC236}">
                <a16:creationId xmlns:a16="http://schemas.microsoft.com/office/drawing/2014/main" id="{7389F267-88CE-BFB2-3DE3-29FED42D2217}"/>
              </a:ext>
            </a:extLst>
          </p:cNvPr>
          <p:cNvSpPr txBox="1"/>
          <p:nvPr/>
        </p:nvSpPr>
        <p:spPr>
          <a:xfrm>
            <a:off x="3749955" y="4362530"/>
            <a:ext cx="1024258" cy="292388"/>
          </a:xfrm>
          <a:prstGeom prst="rect">
            <a:avLst/>
          </a:prstGeom>
          <a:noFill/>
        </p:spPr>
        <p:txBody>
          <a:bodyPr wrap="square" rtlCol="0">
            <a:spAutoFit/>
          </a:bodyPr>
          <a:lstStyle/>
          <a:p>
            <a:r>
              <a:rPr lang="en-US" sz="1300"/>
              <a:t>1/2</a:t>
            </a:r>
          </a:p>
        </p:txBody>
      </p:sp>
      <p:sp>
        <p:nvSpPr>
          <p:cNvPr id="145" name="TextBox 144">
            <a:extLst>
              <a:ext uri="{FF2B5EF4-FFF2-40B4-BE49-F238E27FC236}">
                <a16:creationId xmlns:a16="http://schemas.microsoft.com/office/drawing/2014/main" id="{63523A2E-F52F-A838-DE73-77749F9F1414}"/>
              </a:ext>
            </a:extLst>
          </p:cNvPr>
          <p:cNvSpPr txBox="1"/>
          <p:nvPr/>
        </p:nvSpPr>
        <p:spPr>
          <a:xfrm>
            <a:off x="3749955" y="4790656"/>
            <a:ext cx="1024258" cy="292388"/>
          </a:xfrm>
          <a:prstGeom prst="rect">
            <a:avLst/>
          </a:prstGeom>
          <a:noFill/>
        </p:spPr>
        <p:txBody>
          <a:bodyPr wrap="square" rtlCol="0">
            <a:spAutoFit/>
          </a:bodyPr>
          <a:lstStyle/>
          <a:p>
            <a:r>
              <a:rPr lang="en-US" sz="1300"/>
              <a:t>1/2</a:t>
            </a:r>
          </a:p>
        </p:txBody>
      </p:sp>
      <p:sp>
        <p:nvSpPr>
          <p:cNvPr id="146" name="TextBox 145">
            <a:extLst>
              <a:ext uri="{FF2B5EF4-FFF2-40B4-BE49-F238E27FC236}">
                <a16:creationId xmlns:a16="http://schemas.microsoft.com/office/drawing/2014/main" id="{63F9FA11-C4E6-C24E-79DE-6ED49B70DDD1}"/>
              </a:ext>
            </a:extLst>
          </p:cNvPr>
          <p:cNvSpPr txBox="1"/>
          <p:nvPr/>
        </p:nvSpPr>
        <p:spPr>
          <a:xfrm>
            <a:off x="4701850" y="513145"/>
            <a:ext cx="1676400" cy="307777"/>
          </a:xfrm>
          <a:prstGeom prst="rect">
            <a:avLst/>
          </a:prstGeom>
          <a:noFill/>
        </p:spPr>
        <p:txBody>
          <a:bodyPr wrap="square" rtlCol="0">
            <a:spAutoFit/>
          </a:bodyPr>
          <a:lstStyle/>
          <a:p>
            <a:r>
              <a:rPr lang="en-US"/>
              <a:t>1/18</a:t>
            </a:r>
          </a:p>
        </p:txBody>
      </p:sp>
      <p:sp>
        <p:nvSpPr>
          <p:cNvPr id="147" name="TextBox 146">
            <a:extLst>
              <a:ext uri="{FF2B5EF4-FFF2-40B4-BE49-F238E27FC236}">
                <a16:creationId xmlns:a16="http://schemas.microsoft.com/office/drawing/2014/main" id="{1F20F4AE-F3C3-720D-647A-453B58FD4857}"/>
              </a:ext>
            </a:extLst>
          </p:cNvPr>
          <p:cNvSpPr txBox="1"/>
          <p:nvPr/>
        </p:nvSpPr>
        <p:spPr>
          <a:xfrm>
            <a:off x="4701850" y="793788"/>
            <a:ext cx="1676400" cy="307777"/>
          </a:xfrm>
          <a:prstGeom prst="rect">
            <a:avLst/>
          </a:prstGeom>
          <a:noFill/>
        </p:spPr>
        <p:txBody>
          <a:bodyPr wrap="square" rtlCol="0">
            <a:spAutoFit/>
          </a:bodyPr>
          <a:lstStyle/>
          <a:p>
            <a:r>
              <a:rPr lang="en-US"/>
              <a:t>1/18</a:t>
            </a:r>
          </a:p>
        </p:txBody>
      </p:sp>
      <p:sp>
        <p:nvSpPr>
          <p:cNvPr id="148" name="TextBox 147">
            <a:extLst>
              <a:ext uri="{FF2B5EF4-FFF2-40B4-BE49-F238E27FC236}">
                <a16:creationId xmlns:a16="http://schemas.microsoft.com/office/drawing/2014/main" id="{5AD0E4DB-7973-A7CB-ABC2-878CCE04A346}"/>
              </a:ext>
            </a:extLst>
          </p:cNvPr>
          <p:cNvSpPr txBox="1"/>
          <p:nvPr/>
        </p:nvSpPr>
        <p:spPr>
          <a:xfrm>
            <a:off x="4701850" y="1209202"/>
            <a:ext cx="1676400" cy="307777"/>
          </a:xfrm>
          <a:prstGeom prst="rect">
            <a:avLst/>
          </a:prstGeom>
          <a:noFill/>
        </p:spPr>
        <p:txBody>
          <a:bodyPr wrap="square" rtlCol="0">
            <a:spAutoFit/>
          </a:bodyPr>
          <a:lstStyle/>
          <a:p>
            <a:r>
              <a:rPr lang="en-US"/>
              <a:t>1/9</a:t>
            </a:r>
          </a:p>
        </p:txBody>
      </p:sp>
      <p:sp>
        <p:nvSpPr>
          <p:cNvPr id="149" name="TextBox 148">
            <a:extLst>
              <a:ext uri="{FF2B5EF4-FFF2-40B4-BE49-F238E27FC236}">
                <a16:creationId xmlns:a16="http://schemas.microsoft.com/office/drawing/2014/main" id="{9B4FB443-2102-DB2A-7676-7D7353A971ED}"/>
              </a:ext>
            </a:extLst>
          </p:cNvPr>
          <p:cNvSpPr txBox="1"/>
          <p:nvPr/>
        </p:nvSpPr>
        <p:spPr>
          <a:xfrm>
            <a:off x="4701850" y="1733165"/>
            <a:ext cx="1676400" cy="307777"/>
          </a:xfrm>
          <a:prstGeom prst="rect">
            <a:avLst/>
          </a:prstGeom>
          <a:noFill/>
        </p:spPr>
        <p:txBody>
          <a:bodyPr wrap="square" rtlCol="0">
            <a:spAutoFit/>
          </a:bodyPr>
          <a:lstStyle/>
          <a:p>
            <a:r>
              <a:rPr lang="en-US"/>
              <a:t>1/9</a:t>
            </a:r>
          </a:p>
        </p:txBody>
      </p:sp>
      <p:sp>
        <p:nvSpPr>
          <p:cNvPr id="150" name="TextBox 149">
            <a:extLst>
              <a:ext uri="{FF2B5EF4-FFF2-40B4-BE49-F238E27FC236}">
                <a16:creationId xmlns:a16="http://schemas.microsoft.com/office/drawing/2014/main" id="{72BD3422-399F-3313-BB05-9F577C6B670A}"/>
              </a:ext>
            </a:extLst>
          </p:cNvPr>
          <p:cNvSpPr txBox="1"/>
          <p:nvPr/>
        </p:nvSpPr>
        <p:spPr>
          <a:xfrm>
            <a:off x="4701850" y="2087925"/>
            <a:ext cx="1676400" cy="307777"/>
          </a:xfrm>
          <a:prstGeom prst="rect">
            <a:avLst/>
          </a:prstGeom>
          <a:noFill/>
        </p:spPr>
        <p:txBody>
          <a:bodyPr wrap="square" rtlCol="0">
            <a:spAutoFit/>
          </a:bodyPr>
          <a:lstStyle/>
          <a:p>
            <a:r>
              <a:rPr lang="en-US"/>
              <a:t>1/9</a:t>
            </a:r>
          </a:p>
        </p:txBody>
      </p:sp>
      <p:sp>
        <p:nvSpPr>
          <p:cNvPr id="151" name="TextBox 150">
            <a:extLst>
              <a:ext uri="{FF2B5EF4-FFF2-40B4-BE49-F238E27FC236}">
                <a16:creationId xmlns:a16="http://schemas.microsoft.com/office/drawing/2014/main" id="{08D805E0-4D28-6BA7-CE43-EB0D1C088114}"/>
              </a:ext>
            </a:extLst>
          </p:cNvPr>
          <p:cNvSpPr txBox="1"/>
          <p:nvPr/>
        </p:nvSpPr>
        <p:spPr>
          <a:xfrm>
            <a:off x="4701850" y="2428104"/>
            <a:ext cx="1676400" cy="307777"/>
          </a:xfrm>
          <a:prstGeom prst="rect">
            <a:avLst/>
          </a:prstGeom>
          <a:noFill/>
        </p:spPr>
        <p:txBody>
          <a:bodyPr wrap="square" rtlCol="0">
            <a:spAutoFit/>
          </a:bodyPr>
          <a:lstStyle/>
          <a:p>
            <a:r>
              <a:rPr lang="en-US"/>
              <a:t>1/18</a:t>
            </a:r>
          </a:p>
        </p:txBody>
      </p:sp>
      <p:sp>
        <p:nvSpPr>
          <p:cNvPr id="152" name="TextBox 151">
            <a:extLst>
              <a:ext uri="{FF2B5EF4-FFF2-40B4-BE49-F238E27FC236}">
                <a16:creationId xmlns:a16="http://schemas.microsoft.com/office/drawing/2014/main" id="{4E934772-FA60-C85D-D5C1-84FE0FC95225}"/>
              </a:ext>
            </a:extLst>
          </p:cNvPr>
          <p:cNvSpPr txBox="1"/>
          <p:nvPr/>
        </p:nvSpPr>
        <p:spPr>
          <a:xfrm>
            <a:off x="4701850" y="2855814"/>
            <a:ext cx="1676400" cy="307777"/>
          </a:xfrm>
          <a:prstGeom prst="rect">
            <a:avLst/>
          </a:prstGeom>
          <a:noFill/>
        </p:spPr>
        <p:txBody>
          <a:bodyPr wrap="square" rtlCol="0">
            <a:spAutoFit/>
          </a:bodyPr>
          <a:lstStyle/>
          <a:p>
            <a:r>
              <a:rPr lang="en-US"/>
              <a:t>1/18</a:t>
            </a:r>
          </a:p>
        </p:txBody>
      </p:sp>
      <p:sp>
        <p:nvSpPr>
          <p:cNvPr id="153" name="TextBox 152">
            <a:extLst>
              <a:ext uri="{FF2B5EF4-FFF2-40B4-BE49-F238E27FC236}">
                <a16:creationId xmlns:a16="http://schemas.microsoft.com/office/drawing/2014/main" id="{40E210E2-84AB-5F5B-153D-552EE23E94D8}"/>
              </a:ext>
            </a:extLst>
          </p:cNvPr>
          <p:cNvSpPr txBox="1"/>
          <p:nvPr/>
        </p:nvSpPr>
        <p:spPr>
          <a:xfrm>
            <a:off x="4701850" y="3158821"/>
            <a:ext cx="1676400" cy="307777"/>
          </a:xfrm>
          <a:prstGeom prst="rect">
            <a:avLst/>
          </a:prstGeom>
          <a:noFill/>
        </p:spPr>
        <p:txBody>
          <a:bodyPr wrap="square" rtlCol="0">
            <a:spAutoFit/>
          </a:bodyPr>
          <a:lstStyle/>
          <a:p>
            <a:r>
              <a:rPr lang="en-US"/>
              <a:t>1/9</a:t>
            </a:r>
          </a:p>
        </p:txBody>
      </p:sp>
      <p:sp>
        <p:nvSpPr>
          <p:cNvPr id="154" name="TextBox 153">
            <a:extLst>
              <a:ext uri="{FF2B5EF4-FFF2-40B4-BE49-F238E27FC236}">
                <a16:creationId xmlns:a16="http://schemas.microsoft.com/office/drawing/2014/main" id="{042B7AA5-161C-B277-452E-0C91CC47E1CF}"/>
              </a:ext>
            </a:extLst>
          </p:cNvPr>
          <p:cNvSpPr txBox="1"/>
          <p:nvPr/>
        </p:nvSpPr>
        <p:spPr>
          <a:xfrm>
            <a:off x="4701850" y="3629775"/>
            <a:ext cx="1676400" cy="307777"/>
          </a:xfrm>
          <a:prstGeom prst="rect">
            <a:avLst/>
          </a:prstGeom>
          <a:noFill/>
        </p:spPr>
        <p:txBody>
          <a:bodyPr wrap="square" rtlCol="0">
            <a:spAutoFit/>
          </a:bodyPr>
          <a:lstStyle/>
          <a:p>
            <a:r>
              <a:rPr lang="en-US"/>
              <a:t>1/9</a:t>
            </a:r>
          </a:p>
        </p:txBody>
      </p:sp>
      <p:sp>
        <p:nvSpPr>
          <p:cNvPr id="155" name="TextBox 154">
            <a:extLst>
              <a:ext uri="{FF2B5EF4-FFF2-40B4-BE49-F238E27FC236}">
                <a16:creationId xmlns:a16="http://schemas.microsoft.com/office/drawing/2014/main" id="{68863F03-7F83-0955-009A-5EB8BA2094F9}"/>
              </a:ext>
            </a:extLst>
          </p:cNvPr>
          <p:cNvSpPr txBox="1"/>
          <p:nvPr/>
        </p:nvSpPr>
        <p:spPr>
          <a:xfrm>
            <a:off x="4701850" y="4087751"/>
            <a:ext cx="1676400" cy="307777"/>
          </a:xfrm>
          <a:prstGeom prst="rect">
            <a:avLst/>
          </a:prstGeom>
          <a:noFill/>
        </p:spPr>
        <p:txBody>
          <a:bodyPr wrap="square" rtlCol="0">
            <a:spAutoFit/>
          </a:bodyPr>
          <a:lstStyle/>
          <a:p>
            <a:r>
              <a:rPr lang="en-US"/>
              <a:t>1/9</a:t>
            </a:r>
          </a:p>
        </p:txBody>
      </p:sp>
      <p:sp>
        <p:nvSpPr>
          <p:cNvPr id="156" name="TextBox 155">
            <a:extLst>
              <a:ext uri="{FF2B5EF4-FFF2-40B4-BE49-F238E27FC236}">
                <a16:creationId xmlns:a16="http://schemas.microsoft.com/office/drawing/2014/main" id="{73CDAA08-7D5B-C609-7080-8DFA1E2EBD4A}"/>
              </a:ext>
            </a:extLst>
          </p:cNvPr>
          <p:cNvSpPr txBox="1"/>
          <p:nvPr/>
        </p:nvSpPr>
        <p:spPr>
          <a:xfrm>
            <a:off x="4701850" y="4403580"/>
            <a:ext cx="1676400" cy="307777"/>
          </a:xfrm>
          <a:prstGeom prst="rect">
            <a:avLst/>
          </a:prstGeom>
          <a:noFill/>
        </p:spPr>
        <p:txBody>
          <a:bodyPr wrap="square" rtlCol="0">
            <a:spAutoFit/>
          </a:bodyPr>
          <a:lstStyle/>
          <a:p>
            <a:r>
              <a:rPr lang="en-US"/>
              <a:t>1/18</a:t>
            </a:r>
          </a:p>
        </p:txBody>
      </p:sp>
      <p:sp>
        <p:nvSpPr>
          <p:cNvPr id="157" name="TextBox 156">
            <a:extLst>
              <a:ext uri="{FF2B5EF4-FFF2-40B4-BE49-F238E27FC236}">
                <a16:creationId xmlns:a16="http://schemas.microsoft.com/office/drawing/2014/main" id="{A5486348-400A-A296-0CB3-5B59727D3660}"/>
              </a:ext>
            </a:extLst>
          </p:cNvPr>
          <p:cNvSpPr txBox="1"/>
          <p:nvPr/>
        </p:nvSpPr>
        <p:spPr>
          <a:xfrm>
            <a:off x="4701850" y="4739267"/>
            <a:ext cx="1676400" cy="307777"/>
          </a:xfrm>
          <a:prstGeom prst="rect">
            <a:avLst/>
          </a:prstGeom>
          <a:noFill/>
        </p:spPr>
        <p:txBody>
          <a:bodyPr wrap="square" rtlCol="0">
            <a:spAutoFit/>
          </a:bodyPr>
          <a:lstStyle/>
          <a:p>
            <a:r>
              <a:rPr lang="en-US"/>
              <a:t>1/18</a:t>
            </a:r>
          </a:p>
        </p:txBody>
      </p:sp>
      <p:sp>
        <p:nvSpPr>
          <p:cNvPr id="12" name="Oval 11">
            <a:extLst>
              <a:ext uri="{FF2B5EF4-FFF2-40B4-BE49-F238E27FC236}">
                <a16:creationId xmlns:a16="http://schemas.microsoft.com/office/drawing/2014/main" id="{F421C253-2F4D-70B7-E8EE-686C171D082F}"/>
              </a:ext>
            </a:extLst>
          </p:cNvPr>
          <p:cNvSpPr/>
          <p:nvPr/>
        </p:nvSpPr>
        <p:spPr>
          <a:xfrm>
            <a:off x="5408752" y="568999"/>
            <a:ext cx="334958" cy="190258"/>
          </a:xfrm>
          <a:prstGeom prst="ellipse">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3</a:t>
            </a:r>
          </a:p>
        </p:txBody>
      </p:sp>
      <p:sp>
        <p:nvSpPr>
          <p:cNvPr id="15" name="Oval 14">
            <a:extLst>
              <a:ext uri="{FF2B5EF4-FFF2-40B4-BE49-F238E27FC236}">
                <a16:creationId xmlns:a16="http://schemas.microsoft.com/office/drawing/2014/main" id="{4F6AD323-0D13-5BA5-C7BC-B416FE896036}"/>
              </a:ext>
            </a:extLst>
          </p:cNvPr>
          <p:cNvSpPr/>
          <p:nvPr/>
        </p:nvSpPr>
        <p:spPr>
          <a:xfrm>
            <a:off x="5408752" y="857492"/>
            <a:ext cx="334958" cy="190258"/>
          </a:xfrm>
          <a:prstGeom prst="ellipse">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3</a:t>
            </a:r>
          </a:p>
        </p:txBody>
      </p:sp>
      <p:sp>
        <p:nvSpPr>
          <p:cNvPr id="19" name="Oval 18">
            <a:extLst>
              <a:ext uri="{FF2B5EF4-FFF2-40B4-BE49-F238E27FC236}">
                <a16:creationId xmlns:a16="http://schemas.microsoft.com/office/drawing/2014/main" id="{8587F598-87A7-75AB-CAE9-CF29BF2B1769}"/>
              </a:ext>
            </a:extLst>
          </p:cNvPr>
          <p:cNvSpPr/>
          <p:nvPr/>
        </p:nvSpPr>
        <p:spPr>
          <a:xfrm>
            <a:off x="5408752" y="1249292"/>
            <a:ext cx="334958" cy="19025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2</a:t>
            </a:r>
          </a:p>
        </p:txBody>
      </p:sp>
      <p:sp>
        <p:nvSpPr>
          <p:cNvPr id="22" name="Oval 21">
            <a:extLst>
              <a:ext uri="{FF2B5EF4-FFF2-40B4-BE49-F238E27FC236}">
                <a16:creationId xmlns:a16="http://schemas.microsoft.com/office/drawing/2014/main" id="{51DBF350-BEFD-7B88-9322-4E14B7FEE05A}"/>
              </a:ext>
            </a:extLst>
          </p:cNvPr>
          <p:cNvSpPr/>
          <p:nvPr/>
        </p:nvSpPr>
        <p:spPr>
          <a:xfrm>
            <a:off x="5408752" y="1769170"/>
            <a:ext cx="334958" cy="19025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1</a:t>
            </a:r>
          </a:p>
        </p:txBody>
      </p:sp>
      <p:sp>
        <p:nvSpPr>
          <p:cNvPr id="23" name="Oval 22">
            <a:extLst>
              <a:ext uri="{FF2B5EF4-FFF2-40B4-BE49-F238E27FC236}">
                <a16:creationId xmlns:a16="http://schemas.microsoft.com/office/drawing/2014/main" id="{06739464-280F-86E9-6AEF-3A4716446C6B}"/>
              </a:ext>
            </a:extLst>
          </p:cNvPr>
          <p:cNvSpPr/>
          <p:nvPr/>
        </p:nvSpPr>
        <p:spPr>
          <a:xfrm>
            <a:off x="5408752" y="2122605"/>
            <a:ext cx="334958" cy="19025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3</a:t>
            </a:r>
          </a:p>
        </p:txBody>
      </p:sp>
      <p:sp>
        <p:nvSpPr>
          <p:cNvPr id="24" name="Oval 23">
            <a:extLst>
              <a:ext uri="{FF2B5EF4-FFF2-40B4-BE49-F238E27FC236}">
                <a16:creationId xmlns:a16="http://schemas.microsoft.com/office/drawing/2014/main" id="{FFFA20F8-4F86-BDF4-1630-C7BC2491ECE7}"/>
              </a:ext>
            </a:extLst>
          </p:cNvPr>
          <p:cNvSpPr/>
          <p:nvPr/>
        </p:nvSpPr>
        <p:spPr>
          <a:xfrm>
            <a:off x="5408752" y="2478108"/>
            <a:ext cx="334958" cy="190258"/>
          </a:xfrm>
          <a:prstGeom prst="ellipse">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2</a:t>
            </a:r>
          </a:p>
        </p:txBody>
      </p:sp>
      <p:sp>
        <p:nvSpPr>
          <p:cNvPr id="25" name="Oval 24">
            <a:extLst>
              <a:ext uri="{FF2B5EF4-FFF2-40B4-BE49-F238E27FC236}">
                <a16:creationId xmlns:a16="http://schemas.microsoft.com/office/drawing/2014/main" id="{B24DBF1C-71D6-AD93-B64B-DA0943D9E5CC}"/>
              </a:ext>
            </a:extLst>
          </p:cNvPr>
          <p:cNvSpPr/>
          <p:nvPr/>
        </p:nvSpPr>
        <p:spPr>
          <a:xfrm>
            <a:off x="5408752" y="2912189"/>
            <a:ext cx="334958" cy="190258"/>
          </a:xfrm>
          <a:prstGeom prst="ellipse">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2</a:t>
            </a:r>
          </a:p>
        </p:txBody>
      </p:sp>
      <p:sp>
        <p:nvSpPr>
          <p:cNvPr id="26" name="Oval 25">
            <a:extLst>
              <a:ext uri="{FF2B5EF4-FFF2-40B4-BE49-F238E27FC236}">
                <a16:creationId xmlns:a16="http://schemas.microsoft.com/office/drawing/2014/main" id="{72F11262-B04F-A62B-BAFA-6A351EE99258}"/>
              </a:ext>
            </a:extLst>
          </p:cNvPr>
          <p:cNvSpPr/>
          <p:nvPr/>
        </p:nvSpPr>
        <p:spPr>
          <a:xfrm>
            <a:off x="5408752" y="3215472"/>
            <a:ext cx="334958" cy="19025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1</a:t>
            </a:r>
          </a:p>
        </p:txBody>
      </p:sp>
      <p:sp>
        <p:nvSpPr>
          <p:cNvPr id="28" name="Oval 27">
            <a:extLst>
              <a:ext uri="{FF2B5EF4-FFF2-40B4-BE49-F238E27FC236}">
                <a16:creationId xmlns:a16="http://schemas.microsoft.com/office/drawing/2014/main" id="{6B274BDF-4409-6EA8-17C7-C85FAD704BCE}"/>
              </a:ext>
            </a:extLst>
          </p:cNvPr>
          <p:cNvSpPr/>
          <p:nvPr/>
        </p:nvSpPr>
        <p:spPr>
          <a:xfrm>
            <a:off x="5408752" y="3674476"/>
            <a:ext cx="334958" cy="19025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3</a:t>
            </a:r>
          </a:p>
        </p:txBody>
      </p:sp>
      <p:sp>
        <p:nvSpPr>
          <p:cNvPr id="29" name="Oval 28">
            <a:extLst>
              <a:ext uri="{FF2B5EF4-FFF2-40B4-BE49-F238E27FC236}">
                <a16:creationId xmlns:a16="http://schemas.microsoft.com/office/drawing/2014/main" id="{24F43D49-A4CE-BB3A-5597-9760EA223594}"/>
              </a:ext>
            </a:extLst>
          </p:cNvPr>
          <p:cNvSpPr/>
          <p:nvPr/>
        </p:nvSpPr>
        <p:spPr>
          <a:xfrm>
            <a:off x="5408752" y="4137230"/>
            <a:ext cx="334958" cy="19025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2</a:t>
            </a:r>
          </a:p>
        </p:txBody>
      </p:sp>
      <p:sp>
        <p:nvSpPr>
          <p:cNvPr id="31" name="Oval 30">
            <a:extLst>
              <a:ext uri="{FF2B5EF4-FFF2-40B4-BE49-F238E27FC236}">
                <a16:creationId xmlns:a16="http://schemas.microsoft.com/office/drawing/2014/main" id="{7DE5BD2D-16F0-E634-23ED-4BBE448B9208}"/>
              </a:ext>
            </a:extLst>
          </p:cNvPr>
          <p:cNvSpPr/>
          <p:nvPr/>
        </p:nvSpPr>
        <p:spPr>
          <a:xfrm>
            <a:off x="5408752" y="4462339"/>
            <a:ext cx="334958" cy="190258"/>
          </a:xfrm>
          <a:prstGeom prst="ellipse">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1</a:t>
            </a:r>
          </a:p>
        </p:txBody>
      </p:sp>
      <p:sp>
        <p:nvSpPr>
          <p:cNvPr id="39" name="Oval 38">
            <a:extLst>
              <a:ext uri="{FF2B5EF4-FFF2-40B4-BE49-F238E27FC236}">
                <a16:creationId xmlns:a16="http://schemas.microsoft.com/office/drawing/2014/main" id="{EE8CBE69-EABA-7DA5-54D6-910E01673A56}"/>
              </a:ext>
            </a:extLst>
          </p:cNvPr>
          <p:cNvSpPr/>
          <p:nvPr/>
        </p:nvSpPr>
        <p:spPr>
          <a:xfrm>
            <a:off x="5408752" y="4798026"/>
            <a:ext cx="334958" cy="190258"/>
          </a:xfrm>
          <a:prstGeom prst="ellipse">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1</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7BB25CF8-F112-D0D6-632B-A94A0065E935}"/>
                  </a:ext>
                </a:extLst>
              </p:cNvPr>
              <p:cNvSpPr txBox="1"/>
              <p:nvPr/>
            </p:nvSpPr>
            <p:spPr>
              <a:xfrm>
                <a:off x="6160925" y="4164369"/>
                <a:ext cx="2667000" cy="613438"/>
              </a:xfrm>
              <a:prstGeom prst="rect">
                <a:avLst/>
              </a:prstGeom>
              <a:noFill/>
            </p:spPr>
            <p:txBody>
              <a:bodyPr wrap="square" rtlCol="0">
                <a:spAutoFit/>
              </a:bodyPr>
              <a:lstStyle/>
              <a:p>
                <a:r>
                  <a:rPr lang="en-US"/>
                  <a:t>Chance of winning if not switching: </a:t>
                </a:r>
                <a14:m>
                  <m:oMath xmlns:m="http://schemas.openxmlformats.org/officeDocument/2006/math">
                    <m:r>
                      <a:rPr lang="en-US" b="0" i="1" smtClean="0">
                        <a:latin typeface="Cambria Math" panose="02040503050406030204" pitchFamily="18" charset="0"/>
                      </a:rPr>
                      <m:t>6×</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18</m:t>
                        </m:r>
                      </m:den>
                    </m:f>
                    <m:r>
                      <a:rPr lang="en-US" b="0" i="1" smtClean="0">
                        <a:latin typeface="Cambria Math" panose="02040503050406030204" pitchFamily="18" charset="0"/>
                      </a:rPr>
                      <m:t>=1/3</m:t>
                    </m:r>
                  </m:oMath>
                </a14:m>
                <a:endParaRPr lang="en-US"/>
              </a:p>
            </p:txBody>
          </p:sp>
        </mc:Choice>
        <mc:Fallback xmlns="">
          <p:sp>
            <p:nvSpPr>
              <p:cNvPr id="40" name="TextBox 39">
                <a:extLst>
                  <a:ext uri="{FF2B5EF4-FFF2-40B4-BE49-F238E27FC236}">
                    <a16:creationId xmlns:a16="http://schemas.microsoft.com/office/drawing/2014/main" id="{7BB25CF8-F112-D0D6-632B-A94A0065E935}"/>
                  </a:ext>
                </a:extLst>
              </p:cNvPr>
              <p:cNvSpPr txBox="1">
                <a:spLocks noRot="1" noChangeAspect="1" noMove="1" noResize="1" noEditPoints="1" noAdjustHandles="1" noChangeArrowheads="1" noChangeShapeType="1" noTextEdit="1"/>
              </p:cNvSpPr>
              <p:nvPr/>
            </p:nvSpPr>
            <p:spPr>
              <a:xfrm>
                <a:off x="6160925" y="4164369"/>
                <a:ext cx="2667000" cy="613438"/>
              </a:xfrm>
              <a:prstGeom prst="rect">
                <a:avLst/>
              </a:prstGeom>
              <a:blipFill>
                <a:blip r:embed="rId3"/>
                <a:stretch>
                  <a:fillRect l="-686" t="-1980" b="-1980"/>
                </a:stretch>
              </a:blipFill>
            </p:spPr>
            <p:txBody>
              <a:bodyPr/>
              <a:lstStyle/>
              <a:p>
                <a:r>
                  <a:rPr lang="en-US">
                    <a:noFill/>
                  </a:rPr>
                  <a:t> </a:t>
                </a:r>
              </a:p>
            </p:txBody>
          </p:sp>
        </mc:Fallback>
      </mc:AlternateContent>
    </p:spTree>
    <p:extLst>
      <p:ext uri="{BB962C8B-B14F-4D97-AF65-F5344CB8AC3E}">
        <p14:creationId xmlns:p14="http://schemas.microsoft.com/office/powerpoint/2010/main" val="61829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9" grpId="0" animBg="1"/>
      <p:bldP spid="22" grpId="0" animBg="1"/>
      <p:bldP spid="23" grpId="0" animBg="1"/>
      <p:bldP spid="24" grpId="0" animBg="1"/>
      <p:bldP spid="25" grpId="0" animBg="1"/>
      <p:bldP spid="26" grpId="0" animBg="1"/>
      <p:bldP spid="28" grpId="0" animBg="1"/>
      <p:bldP spid="29" grpId="0" animBg="1"/>
      <p:bldP spid="31" grpId="0" animBg="1"/>
      <p:bldP spid="39" grpId="0" animBg="1"/>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DC8E9C-A7D2-435C-A94E-0498241BB871}"/>
              </a:ext>
            </a:extLst>
          </p:cNvPr>
          <p:cNvPicPr>
            <a:picLocks noChangeAspect="1"/>
          </p:cNvPicPr>
          <p:nvPr/>
        </p:nvPicPr>
        <p:blipFill>
          <a:blip r:embed="rId3"/>
          <a:stretch>
            <a:fillRect/>
          </a:stretch>
        </p:blipFill>
        <p:spPr>
          <a:xfrm>
            <a:off x="7472250" y="2116931"/>
            <a:ext cx="1428750" cy="909638"/>
          </a:xfrm>
          <a:prstGeom prst="rect">
            <a:avLst/>
          </a:prstGeom>
        </p:spPr>
      </p:pic>
      <p:sp>
        <p:nvSpPr>
          <p:cNvPr id="5" name="Title 4">
            <a:extLst>
              <a:ext uri="{FF2B5EF4-FFF2-40B4-BE49-F238E27FC236}">
                <a16:creationId xmlns:a16="http://schemas.microsoft.com/office/drawing/2014/main" id="{FC788030-3056-4B01-92B8-C25E05E0E18D}"/>
              </a:ext>
            </a:extLst>
          </p:cNvPr>
          <p:cNvSpPr>
            <a:spLocks noGrp="1"/>
          </p:cNvSpPr>
          <p:nvPr>
            <p:ph type="title"/>
          </p:nvPr>
        </p:nvSpPr>
        <p:spPr/>
        <p:txBody>
          <a:bodyPr/>
          <a:lstStyle/>
          <a:p>
            <a:r>
              <a:rPr lang="en-US"/>
              <a:t>Probability Space</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77C0F910-D172-4B87-B509-82A555F5A2CC}"/>
                  </a:ext>
                </a:extLst>
              </p:cNvPr>
              <p:cNvSpPr>
                <a:spLocks noGrp="1"/>
              </p:cNvSpPr>
              <p:nvPr>
                <p:ph type="body" idx="1"/>
              </p:nvPr>
            </p:nvSpPr>
            <p:spPr/>
            <p:txBody>
              <a:bodyPr/>
              <a:lstStyle/>
              <a:p>
                <a:pPr marL="101600" indent="0">
                  <a:buNone/>
                </a:pPr>
                <a:r>
                  <a:rPr lang="en-US"/>
                  <a:t>A</a:t>
                </a:r>
                <a:r>
                  <a:rPr lang="en-US" b="1"/>
                  <a:t> </a:t>
                </a:r>
                <a:r>
                  <a:rPr lang="en-US" b="1">
                    <a:solidFill>
                      <a:schemeClr val="accent3"/>
                    </a:solidFill>
                    <a:latin typeface="Inter" panose="02000503000000020004" pitchFamily="2" charset="0"/>
                    <a:ea typeface="Inter" panose="02000503000000020004" pitchFamily="2" charset="0"/>
                    <a:cs typeface="Inter" panose="02000503000000020004" pitchFamily="2" charset="0"/>
                  </a:rPr>
                  <a:t>Probability Space</a:t>
                </a:r>
                <a:r>
                  <a:rPr lang="en-US">
                    <a:solidFill>
                      <a:schemeClr val="accent3"/>
                    </a:solidFill>
                    <a:latin typeface="Inter" panose="02000503000000020004" pitchFamily="2" charset="0"/>
                    <a:ea typeface="Inter" panose="02000503000000020004" pitchFamily="2" charset="0"/>
                    <a:cs typeface="Inter" panose="02000503000000020004" pitchFamily="2" charset="0"/>
                  </a:rPr>
                  <a:t> </a:t>
                </a:r>
                <a:r>
                  <a:rPr lang="en-US"/>
                  <a:t>consists of:</a:t>
                </a:r>
              </a:p>
              <a:p>
                <a:r>
                  <a:rPr lang="en-US"/>
                  <a:t>A sample space </a:t>
                </a:r>
                <a14:m>
                  <m:oMath xmlns:m="http://schemas.openxmlformats.org/officeDocument/2006/math">
                    <m:r>
                      <m:rPr>
                        <m:sty m:val="p"/>
                      </m:rPr>
                      <a:rPr lang="en-US" b="0" i="0" smtClean="0">
                        <a:latin typeface="Cambria Math" panose="02040503050406030204" pitchFamily="18" charset="0"/>
                      </a:rPr>
                      <m:t>Ω</m:t>
                    </m:r>
                  </m:oMath>
                </a14:m>
                <a:endParaRPr lang="en-US"/>
              </a:p>
              <a:p>
                <a:r>
                  <a:rPr lang="en-US"/>
                  <a:t>A probability function </a:t>
                </a:r>
                <a14:m>
                  <m:oMath xmlns:m="http://schemas.openxmlformats.org/officeDocument/2006/math">
                    <m:r>
                      <a:rPr lang="en-US" b="1" i="1" smtClean="0">
                        <a:latin typeface="Cambria Math" panose="02040503050406030204" pitchFamily="18" charset="0"/>
                      </a:rPr>
                      <m:t>𝑷</m:t>
                    </m:r>
                    <m:r>
                      <a:rPr lang="en-US" b="1" i="1" smtClean="0">
                        <a:latin typeface="Cambria Math" panose="02040503050406030204" pitchFamily="18" charset="0"/>
                      </a:rPr>
                      <m:t>(</m:t>
                    </m:r>
                    <m:r>
                      <a:rPr lang="en-US" b="0" i="1" smtClean="0">
                        <a:latin typeface="Cambria Math" panose="02040503050406030204" pitchFamily="18" charset="0"/>
                      </a:rPr>
                      <m:t>𝜔</m:t>
                    </m:r>
                    <m:r>
                      <a:rPr lang="en-US" b="1" i="1" smtClean="0">
                        <a:latin typeface="Cambria Math" panose="02040503050406030204" pitchFamily="18" charset="0"/>
                      </a:rPr>
                      <m:t>)</m:t>
                    </m:r>
                  </m:oMath>
                </a14:m>
                <a:r>
                  <a:rPr lang="en-US"/>
                  <a:t> that maps </a:t>
                </a:r>
                <a14:m>
                  <m:oMath xmlns:m="http://schemas.openxmlformats.org/officeDocument/2006/math">
                    <m:r>
                      <a:rPr lang="en-US" b="0" i="1" smtClean="0">
                        <a:latin typeface="Cambria Math" panose="02040503050406030204" pitchFamily="18" charset="0"/>
                      </a:rPr>
                      <m:t>𝜔</m:t>
                    </m:r>
                    <m:r>
                      <a:rPr lang="en-US" b="0" i="1" smtClean="0">
                        <a:latin typeface="Cambria Math" panose="02040503050406030204" pitchFamily="18" charset="0"/>
                      </a:rPr>
                      <m:t>∈</m:t>
                    </m:r>
                    <m:r>
                      <m:rPr>
                        <m:sty m:val="p"/>
                      </m:rPr>
                      <a:rPr lang="en-US" b="0" i="0" smtClean="0">
                        <a:latin typeface="Cambria Math" panose="02040503050406030204" pitchFamily="18" charset="0"/>
                      </a:rPr>
                      <m:t>Ω</m:t>
                    </m:r>
                  </m:oMath>
                </a14:m>
                <a:r>
                  <a:rPr lang="en-US"/>
                  <a:t> to a real number such that:</a:t>
                </a:r>
              </a:p>
              <a:p>
                <a:pPr lvl="1"/>
                <a14:m>
                  <m:oMath xmlns:m="http://schemas.openxmlformats.org/officeDocument/2006/math">
                    <m:r>
                      <a:rPr lang="en-US" b="0" i="1" smtClean="0">
                        <a:latin typeface="Cambria Math" panose="02040503050406030204" pitchFamily="18" charset="0"/>
                      </a:rPr>
                      <m:t>0</m:t>
                    </m:r>
                    <m:r>
                      <a:rPr lang="en-US" b="1" i="1" smtClean="0">
                        <a:latin typeface="Cambria Math" panose="02040503050406030204" pitchFamily="18" charset="0"/>
                      </a:rPr>
                      <m:t>≤ </m:t>
                    </m:r>
                    <m:r>
                      <a:rPr lang="en-US" b="1" i="1" smtClean="0">
                        <a:latin typeface="Cambria Math" panose="02040503050406030204" pitchFamily="18" charset="0"/>
                      </a:rPr>
                      <m:t>𝑷</m:t>
                    </m:r>
                    <m:d>
                      <m:dPr>
                        <m:ctrlPr>
                          <a:rPr lang="en-US" b="1" i="1" smtClean="0">
                            <a:latin typeface="Cambria Math" panose="02040503050406030204" pitchFamily="18" charset="0"/>
                          </a:rPr>
                        </m:ctrlPr>
                      </m:dPr>
                      <m:e>
                        <m:r>
                          <a:rPr lang="en-US" b="0" i="1" smtClean="0">
                            <a:latin typeface="Cambria Math" panose="02040503050406030204" pitchFamily="18" charset="0"/>
                          </a:rPr>
                          <m:t>𝜔</m:t>
                        </m:r>
                      </m:e>
                    </m:d>
                    <m:r>
                      <a:rPr lang="en-US" b="1" i="1" smtClean="0">
                        <a:latin typeface="Cambria Math" panose="02040503050406030204" pitchFamily="18" charset="0"/>
                      </a:rPr>
                      <m:t>≤</m:t>
                    </m:r>
                    <m:r>
                      <a:rPr lang="en-US" b="0" i="1" smtClean="0">
                        <a:latin typeface="Cambria Math" panose="02040503050406030204" pitchFamily="18" charset="0"/>
                      </a:rPr>
                      <m:t>1</m:t>
                    </m:r>
                  </m:oMath>
                </a14:m>
                <a:r>
                  <a:rPr lang="en-US"/>
                  <a:t> for all </a:t>
                </a:r>
                <a14:m>
                  <m:oMath xmlns:m="http://schemas.openxmlformats.org/officeDocument/2006/math">
                    <m:r>
                      <a:rPr lang="en-US" b="0" i="1" smtClean="0">
                        <a:latin typeface="Cambria Math" panose="02040503050406030204" pitchFamily="18" charset="0"/>
                      </a:rPr>
                      <m:t>𝜔</m:t>
                    </m:r>
                    <m:r>
                      <a:rPr lang="en-US" b="0" i="1" smtClean="0">
                        <a:latin typeface="Cambria Math" panose="02040503050406030204" pitchFamily="18" charset="0"/>
                      </a:rPr>
                      <m:t>∈</m:t>
                    </m:r>
                    <m:r>
                      <m:rPr>
                        <m:sty m:val="p"/>
                      </m:rPr>
                      <a:rPr lang="en-US" b="0" i="0" smtClean="0">
                        <a:latin typeface="Cambria Math" panose="02040503050406030204" pitchFamily="18" charset="0"/>
                      </a:rPr>
                      <m:t>Ω</m:t>
                    </m:r>
                  </m:oMath>
                </a14:m>
                <a:endParaRPr lang="en-US"/>
              </a:p>
              <a:p>
                <a:pPr lvl="1"/>
                <a14:m>
                  <m:oMath xmlns:m="http://schemas.openxmlformats.org/officeDocument/2006/math">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𝑤</m:t>
                        </m:r>
                        <m:r>
                          <a:rPr lang="en-US" b="0" i="1" smtClean="0">
                            <a:latin typeface="Cambria Math" panose="02040503050406030204" pitchFamily="18" charset="0"/>
                          </a:rPr>
                          <m:t>∈</m:t>
                        </m:r>
                        <m:r>
                          <m:rPr>
                            <m:sty m:val="p"/>
                          </m:rPr>
                          <a:rPr lang="en-US" b="0" i="0" smtClean="0">
                            <a:latin typeface="Cambria Math" panose="02040503050406030204" pitchFamily="18" charset="0"/>
                          </a:rPr>
                          <m:t>Ω</m:t>
                        </m:r>
                      </m:sub>
                      <m:sup/>
                      <m:e>
                        <m:r>
                          <a:rPr lang="en-US" b="1" i="1" smtClean="0">
                            <a:latin typeface="Cambria Math" panose="02040503050406030204" pitchFamily="18" charset="0"/>
                          </a:rPr>
                          <m:t>𝑷</m:t>
                        </m:r>
                        <m:r>
                          <a:rPr lang="en-US" b="0" i="1" smtClean="0">
                            <a:latin typeface="Cambria Math" panose="02040503050406030204" pitchFamily="18" charset="0"/>
                          </a:rPr>
                          <m:t>(</m:t>
                        </m:r>
                        <m:r>
                          <a:rPr lang="en-US" b="0" i="1" smtClean="0">
                            <a:latin typeface="Cambria Math" panose="02040503050406030204" pitchFamily="18" charset="0"/>
                          </a:rPr>
                          <m:t>𝜔</m:t>
                        </m:r>
                        <m:r>
                          <a:rPr lang="en-US" b="0" i="1" smtClean="0">
                            <a:latin typeface="Cambria Math" panose="02040503050406030204" pitchFamily="18" charset="0"/>
                          </a:rPr>
                          <m:t>)</m:t>
                        </m:r>
                      </m:e>
                    </m:nary>
                    <m:r>
                      <a:rPr lang="en-US" b="0" i="1" smtClean="0">
                        <a:latin typeface="Cambria Math" panose="02040503050406030204" pitchFamily="18" charset="0"/>
                      </a:rPr>
                      <m:t>=1</m:t>
                    </m:r>
                  </m:oMath>
                </a14:m>
                <a:r>
                  <a:rPr lang="en-US"/>
                  <a:t> </a:t>
                </a:r>
              </a:p>
            </p:txBody>
          </p:sp>
        </mc:Choice>
        <mc:Fallback xmlns="">
          <p:sp>
            <p:nvSpPr>
              <p:cNvPr id="6" name="Text Placeholder 5">
                <a:extLst>
                  <a:ext uri="{FF2B5EF4-FFF2-40B4-BE49-F238E27FC236}">
                    <a16:creationId xmlns:a16="http://schemas.microsoft.com/office/drawing/2014/main" id="{77C0F910-D172-4B87-B509-82A555F5A2CC}"/>
                  </a:ext>
                </a:extLst>
              </p:cNvPr>
              <p:cNvSpPr>
                <a:spLocks noGrp="1" noRot="1" noChangeAspect="1" noMove="1" noResize="1" noEditPoints="1" noAdjustHandles="1" noChangeArrowheads="1" noChangeShapeType="1" noTextEdit="1"/>
              </p:cNvSpPr>
              <p:nvPr>
                <p:ph type="body" idx="1"/>
              </p:nvPr>
            </p:nvSpPr>
            <p:spPr>
              <a:blipFill>
                <a:blip r:embed="rId4"/>
                <a:stretch>
                  <a:fillRect/>
                </a:stretch>
              </a:blipFill>
            </p:spPr>
            <p:txBody>
              <a:bodyPr/>
              <a:lstStyle/>
              <a:p>
                <a:r>
                  <a:rPr lang="en-US">
                    <a:noFill/>
                  </a:rPr>
                  <a:t> </a:t>
                </a:r>
              </a:p>
            </p:txBody>
          </p:sp>
        </mc:Fallback>
      </mc:AlternateContent>
      <p:sp>
        <p:nvSpPr>
          <p:cNvPr id="8" name="Freeform: Shape 7">
            <a:extLst>
              <a:ext uri="{FF2B5EF4-FFF2-40B4-BE49-F238E27FC236}">
                <a16:creationId xmlns:a16="http://schemas.microsoft.com/office/drawing/2014/main" id="{2D2D5D77-A502-4C37-A82F-50A7ABD139C4}"/>
              </a:ext>
            </a:extLst>
          </p:cNvPr>
          <p:cNvSpPr/>
          <p:nvPr/>
        </p:nvSpPr>
        <p:spPr>
          <a:xfrm>
            <a:off x="1301750" y="3708400"/>
            <a:ext cx="3309627" cy="1117600"/>
          </a:xfrm>
          <a:custGeom>
            <a:avLst/>
            <a:gdLst>
              <a:gd name="connsiteX0" fmla="*/ 285750 w 3309627"/>
              <a:gd name="connsiteY0" fmla="*/ 165100 h 1117600"/>
              <a:gd name="connsiteX1" fmla="*/ 228600 w 3309627"/>
              <a:gd name="connsiteY1" fmla="*/ 177800 h 1117600"/>
              <a:gd name="connsiteX2" fmla="*/ 190500 w 3309627"/>
              <a:gd name="connsiteY2" fmla="*/ 190500 h 1117600"/>
              <a:gd name="connsiteX3" fmla="*/ 165100 w 3309627"/>
              <a:gd name="connsiteY3" fmla="*/ 209550 h 1117600"/>
              <a:gd name="connsiteX4" fmla="*/ 127000 w 3309627"/>
              <a:gd name="connsiteY4" fmla="*/ 228600 h 1117600"/>
              <a:gd name="connsiteX5" fmla="*/ 95250 w 3309627"/>
              <a:gd name="connsiteY5" fmla="*/ 273050 h 1117600"/>
              <a:gd name="connsiteX6" fmla="*/ 76200 w 3309627"/>
              <a:gd name="connsiteY6" fmla="*/ 298450 h 1117600"/>
              <a:gd name="connsiteX7" fmla="*/ 63500 w 3309627"/>
              <a:gd name="connsiteY7" fmla="*/ 336550 h 1117600"/>
              <a:gd name="connsiteX8" fmla="*/ 57150 w 3309627"/>
              <a:gd name="connsiteY8" fmla="*/ 355600 h 1117600"/>
              <a:gd name="connsiteX9" fmla="*/ 63500 w 3309627"/>
              <a:gd name="connsiteY9" fmla="*/ 419100 h 1117600"/>
              <a:gd name="connsiteX10" fmla="*/ 69850 w 3309627"/>
              <a:gd name="connsiteY10" fmla="*/ 438150 h 1117600"/>
              <a:gd name="connsiteX11" fmla="*/ 63500 w 3309627"/>
              <a:gd name="connsiteY11" fmla="*/ 508000 h 1117600"/>
              <a:gd name="connsiteX12" fmla="*/ 50800 w 3309627"/>
              <a:gd name="connsiteY12" fmla="*/ 546100 h 1117600"/>
              <a:gd name="connsiteX13" fmla="*/ 31750 w 3309627"/>
              <a:gd name="connsiteY13" fmla="*/ 565150 h 1117600"/>
              <a:gd name="connsiteX14" fmla="*/ 25400 w 3309627"/>
              <a:gd name="connsiteY14" fmla="*/ 584200 h 1117600"/>
              <a:gd name="connsiteX15" fmla="*/ 0 w 3309627"/>
              <a:gd name="connsiteY15" fmla="*/ 622300 h 1117600"/>
              <a:gd name="connsiteX16" fmla="*/ 6350 w 3309627"/>
              <a:gd name="connsiteY16" fmla="*/ 698500 h 1117600"/>
              <a:gd name="connsiteX17" fmla="*/ 25400 w 3309627"/>
              <a:gd name="connsiteY17" fmla="*/ 717550 h 1117600"/>
              <a:gd name="connsiteX18" fmla="*/ 57150 w 3309627"/>
              <a:gd name="connsiteY18" fmla="*/ 749300 h 1117600"/>
              <a:gd name="connsiteX19" fmla="*/ 95250 w 3309627"/>
              <a:gd name="connsiteY19" fmla="*/ 787400 h 1117600"/>
              <a:gd name="connsiteX20" fmla="*/ 114300 w 3309627"/>
              <a:gd name="connsiteY20" fmla="*/ 800100 h 1117600"/>
              <a:gd name="connsiteX21" fmla="*/ 152400 w 3309627"/>
              <a:gd name="connsiteY21" fmla="*/ 831850 h 1117600"/>
              <a:gd name="connsiteX22" fmla="*/ 177800 w 3309627"/>
              <a:gd name="connsiteY22" fmla="*/ 857250 h 1117600"/>
              <a:gd name="connsiteX23" fmla="*/ 184150 w 3309627"/>
              <a:gd name="connsiteY23" fmla="*/ 876300 h 1117600"/>
              <a:gd name="connsiteX24" fmla="*/ 203200 w 3309627"/>
              <a:gd name="connsiteY24" fmla="*/ 882650 h 1117600"/>
              <a:gd name="connsiteX25" fmla="*/ 241300 w 3309627"/>
              <a:gd name="connsiteY25" fmla="*/ 908050 h 1117600"/>
              <a:gd name="connsiteX26" fmla="*/ 311150 w 3309627"/>
              <a:gd name="connsiteY26" fmla="*/ 927100 h 1117600"/>
              <a:gd name="connsiteX27" fmla="*/ 349250 w 3309627"/>
              <a:gd name="connsiteY27" fmla="*/ 939800 h 1117600"/>
              <a:gd name="connsiteX28" fmla="*/ 368300 w 3309627"/>
              <a:gd name="connsiteY28" fmla="*/ 946150 h 1117600"/>
              <a:gd name="connsiteX29" fmla="*/ 400050 w 3309627"/>
              <a:gd name="connsiteY29" fmla="*/ 952500 h 1117600"/>
              <a:gd name="connsiteX30" fmla="*/ 419100 w 3309627"/>
              <a:gd name="connsiteY30" fmla="*/ 958850 h 1117600"/>
              <a:gd name="connsiteX31" fmla="*/ 482600 w 3309627"/>
              <a:gd name="connsiteY31" fmla="*/ 977900 h 1117600"/>
              <a:gd name="connsiteX32" fmla="*/ 501650 w 3309627"/>
              <a:gd name="connsiteY32" fmla="*/ 984250 h 1117600"/>
              <a:gd name="connsiteX33" fmla="*/ 546100 w 3309627"/>
              <a:gd name="connsiteY33" fmla="*/ 990600 h 1117600"/>
              <a:gd name="connsiteX34" fmla="*/ 641350 w 3309627"/>
              <a:gd name="connsiteY34" fmla="*/ 1009650 h 1117600"/>
              <a:gd name="connsiteX35" fmla="*/ 685800 w 3309627"/>
              <a:gd name="connsiteY35" fmla="*/ 1016000 h 1117600"/>
              <a:gd name="connsiteX36" fmla="*/ 717550 w 3309627"/>
              <a:gd name="connsiteY36" fmla="*/ 1022350 h 1117600"/>
              <a:gd name="connsiteX37" fmla="*/ 781050 w 3309627"/>
              <a:gd name="connsiteY37" fmla="*/ 1028700 h 1117600"/>
              <a:gd name="connsiteX38" fmla="*/ 927100 w 3309627"/>
              <a:gd name="connsiteY38" fmla="*/ 1054100 h 1117600"/>
              <a:gd name="connsiteX39" fmla="*/ 958850 w 3309627"/>
              <a:gd name="connsiteY39" fmla="*/ 1060450 h 1117600"/>
              <a:gd name="connsiteX40" fmla="*/ 1187450 w 3309627"/>
              <a:gd name="connsiteY40" fmla="*/ 1073150 h 1117600"/>
              <a:gd name="connsiteX41" fmla="*/ 1231900 w 3309627"/>
              <a:gd name="connsiteY41" fmla="*/ 1085850 h 1117600"/>
              <a:gd name="connsiteX42" fmla="*/ 1250950 w 3309627"/>
              <a:gd name="connsiteY42" fmla="*/ 1092200 h 1117600"/>
              <a:gd name="connsiteX43" fmla="*/ 1289050 w 3309627"/>
              <a:gd name="connsiteY43" fmla="*/ 1073150 h 1117600"/>
              <a:gd name="connsiteX44" fmla="*/ 1390650 w 3309627"/>
              <a:gd name="connsiteY44" fmla="*/ 1054100 h 1117600"/>
              <a:gd name="connsiteX45" fmla="*/ 1809750 w 3309627"/>
              <a:gd name="connsiteY45" fmla="*/ 1066800 h 1117600"/>
              <a:gd name="connsiteX46" fmla="*/ 1911350 w 3309627"/>
              <a:gd name="connsiteY46" fmla="*/ 1079500 h 1117600"/>
              <a:gd name="connsiteX47" fmla="*/ 1936750 w 3309627"/>
              <a:gd name="connsiteY47" fmla="*/ 1085850 h 1117600"/>
              <a:gd name="connsiteX48" fmla="*/ 1987550 w 3309627"/>
              <a:gd name="connsiteY48" fmla="*/ 1092200 h 1117600"/>
              <a:gd name="connsiteX49" fmla="*/ 2127250 w 3309627"/>
              <a:gd name="connsiteY49" fmla="*/ 1104900 h 1117600"/>
              <a:gd name="connsiteX50" fmla="*/ 2622550 w 3309627"/>
              <a:gd name="connsiteY50" fmla="*/ 1104900 h 1117600"/>
              <a:gd name="connsiteX51" fmla="*/ 2647950 w 3309627"/>
              <a:gd name="connsiteY51" fmla="*/ 1111250 h 1117600"/>
              <a:gd name="connsiteX52" fmla="*/ 2762250 w 3309627"/>
              <a:gd name="connsiteY52" fmla="*/ 1117600 h 1117600"/>
              <a:gd name="connsiteX53" fmla="*/ 2832100 w 3309627"/>
              <a:gd name="connsiteY53" fmla="*/ 1111250 h 1117600"/>
              <a:gd name="connsiteX54" fmla="*/ 2870200 w 3309627"/>
              <a:gd name="connsiteY54" fmla="*/ 1098550 h 1117600"/>
              <a:gd name="connsiteX55" fmla="*/ 2889250 w 3309627"/>
              <a:gd name="connsiteY55" fmla="*/ 1092200 h 1117600"/>
              <a:gd name="connsiteX56" fmla="*/ 2927350 w 3309627"/>
              <a:gd name="connsiteY56" fmla="*/ 1073150 h 1117600"/>
              <a:gd name="connsiteX57" fmla="*/ 2984500 w 3309627"/>
              <a:gd name="connsiteY57" fmla="*/ 1041400 h 1117600"/>
              <a:gd name="connsiteX58" fmla="*/ 3035300 w 3309627"/>
              <a:gd name="connsiteY58" fmla="*/ 1016000 h 1117600"/>
              <a:gd name="connsiteX59" fmla="*/ 3092450 w 3309627"/>
              <a:gd name="connsiteY59" fmla="*/ 1003300 h 1117600"/>
              <a:gd name="connsiteX60" fmla="*/ 3111500 w 3309627"/>
              <a:gd name="connsiteY60" fmla="*/ 996950 h 1117600"/>
              <a:gd name="connsiteX61" fmla="*/ 3225800 w 3309627"/>
              <a:gd name="connsiteY61" fmla="*/ 971550 h 1117600"/>
              <a:gd name="connsiteX62" fmla="*/ 3251200 w 3309627"/>
              <a:gd name="connsiteY62" fmla="*/ 958850 h 1117600"/>
              <a:gd name="connsiteX63" fmla="*/ 3270250 w 3309627"/>
              <a:gd name="connsiteY63" fmla="*/ 952500 h 1117600"/>
              <a:gd name="connsiteX64" fmla="*/ 3289300 w 3309627"/>
              <a:gd name="connsiteY64" fmla="*/ 939800 h 1117600"/>
              <a:gd name="connsiteX65" fmla="*/ 3302000 w 3309627"/>
              <a:gd name="connsiteY65" fmla="*/ 920750 h 1117600"/>
              <a:gd name="connsiteX66" fmla="*/ 3302000 w 3309627"/>
              <a:gd name="connsiteY66" fmla="*/ 844550 h 1117600"/>
              <a:gd name="connsiteX67" fmla="*/ 3263900 w 3309627"/>
              <a:gd name="connsiteY67" fmla="*/ 800100 h 1117600"/>
              <a:gd name="connsiteX68" fmla="*/ 3232150 w 3309627"/>
              <a:gd name="connsiteY68" fmla="*/ 762000 h 1117600"/>
              <a:gd name="connsiteX69" fmla="*/ 3213100 w 3309627"/>
              <a:gd name="connsiteY69" fmla="*/ 749300 h 1117600"/>
              <a:gd name="connsiteX70" fmla="*/ 3175000 w 3309627"/>
              <a:gd name="connsiteY70" fmla="*/ 711200 h 1117600"/>
              <a:gd name="connsiteX71" fmla="*/ 3117850 w 3309627"/>
              <a:gd name="connsiteY71" fmla="*/ 679450 h 1117600"/>
              <a:gd name="connsiteX72" fmla="*/ 3073400 w 3309627"/>
              <a:gd name="connsiteY72" fmla="*/ 654050 h 1117600"/>
              <a:gd name="connsiteX73" fmla="*/ 3054350 w 3309627"/>
              <a:gd name="connsiteY73" fmla="*/ 565150 h 1117600"/>
              <a:gd name="connsiteX74" fmla="*/ 3060700 w 3309627"/>
              <a:gd name="connsiteY74" fmla="*/ 546100 h 1117600"/>
              <a:gd name="connsiteX75" fmla="*/ 3048000 w 3309627"/>
              <a:gd name="connsiteY75" fmla="*/ 476250 h 1117600"/>
              <a:gd name="connsiteX76" fmla="*/ 3041650 w 3309627"/>
              <a:gd name="connsiteY76" fmla="*/ 457200 h 1117600"/>
              <a:gd name="connsiteX77" fmla="*/ 3022600 w 3309627"/>
              <a:gd name="connsiteY77" fmla="*/ 444500 h 1117600"/>
              <a:gd name="connsiteX78" fmla="*/ 2971800 w 3309627"/>
              <a:gd name="connsiteY78" fmla="*/ 400050 h 1117600"/>
              <a:gd name="connsiteX79" fmla="*/ 2946400 w 3309627"/>
              <a:gd name="connsiteY79" fmla="*/ 381000 h 1117600"/>
              <a:gd name="connsiteX80" fmla="*/ 2895600 w 3309627"/>
              <a:gd name="connsiteY80" fmla="*/ 355600 h 1117600"/>
              <a:gd name="connsiteX81" fmla="*/ 2876550 w 3309627"/>
              <a:gd name="connsiteY81" fmla="*/ 336550 h 1117600"/>
              <a:gd name="connsiteX82" fmla="*/ 2819400 w 3309627"/>
              <a:gd name="connsiteY82" fmla="*/ 311150 h 1117600"/>
              <a:gd name="connsiteX83" fmla="*/ 2787650 w 3309627"/>
              <a:gd name="connsiteY83" fmla="*/ 292100 h 1117600"/>
              <a:gd name="connsiteX84" fmla="*/ 2768600 w 3309627"/>
              <a:gd name="connsiteY84" fmla="*/ 285750 h 1117600"/>
              <a:gd name="connsiteX85" fmla="*/ 2736850 w 3309627"/>
              <a:gd name="connsiteY85" fmla="*/ 266700 h 1117600"/>
              <a:gd name="connsiteX86" fmla="*/ 2711450 w 3309627"/>
              <a:gd name="connsiteY86" fmla="*/ 254000 h 1117600"/>
              <a:gd name="connsiteX87" fmla="*/ 2692400 w 3309627"/>
              <a:gd name="connsiteY87" fmla="*/ 241300 h 1117600"/>
              <a:gd name="connsiteX88" fmla="*/ 2635250 w 3309627"/>
              <a:gd name="connsiteY88" fmla="*/ 215900 h 1117600"/>
              <a:gd name="connsiteX89" fmla="*/ 2603500 w 3309627"/>
              <a:gd name="connsiteY89" fmla="*/ 177800 h 1117600"/>
              <a:gd name="connsiteX90" fmla="*/ 2565400 w 3309627"/>
              <a:gd name="connsiteY90" fmla="*/ 152400 h 1117600"/>
              <a:gd name="connsiteX91" fmla="*/ 2540000 w 3309627"/>
              <a:gd name="connsiteY91" fmla="*/ 133350 h 1117600"/>
              <a:gd name="connsiteX92" fmla="*/ 2514600 w 3309627"/>
              <a:gd name="connsiteY92" fmla="*/ 127000 h 1117600"/>
              <a:gd name="connsiteX93" fmla="*/ 2495550 w 3309627"/>
              <a:gd name="connsiteY93" fmla="*/ 120650 h 1117600"/>
              <a:gd name="connsiteX94" fmla="*/ 2190750 w 3309627"/>
              <a:gd name="connsiteY94" fmla="*/ 114300 h 1117600"/>
              <a:gd name="connsiteX95" fmla="*/ 2152650 w 3309627"/>
              <a:gd name="connsiteY95" fmla="*/ 101600 h 1117600"/>
              <a:gd name="connsiteX96" fmla="*/ 2063750 w 3309627"/>
              <a:gd name="connsiteY96" fmla="*/ 88900 h 1117600"/>
              <a:gd name="connsiteX97" fmla="*/ 2038350 w 3309627"/>
              <a:gd name="connsiteY97" fmla="*/ 82550 h 1117600"/>
              <a:gd name="connsiteX98" fmla="*/ 2019300 w 3309627"/>
              <a:gd name="connsiteY98" fmla="*/ 76200 h 1117600"/>
              <a:gd name="connsiteX99" fmla="*/ 1968500 w 3309627"/>
              <a:gd name="connsiteY99" fmla="*/ 69850 h 1117600"/>
              <a:gd name="connsiteX100" fmla="*/ 1924050 w 3309627"/>
              <a:gd name="connsiteY100" fmla="*/ 57150 h 1117600"/>
              <a:gd name="connsiteX101" fmla="*/ 1809750 w 3309627"/>
              <a:gd name="connsiteY101" fmla="*/ 44450 h 1117600"/>
              <a:gd name="connsiteX102" fmla="*/ 1454150 w 3309627"/>
              <a:gd name="connsiteY102" fmla="*/ 50800 h 1117600"/>
              <a:gd name="connsiteX103" fmla="*/ 1371600 w 3309627"/>
              <a:gd name="connsiteY103" fmla="*/ 63500 h 1117600"/>
              <a:gd name="connsiteX104" fmla="*/ 1308100 w 3309627"/>
              <a:gd name="connsiteY104" fmla="*/ 69850 h 1117600"/>
              <a:gd name="connsiteX105" fmla="*/ 1060450 w 3309627"/>
              <a:gd name="connsiteY105" fmla="*/ 63500 h 1117600"/>
              <a:gd name="connsiteX106" fmla="*/ 1041400 w 3309627"/>
              <a:gd name="connsiteY106" fmla="*/ 57150 h 1117600"/>
              <a:gd name="connsiteX107" fmla="*/ 952500 w 3309627"/>
              <a:gd name="connsiteY107" fmla="*/ 44450 h 1117600"/>
              <a:gd name="connsiteX108" fmla="*/ 901700 w 3309627"/>
              <a:gd name="connsiteY108" fmla="*/ 31750 h 1117600"/>
              <a:gd name="connsiteX109" fmla="*/ 812800 w 3309627"/>
              <a:gd name="connsiteY109" fmla="*/ 19050 h 1117600"/>
              <a:gd name="connsiteX110" fmla="*/ 774700 w 3309627"/>
              <a:gd name="connsiteY110" fmla="*/ 12700 h 1117600"/>
              <a:gd name="connsiteX111" fmla="*/ 723900 w 3309627"/>
              <a:gd name="connsiteY111" fmla="*/ 0 h 1117600"/>
              <a:gd name="connsiteX112" fmla="*/ 571500 w 3309627"/>
              <a:gd name="connsiteY112" fmla="*/ 6350 h 1117600"/>
              <a:gd name="connsiteX113" fmla="*/ 539750 w 3309627"/>
              <a:gd name="connsiteY113" fmla="*/ 19050 h 1117600"/>
              <a:gd name="connsiteX114" fmla="*/ 508000 w 3309627"/>
              <a:gd name="connsiteY114" fmla="*/ 25400 h 1117600"/>
              <a:gd name="connsiteX115" fmla="*/ 488950 w 3309627"/>
              <a:gd name="connsiteY115" fmla="*/ 38100 h 1117600"/>
              <a:gd name="connsiteX116" fmla="*/ 431800 w 3309627"/>
              <a:gd name="connsiteY116" fmla="*/ 57150 h 1117600"/>
              <a:gd name="connsiteX117" fmla="*/ 393700 w 3309627"/>
              <a:gd name="connsiteY117" fmla="*/ 69850 h 1117600"/>
              <a:gd name="connsiteX118" fmla="*/ 374650 w 3309627"/>
              <a:gd name="connsiteY118" fmla="*/ 76200 h 1117600"/>
              <a:gd name="connsiteX119" fmla="*/ 355600 w 3309627"/>
              <a:gd name="connsiteY119" fmla="*/ 88900 h 1117600"/>
              <a:gd name="connsiteX120" fmla="*/ 311150 w 3309627"/>
              <a:gd name="connsiteY120" fmla="*/ 139700 h 1117600"/>
              <a:gd name="connsiteX121" fmla="*/ 285750 w 3309627"/>
              <a:gd name="connsiteY121" fmla="*/ 165100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3309627" h="1117600">
                <a:moveTo>
                  <a:pt x="285750" y="165100"/>
                </a:moveTo>
                <a:cubicBezTo>
                  <a:pt x="271992" y="171450"/>
                  <a:pt x="246535" y="172419"/>
                  <a:pt x="228600" y="177800"/>
                </a:cubicBezTo>
                <a:cubicBezTo>
                  <a:pt x="215778" y="181647"/>
                  <a:pt x="190500" y="190500"/>
                  <a:pt x="190500" y="190500"/>
                </a:cubicBezTo>
                <a:cubicBezTo>
                  <a:pt x="182033" y="196850"/>
                  <a:pt x="174289" y="204299"/>
                  <a:pt x="165100" y="209550"/>
                </a:cubicBezTo>
                <a:cubicBezTo>
                  <a:pt x="140998" y="223322"/>
                  <a:pt x="149124" y="206476"/>
                  <a:pt x="127000" y="228600"/>
                </a:cubicBezTo>
                <a:cubicBezTo>
                  <a:pt x="116624" y="238976"/>
                  <a:pt x="104264" y="260430"/>
                  <a:pt x="95250" y="273050"/>
                </a:cubicBezTo>
                <a:cubicBezTo>
                  <a:pt x="89099" y="281662"/>
                  <a:pt x="82550" y="289983"/>
                  <a:pt x="76200" y="298450"/>
                </a:cubicBezTo>
                <a:lnTo>
                  <a:pt x="63500" y="336550"/>
                </a:lnTo>
                <a:lnTo>
                  <a:pt x="57150" y="355600"/>
                </a:lnTo>
                <a:cubicBezTo>
                  <a:pt x="59267" y="376767"/>
                  <a:pt x="60265" y="398075"/>
                  <a:pt x="63500" y="419100"/>
                </a:cubicBezTo>
                <a:cubicBezTo>
                  <a:pt x="64518" y="425716"/>
                  <a:pt x="69850" y="431457"/>
                  <a:pt x="69850" y="438150"/>
                </a:cubicBezTo>
                <a:cubicBezTo>
                  <a:pt x="69850" y="461529"/>
                  <a:pt x="67563" y="484976"/>
                  <a:pt x="63500" y="508000"/>
                </a:cubicBezTo>
                <a:cubicBezTo>
                  <a:pt x="61174" y="521183"/>
                  <a:pt x="60266" y="536634"/>
                  <a:pt x="50800" y="546100"/>
                </a:cubicBezTo>
                <a:lnTo>
                  <a:pt x="31750" y="565150"/>
                </a:lnTo>
                <a:cubicBezTo>
                  <a:pt x="29633" y="571500"/>
                  <a:pt x="28651" y="578349"/>
                  <a:pt x="25400" y="584200"/>
                </a:cubicBezTo>
                <a:cubicBezTo>
                  <a:pt x="17987" y="597543"/>
                  <a:pt x="0" y="622300"/>
                  <a:pt x="0" y="622300"/>
                </a:cubicBezTo>
                <a:cubicBezTo>
                  <a:pt x="2117" y="647700"/>
                  <a:pt x="-217" y="673873"/>
                  <a:pt x="6350" y="698500"/>
                </a:cubicBezTo>
                <a:cubicBezTo>
                  <a:pt x="8664" y="707177"/>
                  <a:pt x="19651" y="710651"/>
                  <a:pt x="25400" y="717550"/>
                </a:cubicBezTo>
                <a:cubicBezTo>
                  <a:pt x="55282" y="753409"/>
                  <a:pt x="18801" y="721908"/>
                  <a:pt x="57150" y="749300"/>
                </a:cubicBezTo>
                <a:cubicBezTo>
                  <a:pt x="129785" y="801182"/>
                  <a:pt x="47021" y="739171"/>
                  <a:pt x="95250" y="787400"/>
                </a:cubicBezTo>
                <a:cubicBezTo>
                  <a:pt x="100646" y="792796"/>
                  <a:pt x="108437" y="795214"/>
                  <a:pt x="114300" y="800100"/>
                </a:cubicBezTo>
                <a:cubicBezTo>
                  <a:pt x="163193" y="840844"/>
                  <a:pt x="105102" y="800318"/>
                  <a:pt x="152400" y="831850"/>
                </a:cubicBezTo>
                <a:cubicBezTo>
                  <a:pt x="169333" y="882650"/>
                  <a:pt x="143933" y="823383"/>
                  <a:pt x="177800" y="857250"/>
                </a:cubicBezTo>
                <a:cubicBezTo>
                  <a:pt x="182533" y="861983"/>
                  <a:pt x="179417" y="871567"/>
                  <a:pt x="184150" y="876300"/>
                </a:cubicBezTo>
                <a:cubicBezTo>
                  <a:pt x="188883" y="881033"/>
                  <a:pt x="197349" y="879399"/>
                  <a:pt x="203200" y="882650"/>
                </a:cubicBezTo>
                <a:cubicBezTo>
                  <a:pt x="216543" y="890063"/>
                  <a:pt x="226820" y="903223"/>
                  <a:pt x="241300" y="908050"/>
                </a:cubicBezTo>
                <a:cubicBezTo>
                  <a:pt x="356435" y="946428"/>
                  <a:pt x="212421" y="900174"/>
                  <a:pt x="311150" y="927100"/>
                </a:cubicBezTo>
                <a:cubicBezTo>
                  <a:pt x="324065" y="930622"/>
                  <a:pt x="336550" y="935567"/>
                  <a:pt x="349250" y="939800"/>
                </a:cubicBezTo>
                <a:cubicBezTo>
                  <a:pt x="355600" y="941917"/>
                  <a:pt x="361736" y="944837"/>
                  <a:pt x="368300" y="946150"/>
                </a:cubicBezTo>
                <a:cubicBezTo>
                  <a:pt x="378883" y="948267"/>
                  <a:pt x="389579" y="949882"/>
                  <a:pt x="400050" y="952500"/>
                </a:cubicBezTo>
                <a:cubicBezTo>
                  <a:pt x="406544" y="954123"/>
                  <a:pt x="412664" y="957011"/>
                  <a:pt x="419100" y="958850"/>
                </a:cubicBezTo>
                <a:cubicBezTo>
                  <a:pt x="486278" y="978044"/>
                  <a:pt x="392058" y="947719"/>
                  <a:pt x="482600" y="977900"/>
                </a:cubicBezTo>
                <a:cubicBezTo>
                  <a:pt x="488950" y="980017"/>
                  <a:pt x="495024" y="983303"/>
                  <a:pt x="501650" y="984250"/>
                </a:cubicBezTo>
                <a:lnTo>
                  <a:pt x="546100" y="990600"/>
                </a:lnTo>
                <a:cubicBezTo>
                  <a:pt x="586889" y="1004196"/>
                  <a:pt x="568898" y="999300"/>
                  <a:pt x="641350" y="1009650"/>
                </a:cubicBezTo>
                <a:cubicBezTo>
                  <a:pt x="656167" y="1011767"/>
                  <a:pt x="671037" y="1013539"/>
                  <a:pt x="685800" y="1016000"/>
                </a:cubicBezTo>
                <a:cubicBezTo>
                  <a:pt x="696446" y="1017774"/>
                  <a:pt x="706852" y="1020924"/>
                  <a:pt x="717550" y="1022350"/>
                </a:cubicBezTo>
                <a:cubicBezTo>
                  <a:pt x="738636" y="1025161"/>
                  <a:pt x="759883" y="1026583"/>
                  <a:pt x="781050" y="1028700"/>
                </a:cubicBezTo>
                <a:cubicBezTo>
                  <a:pt x="904495" y="1063970"/>
                  <a:pt x="707930" y="1010266"/>
                  <a:pt x="927100" y="1054100"/>
                </a:cubicBezTo>
                <a:cubicBezTo>
                  <a:pt x="937683" y="1056217"/>
                  <a:pt x="948140" y="1059111"/>
                  <a:pt x="958850" y="1060450"/>
                </a:cubicBezTo>
                <a:cubicBezTo>
                  <a:pt x="1032274" y="1069628"/>
                  <a:pt x="1116714" y="1070321"/>
                  <a:pt x="1187450" y="1073150"/>
                </a:cubicBezTo>
                <a:lnTo>
                  <a:pt x="1231900" y="1085850"/>
                </a:lnTo>
                <a:cubicBezTo>
                  <a:pt x="1238311" y="1087773"/>
                  <a:pt x="1244257" y="1092200"/>
                  <a:pt x="1250950" y="1092200"/>
                </a:cubicBezTo>
                <a:cubicBezTo>
                  <a:pt x="1268319" y="1092200"/>
                  <a:pt x="1274603" y="1079571"/>
                  <a:pt x="1289050" y="1073150"/>
                </a:cubicBezTo>
                <a:cubicBezTo>
                  <a:pt x="1328530" y="1055603"/>
                  <a:pt x="1343703" y="1058795"/>
                  <a:pt x="1390650" y="1054100"/>
                </a:cubicBezTo>
                <a:cubicBezTo>
                  <a:pt x="1468127" y="1055650"/>
                  <a:pt x="1690319" y="1055603"/>
                  <a:pt x="1809750" y="1066800"/>
                </a:cubicBezTo>
                <a:cubicBezTo>
                  <a:pt x="1843731" y="1069986"/>
                  <a:pt x="1877483" y="1075267"/>
                  <a:pt x="1911350" y="1079500"/>
                </a:cubicBezTo>
                <a:cubicBezTo>
                  <a:pt x="1920010" y="1080582"/>
                  <a:pt x="1928142" y="1084415"/>
                  <a:pt x="1936750" y="1085850"/>
                </a:cubicBezTo>
                <a:cubicBezTo>
                  <a:pt x="1953583" y="1088655"/>
                  <a:pt x="1970589" y="1090315"/>
                  <a:pt x="1987550" y="1092200"/>
                </a:cubicBezTo>
                <a:cubicBezTo>
                  <a:pt x="2040867" y="1098124"/>
                  <a:pt x="2072440" y="1100333"/>
                  <a:pt x="2127250" y="1104900"/>
                </a:cubicBezTo>
                <a:cubicBezTo>
                  <a:pt x="2363618" y="1097513"/>
                  <a:pt x="2354927" y="1094195"/>
                  <a:pt x="2622550" y="1104900"/>
                </a:cubicBezTo>
                <a:cubicBezTo>
                  <a:pt x="2631270" y="1105249"/>
                  <a:pt x="2639259" y="1110460"/>
                  <a:pt x="2647950" y="1111250"/>
                </a:cubicBezTo>
                <a:cubicBezTo>
                  <a:pt x="2685952" y="1114705"/>
                  <a:pt x="2724150" y="1115483"/>
                  <a:pt x="2762250" y="1117600"/>
                </a:cubicBezTo>
                <a:cubicBezTo>
                  <a:pt x="2785533" y="1115483"/>
                  <a:pt x="2809076" y="1115313"/>
                  <a:pt x="2832100" y="1111250"/>
                </a:cubicBezTo>
                <a:cubicBezTo>
                  <a:pt x="2845283" y="1108924"/>
                  <a:pt x="2857500" y="1102783"/>
                  <a:pt x="2870200" y="1098550"/>
                </a:cubicBezTo>
                <a:cubicBezTo>
                  <a:pt x="2876550" y="1096433"/>
                  <a:pt x="2883681" y="1095913"/>
                  <a:pt x="2889250" y="1092200"/>
                </a:cubicBezTo>
                <a:cubicBezTo>
                  <a:pt x="2913869" y="1075787"/>
                  <a:pt x="2901060" y="1081913"/>
                  <a:pt x="2927350" y="1073150"/>
                </a:cubicBezTo>
                <a:cubicBezTo>
                  <a:pt x="2970104" y="1041084"/>
                  <a:pt x="2934054" y="1064683"/>
                  <a:pt x="2984500" y="1041400"/>
                </a:cubicBezTo>
                <a:cubicBezTo>
                  <a:pt x="3001690" y="1033466"/>
                  <a:pt x="3016736" y="1019713"/>
                  <a:pt x="3035300" y="1016000"/>
                </a:cubicBezTo>
                <a:cubicBezTo>
                  <a:pt x="3057124" y="1011635"/>
                  <a:pt x="3071525" y="1009278"/>
                  <a:pt x="3092450" y="1003300"/>
                </a:cubicBezTo>
                <a:cubicBezTo>
                  <a:pt x="3098886" y="1001461"/>
                  <a:pt x="3104978" y="998455"/>
                  <a:pt x="3111500" y="996950"/>
                </a:cubicBezTo>
                <a:cubicBezTo>
                  <a:pt x="3118944" y="995232"/>
                  <a:pt x="3213226" y="977837"/>
                  <a:pt x="3225800" y="971550"/>
                </a:cubicBezTo>
                <a:cubicBezTo>
                  <a:pt x="3234267" y="967317"/>
                  <a:pt x="3242499" y="962579"/>
                  <a:pt x="3251200" y="958850"/>
                </a:cubicBezTo>
                <a:cubicBezTo>
                  <a:pt x="3257352" y="956213"/>
                  <a:pt x="3264263" y="955493"/>
                  <a:pt x="3270250" y="952500"/>
                </a:cubicBezTo>
                <a:cubicBezTo>
                  <a:pt x="3277076" y="949087"/>
                  <a:pt x="3282950" y="944033"/>
                  <a:pt x="3289300" y="939800"/>
                </a:cubicBezTo>
                <a:cubicBezTo>
                  <a:pt x="3293533" y="933450"/>
                  <a:pt x="3298587" y="927576"/>
                  <a:pt x="3302000" y="920750"/>
                </a:cubicBezTo>
                <a:cubicBezTo>
                  <a:pt x="3314064" y="896622"/>
                  <a:pt x="3310084" y="870823"/>
                  <a:pt x="3302000" y="844550"/>
                </a:cubicBezTo>
                <a:cubicBezTo>
                  <a:pt x="3297360" y="829469"/>
                  <a:pt x="3273634" y="811781"/>
                  <a:pt x="3263900" y="800100"/>
                </a:cubicBezTo>
                <a:cubicBezTo>
                  <a:pt x="3241195" y="772855"/>
                  <a:pt x="3262507" y="787298"/>
                  <a:pt x="3232150" y="762000"/>
                </a:cubicBezTo>
                <a:cubicBezTo>
                  <a:pt x="3226287" y="757114"/>
                  <a:pt x="3218804" y="754370"/>
                  <a:pt x="3213100" y="749300"/>
                </a:cubicBezTo>
                <a:cubicBezTo>
                  <a:pt x="3199676" y="737368"/>
                  <a:pt x="3192039" y="716880"/>
                  <a:pt x="3175000" y="711200"/>
                </a:cubicBezTo>
                <a:cubicBezTo>
                  <a:pt x="3122320" y="693640"/>
                  <a:pt x="3205189" y="723119"/>
                  <a:pt x="3117850" y="679450"/>
                </a:cubicBezTo>
                <a:cubicBezTo>
                  <a:pt x="3085624" y="663337"/>
                  <a:pt x="3100326" y="672001"/>
                  <a:pt x="3073400" y="654050"/>
                </a:cubicBezTo>
                <a:cubicBezTo>
                  <a:pt x="3041167" y="605701"/>
                  <a:pt x="3043163" y="626680"/>
                  <a:pt x="3054350" y="565150"/>
                </a:cubicBezTo>
                <a:cubicBezTo>
                  <a:pt x="3055547" y="558564"/>
                  <a:pt x="3058583" y="552450"/>
                  <a:pt x="3060700" y="546100"/>
                </a:cubicBezTo>
                <a:cubicBezTo>
                  <a:pt x="3055561" y="510126"/>
                  <a:pt x="3056554" y="506190"/>
                  <a:pt x="3048000" y="476250"/>
                </a:cubicBezTo>
                <a:cubicBezTo>
                  <a:pt x="3046161" y="469814"/>
                  <a:pt x="3045831" y="462427"/>
                  <a:pt x="3041650" y="457200"/>
                </a:cubicBezTo>
                <a:cubicBezTo>
                  <a:pt x="3036882" y="451241"/>
                  <a:pt x="3028950" y="448733"/>
                  <a:pt x="3022600" y="444500"/>
                </a:cubicBezTo>
                <a:cubicBezTo>
                  <a:pt x="2998964" y="409046"/>
                  <a:pt x="3021189" y="437092"/>
                  <a:pt x="2971800" y="400050"/>
                </a:cubicBezTo>
                <a:cubicBezTo>
                  <a:pt x="2963333" y="393700"/>
                  <a:pt x="2955542" y="386333"/>
                  <a:pt x="2946400" y="381000"/>
                </a:cubicBezTo>
                <a:cubicBezTo>
                  <a:pt x="2930047" y="371461"/>
                  <a:pt x="2908987" y="368987"/>
                  <a:pt x="2895600" y="355600"/>
                </a:cubicBezTo>
                <a:cubicBezTo>
                  <a:pt x="2889250" y="349250"/>
                  <a:pt x="2883858" y="341770"/>
                  <a:pt x="2876550" y="336550"/>
                </a:cubicBezTo>
                <a:cubicBezTo>
                  <a:pt x="2860839" y="325328"/>
                  <a:pt x="2835995" y="319447"/>
                  <a:pt x="2819400" y="311150"/>
                </a:cubicBezTo>
                <a:cubicBezTo>
                  <a:pt x="2808361" y="305630"/>
                  <a:pt x="2798689" y="297620"/>
                  <a:pt x="2787650" y="292100"/>
                </a:cubicBezTo>
                <a:cubicBezTo>
                  <a:pt x="2781663" y="289107"/>
                  <a:pt x="2774587" y="288743"/>
                  <a:pt x="2768600" y="285750"/>
                </a:cubicBezTo>
                <a:cubicBezTo>
                  <a:pt x="2757561" y="280230"/>
                  <a:pt x="2747639" y="272694"/>
                  <a:pt x="2736850" y="266700"/>
                </a:cubicBezTo>
                <a:cubicBezTo>
                  <a:pt x="2728575" y="262103"/>
                  <a:pt x="2719669" y="258696"/>
                  <a:pt x="2711450" y="254000"/>
                </a:cubicBezTo>
                <a:cubicBezTo>
                  <a:pt x="2704824" y="250214"/>
                  <a:pt x="2699374" y="244400"/>
                  <a:pt x="2692400" y="241300"/>
                </a:cubicBezTo>
                <a:cubicBezTo>
                  <a:pt x="2624390" y="211073"/>
                  <a:pt x="2678363" y="244642"/>
                  <a:pt x="2635250" y="215900"/>
                </a:cubicBezTo>
                <a:cubicBezTo>
                  <a:pt x="2623961" y="198967"/>
                  <a:pt x="2620424" y="190963"/>
                  <a:pt x="2603500" y="177800"/>
                </a:cubicBezTo>
                <a:cubicBezTo>
                  <a:pt x="2591452" y="168429"/>
                  <a:pt x="2577611" y="161558"/>
                  <a:pt x="2565400" y="152400"/>
                </a:cubicBezTo>
                <a:cubicBezTo>
                  <a:pt x="2556933" y="146050"/>
                  <a:pt x="2549466" y="138083"/>
                  <a:pt x="2540000" y="133350"/>
                </a:cubicBezTo>
                <a:cubicBezTo>
                  <a:pt x="2532194" y="129447"/>
                  <a:pt x="2522991" y="129398"/>
                  <a:pt x="2514600" y="127000"/>
                </a:cubicBezTo>
                <a:cubicBezTo>
                  <a:pt x="2508164" y="125161"/>
                  <a:pt x="2502238" y="120912"/>
                  <a:pt x="2495550" y="120650"/>
                </a:cubicBezTo>
                <a:cubicBezTo>
                  <a:pt x="2394006" y="116668"/>
                  <a:pt x="2292350" y="116417"/>
                  <a:pt x="2190750" y="114300"/>
                </a:cubicBezTo>
                <a:cubicBezTo>
                  <a:pt x="2178050" y="110067"/>
                  <a:pt x="2165902" y="103493"/>
                  <a:pt x="2152650" y="101600"/>
                </a:cubicBezTo>
                <a:cubicBezTo>
                  <a:pt x="2123017" y="97367"/>
                  <a:pt x="2092790" y="96160"/>
                  <a:pt x="2063750" y="88900"/>
                </a:cubicBezTo>
                <a:cubicBezTo>
                  <a:pt x="2055283" y="86783"/>
                  <a:pt x="2046741" y="84948"/>
                  <a:pt x="2038350" y="82550"/>
                </a:cubicBezTo>
                <a:cubicBezTo>
                  <a:pt x="2031914" y="80711"/>
                  <a:pt x="2025886" y="77397"/>
                  <a:pt x="2019300" y="76200"/>
                </a:cubicBezTo>
                <a:cubicBezTo>
                  <a:pt x="2002510" y="73147"/>
                  <a:pt x="1985433" y="71967"/>
                  <a:pt x="1968500" y="69850"/>
                </a:cubicBezTo>
                <a:cubicBezTo>
                  <a:pt x="1953683" y="65617"/>
                  <a:pt x="1939266" y="59585"/>
                  <a:pt x="1924050" y="57150"/>
                </a:cubicBezTo>
                <a:cubicBezTo>
                  <a:pt x="1886197" y="51094"/>
                  <a:pt x="1809750" y="44450"/>
                  <a:pt x="1809750" y="44450"/>
                </a:cubicBezTo>
                <a:lnTo>
                  <a:pt x="1454150" y="50800"/>
                </a:lnTo>
                <a:cubicBezTo>
                  <a:pt x="1343146" y="54216"/>
                  <a:pt x="1436166" y="54276"/>
                  <a:pt x="1371600" y="63500"/>
                </a:cubicBezTo>
                <a:cubicBezTo>
                  <a:pt x="1350542" y="66508"/>
                  <a:pt x="1329267" y="67733"/>
                  <a:pt x="1308100" y="69850"/>
                </a:cubicBezTo>
                <a:cubicBezTo>
                  <a:pt x="1225550" y="67733"/>
                  <a:pt x="1142934" y="67428"/>
                  <a:pt x="1060450" y="63500"/>
                </a:cubicBezTo>
                <a:cubicBezTo>
                  <a:pt x="1053764" y="63182"/>
                  <a:pt x="1047992" y="58313"/>
                  <a:pt x="1041400" y="57150"/>
                </a:cubicBezTo>
                <a:cubicBezTo>
                  <a:pt x="1011921" y="51948"/>
                  <a:pt x="981540" y="51710"/>
                  <a:pt x="952500" y="44450"/>
                </a:cubicBezTo>
                <a:cubicBezTo>
                  <a:pt x="935567" y="40217"/>
                  <a:pt x="918873" y="34872"/>
                  <a:pt x="901700" y="31750"/>
                </a:cubicBezTo>
                <a:cubicBezTo>
                  <a:pt x="872249" y="26395"/>
                  <a:pt x="842327" y="23971"/>
                  <a:pt x="812800" y="19050"/>
                </a:cubicBezTo>
                <a:cubicBezTo>
                  <a:pt x="800100" y="16933"/>
                  <a:pt x="787289" y="15398"/>
                  <a:pt x="774700" y="12700"/>
                </a:cubicBezTo>
                <a:cubicBezTo>
                  <a:pt x="757633" y="9043"/>
                  <a:pt x="723900" y="0"/>
                  <a:pt x="723900" y="0"/>
                </a:cubicBezTo>
                <a:cubicBezTo>
                  <a:pt x="673100" y="2117"/>
                  <a:pt x="622074" y="1118"/>
                  <a:pt x="571500" y="6350"/>
                </a:cubicBezTo>
                <a:cubicBezTo>
                  <a:pt x="560162" y="7523"/>
                  <a:pt x="550668" y="15775"/>
                  <a:pt x="539750" y="19050"/>
                </a:cubicBezTo>
                <a:cubicBezTo>
                  <a:pt x="529412" y="22151"/>
                  <a:pt x="518583" y="23283"/>
                  <a:pt x="508000" y="25400"/>
                </a:cubicBezTo>
                <a:cubicBezTo>
                  <a:pt x="501650" y="29633"/>
                  <a:pt x="495776" y="34687"/>
                  <a:pt x="488950" y="38100"/>
                </a:cubicBezTo>
                <a:cubicBezTo>
                  <a:pt x="457119" y="54016"/>
                  <a:pt x="462116" y="48055"/>
                  <a:pt x="431800" y="57150"/>
                </a:cubicBezTo>
                <a:cubicBezTo>
                  <a:pt x="418978" y="60997"/>
                  <a:pt x="406400" y="65617"/>
                  <a:pt x="393700" y="69850"/>
                </a:cubicBezTo>
                <a:cubicBezTo>
                  <a:pt x="387350" y="71967"/>
                  <a:pt x="380219" y="72487"/>
                  <a:pt x="374650" y="76200"/>
                </a:cubicBezTo>
                <a:lnTo>
                  <a:pt x="355600" y="88900"/>
                </a:lnTo>
                <a:cubicBezTo>
                  <a:pt x="341361" y="110259"/>
                  <a:pt x="335203" y="130079"/>
                  <a:pt x="311150" y="139700"/>
                </a:cubicBezTo>
                <a:cubicBezTo>
                  <a:pt x="307219" y="141272"/>
                  <a:pt x="299508" y="158750"/>
                  <a:pt x="285750" y="16510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Consolas" panose="020B0609020204030204" pitchFamily="49" charset="0"/>
              </a:rPr>
              <a:t>11   12   13   14</a:t>
            </a:r>
          </a:p>
          <a:p>
            <a:pPr algn="ctr"/>
            <a:r>
              <a:rPr lang="en-US">
                <a:solidFill>
                  <a:schemeClr val="tx1"/>
                </a:solidFill>
                <a:latin typeface="Consolas" panose="020B0609020204030204" pitchFamily="49" charset="0"/>
              </a:rPr>
              <a:t>21   22   23   24</a:t>
            </a:r>
          </a:p>
          <a:p>
            <a:pPr algn="ctr"/>
            <a:r>
              <a:rPr lang="en-US">
                <a:solidFill>
                  <a:schemeClr val="tx1"/>
                </a:solidFill>
                <a:latin typeface="Consolas" panose="020B0609020204030204" pitchFamily="49" charset="0"/>
              </a:rPr>
              <a:t>31   32   33   34</a:t>
            </a:r>
          </a:p>
          <a:p>
            <a:pPr algn="ctr"/>
            <a:r>
              <a:rPr lang="en-US">
                <a:solidFill>
                  <a:schemeClr val="tx1"/>
                </a:solidFill>
                <a:latin typeface="Consolas" panose="020B0609020204030204" pitchFamily="49" charset="0"/>
              </a:rPr>
              <a:t>41   42   43   44</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772929F-EFC4-4875-A59D-C2A7CCE2FBB7}"/>
                  </a:ext>
                </a:extLst>
              </p:cNvPr>
              <p:cNvSpPr txBox="1"/>
              <p:nvPr/>
            </p:nvSpPr>
            <p:spPr>
              <a:xfrm>
                <a:off x="457200" y="4113311"/>
                <a:ext cx="103505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Ω</m:t>
                      </m:r>
                      <m:r>
                        <a:rPr lang="en-US" b="0" i="1" smtClean="0">
                          <a:latin typeface="Cambria Math" panose="02040503050406030204" pitchFamily="18" charset="0"/>
                        </a:rPr>
                        <m:t>=</m:t>
                      </m:r>
                    </m:oMath>
                  </m:oMathPara>
                </a14:m>
                <a:endParaRPr lang="en-US"/>
              </a:p>
            </p:txBody>
          </p:sp>
        </mc:Choice>
        <mc:Fallback xmlns="">
          <p:sp>
            <p:nvSpPr>
              <p:cNvPr id="9" name="TextBox 8">
                <a:extLst>
                  <a:ext uri="{FF2B5EF4-FFF2-40B4-BE49-F238E27FC236}">
                    <a16:creationId xmlns:a16="http://schemas.microsoft.com/office/drawing/2014/main" id="{3772929F-EFC4-4875-A59D-C2A7CCE2FBB7}"/>
                  </a:ext>
                </a:extLst>
              </p:cNvPr>
              <p:cNvSpPr txBox="1">
                <a:spLocks noRot="1" noChangeAspect="1" noMove="1" noResize="1" noEditPoints="1" noAdjustHandles="1" noChangeArrowheads="1" noChangeShapeType="1" noTextEdit="1"/>
              </p:cNvSpPr>
              <p:nvPr/>
            </p:nvSpPr>
            <p:spPr>
              <a:xfrm>
                <a:off x="457200" y="4113311"/>
                <a:ext cx="1035050" cy="30777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F8CF209-FDFC-47B6-B76D-89C186775AA8}"/>
                  </a:ext>
                </a:extLst>
              </p:cNvPr>
              <p:cNvSpPr txBox="1"/>
              <p:nvPr/>
            </p:nvSpPr>
            <p:spPr>
              <a:xfrm>
                <a:off x="5455927" y="3478222"/>
                <a:ext cx="2011250" cy="8440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600" b="1" i="1" smtClean="0">
                          <a:latin typeface="Cambria Math" panose="02040503050406030204" pitchFamily="18" charset="0"/>
                        </a:rPr>
                        <m:t>𝑷</m:t>
                      </m:r>
                      <m:d>
                        <m:dPr>
                          <m:ctrlPr>
                            <a:rPr lang="en-US" sz="2600" b="0" i="1" smtClean="0">
                              <a:latin typeface="Cambria Math" panose="02040503050406030204" pitchFamily="18" charset="0"/>
                            </a:rPr>
                          </m:ctrlPr>
                        </m:dPr>
                        <m:e>
                          <m:r>
                            <a:rPr lang="en-US" sz="2600" b="0" i="1" smtClean="0">
                              <a:latin typeface="Cambria Math" panose="02040503050406030204" pitchFamily="18" charset="0"/>
                            </a:rPr>
                            <m:t>𝜔</m:t>
                          </m:r>
                        </m:e>
                      </m:d>
                      <m:r>
                        <a:rPr lang="en-US" sz="2600" b="0" i="1" smtClean="0">
                          <a:latin typeface="Cambria Math" panose="02040503050406030204" pitchFamily="18" charset="0"/>
                        </a:rPr>
                        <m:t>=</m:t>
                      </m:r>
                      <m:f>
                        <m:fPr>
                          <m:ctrlPr>
                            <a:rPr lang="en-US" sz="2600" b="0" i="1" smtClean="0">
                              <a:latin typeface="Cambria Math" panose="02040503050406030204" pitchFamily="18" charset="0"/>
                            </a:rPr>
                          </m:ctrlPr>
                        </m:fPr>
                        <m:num>
                          <m:r>
                            <a:rPr lang="en-US" sz="2600" b="0" i="1" smtClean="0">
                              <a:latin typeface="Cambria Math" panose="02040503050406030204" pitchFamily="18" charset="0"/>
                            </a:rPr>
                            <m:t>1</m:t>
                          </m:r>
                        </m:num>
                        <m:den>
                          <m:r>
                            <a:rPr lang="en-US" sz="2600" b="0" i="1" smtClean="0">
                              <a:latin typeface="Cambria Math" panose="02040503050406030204" pitchFamily="18" charset="0"/>
                            </a:rPr>
                            <m:t>16</m:t>
                          </m:r>
                        </m:den>
                      </m:f>
                    </m:oMath>
                  </m:oMathPara>
                </a14:m>
                <a:endParaRPr lang="en-US" sz="2600"/>
              </a:p>
            </p:txBody>
          </p:sp>
        </mc:Choice>
        <mc:Fallback xmlns="">
          <p:sp>
            <p:nvSpPr>
              <p:cNvPr id="2" name="TextBox 1">
                <a:extLst>
                  <a:ext uri="{FF2B5EF4-FFF2-40B4-BE49-F238E27FC236}">
                    <a16:creationId xmlns:a16="http://schemas.microsoft.com/office/drawing/2014/main" id="{6F8CF209-FDFC-47B6-B76D-89C186775AA8}"/>
                  </a:ext>
                </a:extLst>
              </p:cNvPr>
              <p:cNvSpPr txBox="1">
                <a:spLocks noRot="1" noChangeAspect="1" noMove="1" noResize="1" noEditPoints="1" noAdjustHandles="1" noChangeArrowheads="1" noChangeShapeType="1" noTextEdit="1"/>
              </p:cNvSpPr>
              <p:nvPr/>
            </p:nvSpPr>
            <p:spPr>
              <a:xfrm>
                <a:off x="5455927" y="3478222"/>
                <a:ext cx="2011250" cy="84407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430A6673-5C39-4DA0-BC3E-A9611C058F0C}"/>
                  </a:ext>
                </a:extLst>
              </p:cNvPr>
              <p:cNvSpPr/>
              <p:nvPr/>
            </p:nvSpPr>
            <p:spPr>
              <a:xfrm>
                <a:off x="243000" y="2982725"/>
                <a:ext cx="7229250" cy="400110"/>
              </a:xfrm>
              <a:prstGeom prst="rect">
                <a:avLst/>
              </a:prstGeom>
            </p:spPr>
            <p:txBody>
              <a:bodyPr wrap="square">
                <a:spAutoFit/>
              </a:bodyPr>
              <a:lstStyle/>
              <a:p>
                <a:pPr marL="101600" indent="0">
                  <a:buNone/>
                </a:pPr>
                <a:r>
                  <a:rPr lang="en-US" sz="2000">
                    <a:latin typeface="Calibri" panose="020F0502020204030204" pitchFamily="34" charset="0"/>
                    <a:cs typeface="Calibri" panose="020F0502020204030204" pitchFamily="34" charset="0"/>
                  </a:rPr>
                  <a:t>Example: Rolling two fair 4-sided dice. In this case, </a:t>
                </a:r>
                <a14:m>
                  <m:oMath xmlns:m="http://schemas.openxmlformats.org/officeDocument/2006/math">
                    <m:r>
                      <m:rPr>
                        <m:sty m:val="p"/>
                      </m:rPr>
                      <a:rPr lang="en-US" sz="2000">
                        <a:latin typeface="Cambria Math" panose="02040503050406030204" pitchFamily="18" charset="0"/>
                      </a:rPr>
                      <m:t>Ω</m:t>
                    </m:r>
                  </m:oMath>
                </a14:m>
                <a:r>
                  <a:rPr lang="en-US" sz="2000">
                    <a:latin typeface="Calibri" panose="020F0502020204030204" pitchFamily="34" charset="0"/>
                    <a:cs typeface="Calibri" panose="020F0502020204030204" pitchFamily="34" charset="0"/>
                  </a:rPr>
                  <a:t> and </a:t>
                </a:r>
                <a14:m>
                  <m:oMath xmlns:m="http://schemas.openxmlformats.org/officeDocument/2006/math">
                    <m:r>
                      <a:rPr lang="en-US" sz="2000" b="1" i="1" smtClean="0">
                        <a:latin typeface="Cambria Math" panose="02040503050406030204" pitchFamily="18" charset="0"/>
                      </a:rPr>
                      <m:t>𝑷</m:t>
                    </m:r>
                  </m:oMath>
                </a14:m>
                <a:r>
                  <a:rPr lang="en-US" sz="2000">
                    <a:latin typeface="Calibri" panose="020F0502020204030204" pitchFamily="34" charset="0"/>
                    <a:cs typeface="Calibri" panose="020F0502020204030204" pitchFamily="34" charset="0"/>
                  </a:rPr>
                  <a:t> are:</a:t>
                </a:r>
              </a:p>
            </p:txBody>
          </p:sp>
        </mc:Choice>
        <mc:Fallback xmlns="">
          <p:sp>
            <p:nvSpPr>
              <p:cNvPr id="4" name="Rectangle 3">
                <a:extLst>
                  <a:ext uri="{FF2B5EF4-FFF2-40B4-BE49-F238E27FC236}">
                    <a16:creationId xmlns:a16="http://schemas.microsoft.com/office/drawing/2014/main" id="{430A6673-5C39-4DA0-BC3E-A9611C058F0C}"/>
                  </a:ext>
                </a:extLst>
              </p:cNvPr>
              <p:cNvSpPr>
                <a:spLocks noRot="1" noChangeAspect="1" noMove="1" noResize="1" noEditPoints="1" noAdjustHandles="1" noChangeArrowheads="1" noChangeShapeType="1" noTextEdit="1"/>
              </p:cNvSpPr>
              <p:nvPr/>
            </p:nvSpPr>
            <p:spPr>
              <a:xfrm>
                <a:off x="243000" y="2982725"/>
                <a:ext cx="7229250" cy="400110"/>
              </a:xfrm>
              <a:prstGeom prst="rect">
                <a:avLst/>
              </a:prstGeom>
              <a:blipFill>
                <a:blip r:embed="rId7"/>
                <a:stretch>
                  <a:fillRect t="-7576" b="-25758"/>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59E8A980-1F73-655E-B810-37CB2412C875}"/>
              </a:ext>
            </a:extLst>
          </p:cNvPr>
          <p:cNvSpPr txBox="1"/>
          <p:nvPr/>
        </p:nvSpPr>
        <p:spPr>
          <a:xfrm>
            <a:off x="5256992" y="4518223"/>
            <a:ext cx="3309627" cy="307777"/>
          </a:xfrm>
          <a:prstGeom prst="rect">
            <a:avLst/>
          </a:prstGeom>
          <a:noFill/>
        </p:spPr>
        <p:txBody>
          <a:bodyPr wrap="square" rtlCol="0">
            <a:spAutoFit/>
          </a:bodyPr>
          <a:lstStyle/>
          <a:p>
            <a:r>
              <a:rPr lang="en-US"/>
              <a:t>This is a “uniform probability space”.</a:t>
            </a:r>
          </a:p>
        </p:txBody>
      </p:sp>
    </p:spTree>
    <p:extLst>
      <p:ext uri="{BB962C8B-B14F-4D97-AF65-F5344CB8AC3E}">
        <p14:creationId xmlns:p14="http://schemas.microsoft.com/office/powerpoint/2010/main" val="2900092664"/>
      </p:ext>
    </p:extLst>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77088-AE8B-A62E-B90F-79F9B6422F6E}"/>
              </a:ext>
            </a:extLst>
          </p:cNvPr>
          <p:cNvSpPr>
            <a:spLocks noGrp="1"/>
          </p:cNvSpPr>
          <p:nvPr>
            <p:ph type="title"/>
          </p:nvPr>
        </p:nvSpPr>
        <p:spPr/>
        <p:txBody>
          <a:bodyPr/>
          <a:lstStyle/>
          <a:p>
            <a:r>
              <a:rPr lang="en-US"/>
              <a:t>The Sample Space for Monty Hall + Switching Strategy</a:t>
            </a:r>
          </a:p>
        </p:txBody>
      </p:sp>
      <p:cxnSp>
        <p:nvCxnSpPr>
          <p:cNvPr id="4" name="Straight Connector 3">
            <a:extLst>
              <a:ext uri="{FF2B5EF4-FFF2-40B4-BE49-F238E27FC236}">
                <a16:creationId xmlns:a16="http://schemas.microsoft.com/office/drawing/2014/main" id="{46DB3E25-D564-EB75-0E23-FC56550C0595}"/>
              </a:ext>
            </a:extLst>
          </p:cNvPr>
          <p:cNvCxnSpPr>
            <a:cxnSpLocks/>
            <a:stCxn id="5" idx="7"/>
            <a:endCxn id="78" idx="1"/>
          </p:cNvCxnSpPr>
          <p:nvPr/>
        </p:nvCxnSpPr>
        <p:spPr>
          <a:xfrm flipV="1">
            <a:off x="494038" y="1356261"/>
            <a:ext cx="1438214" cy="1413269"/>
          </a:xfrm>
          <a:prstGeom prst="line">
            <a:avLst/>
          </a:prstGeom>
          <a:ln w="19050"/>
        </p:spPr>
        <p:style>
          <a:lnRef idx="1">
            <a:schemeClr val="dk1"/>
          </a:lnRef>
          <a:fillRef idx="0">
            <a:schemeClr val="dk1"/>
          </a:fillRef>
          <a:effectRef idx="0">
            <a:schemeClr val="dk1"/>
          </a:effectRef>
          <a:fontRef idx="minor">
            <a:schemeClr val="tx1"/>
          </a:fontRef>
        </p:style>
      </p:cxnSp>
      <p:sp>
        <p:nvSpPr>
          <p:cNvPr id="5" name="Oval 4">
            <a:extLst>
              <a:ext uri="{FF2B5EF4-FFF2-40B4-BE49-F238E27FC236}">
                <a16:creationId xmlns:a16="http://schemas.microsoft.com/office/drawing/2014/main" id="{E29AEDCA-F5EB-6CA0-7A69-1C88CA6E883C}"/>
              </a:ext>
            </a:extLst>
          </p:cNvPr>
          <p:cNvSpPr/>
          <p:nvPr/>
        </p:nvSpPr>
        <p:spPr>
          <a:xfrm>
            <a:off x="363956" y="2743785"/>
            <a:ext cx="152400" cy="1758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CF9DB6F3-DC10-5990-D2B4-72BD2A59EDF1}"/>
              </a:ext>
            </a:extLst>
          </p:cNvPr>
          <p:cNvCxnSpPr>
            <a:cxnSpLocks/>
            <a:stCxn id="5" idx="5"/>
            <a:endCxn id="21" idx="1"/>
          </p:cNvCxnSpPr>
          <p:nvPr/>
        </p:nvCxnSpPr>
        <p:spPr>
          <a:xfrm>
            <a:off x="494038" y="2893840"/>
            <a:ext cx="1438214" cy="1358829"/>
          </a:xfrm>
          <a:prstGeom prst="line">
            <a:avLst/>
          </a:prstGeom>
          <a:ln w="19050"/>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C31CC616-E532-1250-BA2D-31F9E436377C}"/>
              </a:ext>
            </a:extLst>
          </p:cNvPr>
          <p:cNvSpPr txBox="1"/>
          <p:nvPr/>
        </p:nvSpPr>
        <p:spPr>
          <a:xfrm>
            <a:off x="652142" y="3426021"/>
            <a:ext cx="1024258" cy="292388"/>
          </a:xfrm>
          <a:prstGeom prst="rect">
            <a:avLst/>
          </a:prstGeom>
          <a:noFill/>
        </p:spPr>
        <p:txBody>
          <a:bodyPr wrap="square" rtlCol="0">
            <a:spAutoFit/>
          </a:bodyPr>
          <a:lstStyle/>
          <a:p>
            <a:r>
              <a:rPr lang="en-US" sz="1300"/>
              <a:t>1/3</a:t>
            </a:r>
          </a:p>
        </p:txBody>
      </p:sp>
      <p:cxnSp>
        <p:nvCxnSpPr>
          <p:cNvPr id="8" name="Straight Connector 7">
            <a:extLst>
              <a:ext uri="{FF2B5EF4-FFF2-40B4-BE49-F238E27FC236}">
                <a16:creationId xmlns:a16="http://schemas.microsoft.com/office/drawing/2014/main" id="{5E69DFD9-195F-5FA0-14DC-BF6292225E30}"/>
              </a:ext>
            </a:extLst>
          </p:cNvPr>
          <p:cNvCxnSpPr>
            <a:cxnSpLocks/>
            <a:stCxn id="5" idx="6"/>
          </p:cNvCxnSpPr>
          <p:nvPr/>
        </p:nvCxnSpPr>
        <p:spPr>
          <a:xfrm flipV="1">
            <a:off x="516356" y="2820871"/>
            <a:ext cx="1415896" cy="10814"/>
          </a:xfrm>
          <a:prstGeom prst="line">
            <a:avLst/>
          </a:prstGeom>
          <a:ln w="19050"/>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2038E10F-1B10-E114-45D1-43FBF9056DB7}"/>
              </a:ext>
            </a:extLst>
          </p:cNvPr>
          <p:cNvSpPr txBox="1"/>
          <p:nvPr/>
        </p:nvSpPr>
        <p:spPr>
          <a:xfrm>
            <a:off x="1259896" y="2545787"/>
            <a:ext cx="1024258" cy="292388"/>
          </a:xfrm>
          <a:prstGeom prst="rect">
            <a:avLst/>
          </a:prstGeom>
          <a:noFill/>
        </p:spPr>
        <p:txBody>
          <a:bodyPr wrap="square" rtlCol="0">
            <a:spAutoFit/>
          </a:bodyPr>
          <a:lstStyle/>
          <a:p>
            <a:r>
              <a:rPr lang="en-US" sz="1300"/>
              <a:t>1/3</a:t>
            </a:r>
          </a:p>
        </p:txBody>
      </p:sp>
      <p:sp>
        <p:nvSpPr>
          <p:cNvPr id="10" name="TextBox 9">
            <a:extLst>
              <a:ext uri="{FF2B5EF4-FFF2-40B4-BE49-F238E27FC236}">
                <a16:creationId xmlns:a16="http://schemas.microsoft.com/office/drawing/2014/main" id="{20A40A7C-38A8-609A-E443-6E1BFB2839B9}"/>
              </a:ext>
            </a:extLst>
          </p:cNvPr>
          <p:cNvSpPr txBox="1"/>
          <p:nvPr/>
        </p:nvSpPr>
        <p:spPr>
          <a:xfrm>
            <a:off x="596359" y="2045050"/>
            <a:ext cx="1024258" cy="292388"/>
          </a:xfrm>
          <a:prstGeom prst="rect">
            <a:avLst/>
          </a:prstGeom>
          <a:noFill/>
        </p:spPr>
        <p:txBody>
          <a:bodyPr wrap="square" rtlCol="0">
            <a:spAutoFit/>
          </a:bodyPr>
          <a:lstStyle/>
          <a:p>
            <a:r>
              <a:rPr lang="en-US" sz="1300"/>
              <a:t>1/3</a:t>
            </a:r>
          </a:p>
        </p:txBody>
      </p:sp>
      <mc:AlternateContent xmlns:mc="http://schemas.openxmlformats.org/markup-compatibility/2006" xmlns:a14="http://schemas.microsoft.com/office/drawing/2010/main">
        <mc:Choice Requires="a14">
          <p:sp>
            <p:nvSpPr>
              <p:cNvPr id="13" name="Text Placeholder 2">
                <a:extLst>
                  <a:ext uri="{FF2B5EF4-FFF2-40B4-BE49-F238E27FC236}">
                    <a16:creationId xmlns:a16="http://schemas.microsoft.com/office/drawing/2014/main" id="{6ECD9825-6621-6A19-CEF9-0F66017AF6EE}"/>
                  </a:ext>
                </a:extLst>
              </p:cNvPr>
              <p:cNvSpPr>
                <a:spLocks noGrp="1"/>
              </p:cNvSpPr>
              <p:nvPr>
                <p:ph type="body" idx="1"/>
              </p:nvPr>
            </p:nvSpPr>
            <p:spPr>
              <a:xfrm>
                <a:off x="6811486" y="1811885"/>
                <a:ext cx="2044394" cy="1277718"/>
              </a:xfrm>
            </p:spPr>
            <p:txBody>
              <a:bodyPr/>
              <a:lstStyle/>
              <a:p>
                <a:pPr marL="127000" indent="0">
                  <a:buNone/>
                </a:pPr>
                <a14:m>
                  <m:oMath xmlns:m="http://schemas.openxmlformats.org/officeDocument/2006/math">
                    <m:r>
                      <a:rPr lang="en-US" b="0" i="1" smtClean="0">
                        <a:latin typeface="Cambria Math" panose="02040503050406030204" pitchFamily="18" charset="0"/>
                      </a:rPr>
                      <m:t>𝑖</m:t>
                    </m:r>
                  </m:oMath>
                </a14:m>
                <a:r>
                  <a:rPr lang="en-US"/>
                  <a:t>: the door with the car prize </a:t>
                </a:r>
              </a:p>
              <a:p>
                <a:pPr marL="127000" indent="0">
                  <a:buNone/>
                </a:pPr>
                <a14:m>
                  <m:oMath xmlns:m="http://schemas.openxmlformats.org/officeDocument/2006/math">
                    <m:r>
                      <a:rPr lang="en-US" b="0" i="1" smtClean="0">
                        <a:latin typeface="Cambria Math" panose="02040503050406030204" pitchFamily="18" charset="0"/>
                      </a:rPr>
                      <m:t>𝑗</m:t>
                    </m:r>
                  </m:oMath>
                </a14:m>
                <a:r>
                  <a:rPr lang="en-US"/>
                  <a:t>: the door that you select first</a:t>
                </a:r>
              </a:p>
              <a:p>
                <a:pPr marL="127000" indent="0">
                  <a:buNone/>
                </a:pPr>
                <a14:m>
                  <m:oMath xmlns:m="http://schemas.openxmlformats.org/officeDocument/2006/math">
                    <m:r>
                      <a:rPr lang="en-US" b="0" i="1" smtClean="0">
                        <a:latin typeface="Cambria Math" panose="02040503050406030204" pitchFamily="18" charset="0"/>
                      </a:rPr>
                      <m:t>𝑘</m:t>
                    </m:r>
                  </m:oMath>
                </a14:m>
                <a:r>
                  <a:rPr lang="en-US"/>
                  <a:t>: the door that gets opened</a:t>
                </a:r>
              </a:p>
            </p:txBody>
          </p:sp>
        </mc:Choice>
        <mc:Fallback xmlns="">
          <p:sp>
            <p:nvSpPr>
              <p:cNvPr id="13" name="Text Placeholder 2">
                <a:extLst>
                  <a:ext uri="{FF2B5EF4-FFF2-40B4-BE49-F238E27FC236}">
                    <a16:creationId xmlns:a16="http://schemas.microsoft.com/office/drawing/2014/main" id="{6ECD9825-6621-6A19-CEF9-0F66017AF6EE}"/>
                  </a:ext>
                </a:extLst>
              </p:cNvPr>
              <p:cNvSpPr>
                <a:spLocks noGrp="1" noRot="1" noChangeAspect="1" noMove="1" noResize="1" noEditPoints="1" noAdjustHandles="1" noChangeArrowheads="1" noChangeShapeType="1" noTextEdit="1"/>
              </p:cNvSpPr>
              <p:nvPr>
                <p:ph type="body" idx="1"/>
              </p:nvPr>
            </p:nvSpPr>
            <p:spPr>
              <a:xfrm>
                <a:off x="6811486" y="1811885"/>
                <a:ext cx="2044394" cy="1277718"/>
              </a:xfrm>
              <a:blipFill>
                <a:blip r:embed="rId2"/>
                <a:stretch>
                  <a:fillRect b="-65238"/>
                </a:stretch>
              </a:blipFill>
            </p:spPr>
            <p:txBody>
              <a:bodyPr/>
              <a:lstStyle/>
              <a:p>
                <a:r>
                  <a:rPr lang="en-US">
                    <a:noFill/>
                  </a:rPr>
                  <a:t> </a:t>
                </a:r>
              </a:p>
            </p:txBody>
          </p:sp>
        </mc:Fallback>
      </mc:AlternateContent>
      <p:sp>
        <p:nvSpPr>
          <p:cNvPr id="21" name="Rectangle 20">
            <a:extLst>
              <a:ext uri="{FF2B5EF4-FFF2-40B4-BE49-F238E27FC236}">
                <a16:creationId xmlns:a16="http://schemas.microsoft.com/office/drawing/2014/main" id="{D314745E-50AB-CFED-1549-2A9DD82D5F95}"/>
              </a:ext>
            </a:extLst>
          </p:cNvPr>
          <p:cNvSpPr/>
          <p:nvPr/>
        </p:nvSpPr>
        <p:spPr>
          <a:xfrm>
            <a:off x="1932252" y="4137965"/>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1</a:t>
            </a:r>
          </a:p>
        </p:txBody>
      </p:sp>
      <p:sp>
        <p:nvSpPr>
          <p:cNvPr id="30" name="Oval 29">
            <a:extLst>
              <a:ext uri="{FF2B5EF4-FFF2-40B4-BE49-F238E27FC236}">
                <a16:creationId xmlns:a16="http://schemas.microsoft.com/office/drawing/2014/main" id="{76789563-F992-6236-9205-81A81B1CF155}"/>
              </a:ext>
            </a:extLst>
          </p:cNvPr>
          <p:cNvSpPr/>
          <p:nvPr/>
        </p:nvSpPr>
        <p:spPr>
          <a:xfrm>
            <a:off x="3225712" y="4609436"/>
            <a:ext cx="368344" cy="229408"/>
          </a:xfrm>
          <a:prstGeom prst="ellipse">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1</a:t>
            </a:r>
          </a:p>
        </p:txBody>
      </p:sp>
      <p:sp>
        <p:nvSpPr>
          <p:cNvPr id="33" name="Oval 32">
            <a:extLst>
              <a:ext uri="{FF2B5EF4-FFF2-40B4-BE49-F238E27FC236}">
                <a16:creationId xmlns:a16="http://schemas.microsoft.com/office/drawing/2014/main" id="{A3EAC46F-3718-34BC-6790-A98A9DE6AE11}"/>
              </a:ext>
            </a:extLst>
          </p:cNvPr>
          <p:cNvSpPr/>
          <p:nvPr/>
        </p:nvSpPr>
        <p:spPr>
          <a:xfrm>
            <a:off x="3225712" y="4142149"/>
            <a:ext cx="368344" cy="229408"/>
          </a:xfrm>
          <a:prstGeom prst="ellipse">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2</a:t>
            </a:r>
          </a:p>
        </p:txBody>
      </p:sp>
      <p:sp>
        <p:nvSpPr>
          <p:cNvPr id="34" name="Oval 33">
            <a:extLst>
              <a:ext uri="{FF2B5EF4-FFF2-40B4-BE49-F238E27FC236}">
                <a16:creationId xmlns:a16="http://schemas.microsoft.com/office/drawing/2014/main" id="{7188B2C0-628A-947F-C8B5-54070DDFFE76}"/>
              </a:ext>
            </a:extLst>
          </p:cNvPr>
          <p:cNvSpPr/>
          <p:nvPr/>
        </p:nvSpPr>
        <p:spPr>
          <a:xfrm>
            <a:off x="3225712" y="3680765"/>
            <a:ext cx="368344" cy="229408"/>
          </a:xfrm>
          <a:prstGeom prst="ellipse">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3</a:t>
            </a:r>
          </a:p>
        </p:txBody>
      </p:sp>
      <p:sp>
        <p:nvSpPr>
          <p:cNvPr id="35" name="Rectangle 34">
            <a:extLst>
              <a:ext uri="{FF2B5EF4-FFF2-40B4-BE49-F238E27FC236}">
                <a16:creationId xmlns:a16="http://schemas.microsoft.com/office/drawing/2014/main" id="{04DC2C57-0B2D-3A1F-1F37-AF329D62C243}"/>
              </a:ext>
            </a:extLst>
          </p:cNvPr>
          <p:cNvSpPr/>
          <p:nvPr/>
        </p:nvSpPr>
        <p:spPr>
          <a:xfrm>
            <a:off x="4335000" y="4780742"/>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3</a:t>
            </a:r>
          </a:p>
        </p:txBody>
      </p:sp>
      <p:sp>
        <p:nvSpPr>
          <p:cNvPr id="36" name="Rectangle 35">
            <a:extLst>
              <a:ext uri="{FF2B5EF4-FFF2-40B4-BE49-F238E27FC236}">
                <a16:creationId xmlns:a16="http://schemas.microsoft.com/office/drawing/2014/main" id="{00276F8A-623A-EAE6-B517-565F82805C81}"/>
              </a:ext>
            </a:extLst>
          </p:cNvPr>
          <p:cNvSpPr/>
          <p:nvPr/>
        </p:nvSpPr>
        <p:spPr>
          <a:xfrm>
            <a:off x="4335000" y="4442765"/>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2</a:t>
            </a:r>
          </a:p>
        </p:txBody>
      </p:sp>
      <p:sp>
        <p:nvSpPr>
          <p:cNvPr id="37" name="Rectangle 36">
            <a:extLst>
              <a:ext uri="{FF2B5EF4-FFF2-40B4-BE49-F238E27FC236}">
                <a16:creationId xmlns:a16="http://schemas.microsoft.com/office/drawing/2014/main" id="{11B0CE13-17D2-BE5D-8BB1-E721AFE3F798}"/>
              </a:ext>
            </a:extLst>
          </p:cNvPr>
          <p:cNvSpPr/>
          <p:nvPr/>
        </p:nvSpPr>
        <p:spPr>
          <a:xfrm>
            <a:off x="4340977" y="4135074"/>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3</a:t>
            </a:r>
          </a:p>
        </p:txBody>
      </p:sp>
      <p:sp>
        <p:nvSpPr>
          <p:cNvPr id="38" name="Rectangle 37">
            <a:extLst>
              <a:ext uri="{FF2B5EF4-FFF2-40B4-BE49-F238E27FC236}">
                <a16:creationId xmlns:a16="http://schemas.microsoft.com/office/drawing/2014/main" id="{B42BBFA5-51F0-1E7E-4521-03C0E086F0CF}"/>
              </a:ext>
            </a:extLst>
          </p:cNvPr>
          <p:cNvSpPr/>
          <p:nvPr/>
        </p:nvSpPr>
        <p:spPr>
          <a:xfrm>
            <a:off x="4340977" y="3672746"/>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2</a:t>
            </a:r>
          </a:p>
        </p:txBody>
      </p:sp>
      <p:cxnSp>
        <p:nvCxnSpPr>
          <p:cNvPr id="3" name="Straight Connector 2">
            <a:extLst>
              <a:ext uri="{FF2B5EF4-FFF2-40B4-BE49-F238E27FC236}">
                <a16:creationId xmlns:a16="http://schemas.microsoft.com/office/drawing/2014/main" id="{EE830DC4-91BE-0EF5-46B4-5CC8AEFB732B}"/>
              </a:ext>
            </a:extLst>
          </p:cNvPr>
          <p:cNvCxnSpPr>
            <a:cxnSpLocks/>
            <a:stCxn id="21" idx="3"/>
          </p:cNvCxnSpPr>
          <p:nvPr/>
        </p:nvCxnSpPr>
        <p:spPr>
          <a:xfrm>
            <a:off x="2300596" y="4252669"/>
            <a:ext cx="925116" cy="471471"/>
          </a:xfrm>
          <a:prstGeom prst="line">
            <a:avLst/>
          </a:prstGeom>
          <a:ln w="1905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05942CEA-FE3E-9DB5-9DE0-1380F85F3A6F}"/>
              </a:ext>
            </a:extLst>
          </p:cNvPr>
          <p:cNvCxnSpPr>
            <a:cxnSpLocks/>
            <a:stCxn id="21" idx="3"/>
          </p:cNvCxnSpPr>
          <p:nvPr/>
        </p:nvCxnSpPr>
        <p:spPr>
          <a:xfrm>
            <a:off x="2300596" y="4252669"/>
            <a:ext cx="925116" cy="4184"/>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8B7895AC-0ACE-CEEB-F839-DE4E7929F14C}"/>
              </a:ext>
            </a:extLst>
          </p:cNvPr>
          <p:cNvCxnSpPr>
            <a:cxnSpLocks/>
            <a:stCxn id="21" idx="3"/>
          </p:cNvCxnSpPr>
          <p:nvPr/>
        </p:nvCxnSpPr>
        <p:spPr>
          <a:xfrm flipV="1">
            <a:off x="2300596" y="3795469"/>
            <a:ext cx="925116" cy="457200"/>
          </a:xfrm>
          <a:prstGeom prst="line">
            <a:avLst/>
          </a:prstGeom>
          <a:ln w="19050"/>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AB4D8B32-DC00-1356-60BF-7F66FE5B69D2}"/>
              </a:ext>
            </a:extLst>
          </p:cNvPr>
          <p:cNvCxnSpPr>
            <a:cxnSpLocks/>
            <a:endCxn id="37" idx="1"/>
          </p:cNvCxnSpPr>
          <p:nvPr/>
        </p:nvCxnSpPr>
        <p:spPr>
          <a:xfrm flipV="1">
            <a:off x="3594056" y="4249778"/>
            <a:ext cx="746921" cy="7075"/>
          </a:xfrm>
          <a:prstGeom prst="line">
            <a:avLst/>
          </a:prstGeom>
          <a:ln w="19050"/>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6AA8F72B-CDAE-3AEB-78FD-30EF988F0634}"/>
              </a:ext>
            </a:extLst>
          </p:cNvPr>
          <p:cNvCxnSpPr>
            <a:cxnSpLocks/>
            <a:endCxn id="38" idx="1"/>
          </p:cNvCxnSpPr>
          <p:nvPr/>
        </p:nvCxnSpPr>
        <p:spPr>
          <a:xfrm flipV="1">
            <a:off x="3594056" y="3787450"/>
            <a:ext cx="746921" cy="8019"/>
          </a:xfrm>
          <a:prstGeom prst="line">
            <a:avLst/>
          </a:prstGeom>
          <a:ln w="19050"/>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C33DA35D-69C4-8BFA-6AAB-C57F80EE1985}"/>
              </a:ext>
            </a:extLst>
          </p:cNvPr>
          <p:cNvCxnSpPr>
            <a:cxnSpLocks/>
            <a:stCxn id="36" idx="1"/>
          </p:cNvCxnSpPr>
          <p:nvPr/>
        </p:nvCxnSpPr>
        <p:spPr>
          <a:xfrm flipH="1">
            <a:off x="3594056" y="4557469"/>
            <a:ext cx="740944" cy="166671"/>
          </a:xfrm>
          <a:prstGeom prst="line">
            <a:avLst/>
          </a:prstGeom>
          <a:ln w="19050"/>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10F31EE2-E3CB-41F3-E991-6F1D2EA4A8AC}"/>
              </a:ext>
            </a:extLst>
          </p:cNvPr>
          <p:cNvCxnSpPr>
            <a:cxnSpLocks/>
            <a:stCxn id="35" idx="1"/>
          </p:cNvCxnSpPr>
          <p:nvPr/>
        </p:nvCxnSpPr>
        <p:spPr>
          <a:xfrm flipH="1" flipV="1">
            <a:off x="3594056" y="4724140"/>
            <a:ext cx="740944" cy="171306"/>
          </a:xfrm>
          <a:prstGeom prst="line">
            <a:avLst/>
          </a:prstGeom>
          <a:ln w="19050"/>
        </p:spPr>
        <p:style>
          <a:lnRef idx="1">
            <a:schemeClr val="dk1"/>
          </a:lnRef>
          <a:fillRef idx="0">
            <a:schemeClr val="dk1"/>
          </a:fillRef>
          <a:effectRef idx="0">
            <a:schemeClr val="dk1"/>
          </a:effectRef>
          <a:fontRef idx="minor">
            <a:schemeClr val="tx1"/>
          </a:fontRef>
        </p:style>
      </p:cxnSp>
      <p:sp>
        <p:nvSpPr>
          <p:cNvPr id="59" name="Rectangle 58">
            <a:extLst>
              <a:ext uri="{FF2B5EF4-FFF2-40B4-BE49-F238E27FC236}">
                <a16:creationId xmlns:a16="http://schemas.microsoft.com/office/drawing/2014/main" id="{380584F3-3A8A-7DE4-6481-3BF8E2619429}"/>
              </a:ext>
            </a:extLst>
          </p:cNvPr>
          <p:cNvSpPr/>
          <p:nvPr/>
        </p:nvSpPr>
        <p:spPr>
          <a:xfrm>
            <a:off x="1932252" y="2691836"/>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2</a:t>
            </a:r>
          </a:p>
        </p:txBody>
      </p:sp>
      <p:sp>
        <p:nvSpPr>
          <p:cNvPr id="60" name="Oval 59">
            <a:extLst>
              <a:ext uri="{FF2B5EF4-FFF2-40B4-BE49-F238E27FC236}">
                <a16:creationId xmlns:a16="http://schemas.microsoft.com/office/drawing/2014/main" id="{805163E7-84AA-E8DD-5120-69D32C109CD3}"/>
              </a:ext>
            </a:extLst>
          </p:cNvPr>
          <p:cNvSpPr/>
          <p:nvPr/>
        </p:nvSpPr>
        <p:spPr>
          <a:xfrm>
            <a:off x="3225712" y="3224224"/>
            <a:ext cx="368344" cy="229408"/>
          </a:xfrm>
          <a:prstGeom prst="ellipse">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1</a:t>
            </a:r>
          </a:p>
        </p:txBody>
      </p:sp>
      <p:sp>
        <p:nvSpPr>
          <p:cNvPr id="61" name="Oval 60">
            <a:extLst>
              <a:ext uri="{FF2B5EF4-FFF2-40B4-BE49-F238E27FC236}">
                <a16:creationId xmlns:a16="http://schemas.microsoft.com/office/drawing/2014/main" id="{65552445-EF3E-A44F-8F85-68A7FDFBCFF0}"/>
              </a:ext>
            </a:extLst>
          </p:cNvPr>
          <p:cNvSpPr/>
          <p:nvPr/>
        </p:nvSpPr>
        <p:spPr>
          <a:xfrm>
            <a:off x="3225712" y="2691836"/>
            <a:ext cx="368344" cy="229408"/>
          </a:xfrm>
          <a:prstGeom prst="ellipse">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2</a:t>
            </a:r>
          </a:p>
        </p:txBody>
      </p:sp>
      <p:sp>
        <p:nvSpPr>
          <p:cNvPr id="62" name="Oval 61">
            <a:extLst>
              <a:ext uri="{FF2B5EF4-FFF2-40B4-BE49-F238E27FC236}">
                <a16:creationId xmlns:a16="http://schemas.microsoft.com/office/drawing/2014/main" id="{5DF9E66D-7906-A858-C902-C6A271414A65}"/>
              </a:ext>
            </a:extLst>
          </p:cNvPr>
          <p:cNvSpPr/>
          <p:nvPr/>
        </p:nvSpPr>
        <p:spPr>
          <a:xfrm>
            <a:off x="3225712" y="2140199"/>
            <a:ext cx="368344" cy="229408"/>
          </a:xfrm>
          <a:prstGeom prst="ellipse">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3</a:t>
            </a:r>
          </a:p>
        </p:txBody>
      </p:sp>
      <p:sp>
        <p:nvSpPr>
          <p:cNvPr id="63" name="Rectangle 62">
            <a:extLst>
              <a:ext uri="{FF2B5EF4-FFF2-40B4-BE49-F238E27FC236}">
                <a16:creationId xmlns:a16="http://schemas.microsoft.com/office/drawing/2014/main" id="{541EB708-DD32-17D2-1CB7-6B39D3E1A58E}"/>
              </a:ext>
            </a:extLst>
          </p:cNvPr>
          <p:cNvSpPr/>
          <p:nvPr/>
        </p:nvSpPr>
        <p:spPr>
          <a:xfrm>
            <a:off x="4340977" y="3218437"/>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3</a:t>
            </a:r>
          </a:p>
        </p:txBody>
      </p:sp>
      <p:sp>
        <p:nvSpPr>
          <p:cNvPr id="64" name="Rectangle 63">
            <a:extLst>
              <a:ext uri="{FF2B5EF4-FFF2-40B4-BE49-F238E27FC236}">
                <a16:creationId xmlns:a16="http://schemas.microsoft.com/office/drawing/2014/main" id="{7086FFDA-0B08-8745-B395-9907048B51A8}"/>
              </a:ext>
            </a:extLst>
          </p:cNvPr>
          <p:cNvSpPr/>
          <p:nvPr/>
        </p:nvSpPr>
        <p:spPr>
          <a:xfrm>
            <a:off x="4340977" y="2903227"/>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1</a:t>
            </a:r>
          </a:p>
        </p:txBody>
      </p:sp>
      <p:sp>
        <p:nvSpPr>
          <p:cNvPr id="65" name="Rectangle 64">
            <a:extLst>
              <a:ext uri="{FF2B5EF4-FFF2-40B4-BE49-F238E27FC236}">
                <a16:creationId xmlns:a16="http://schemas.microsoft.com/office/drawing/2014/main" id="{AD5DF735-2BF0-B8D3-F60F-C97D1FDA2D7B}"/>
              </a:ext>
            </a:extLst>
          </p:cNvPr>
          <p:cNvSpPr/>
          <p:nvPr/>
        </p:nvSpPr>
        <p:spPr>
          <a:xfrm>
            <a:off x="4340977" y="2464924"/>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3</a:t>
            </a:r>
          </a:p>
        </p:txBody>
      </p:sp>
      <p:sp>
        <p:nvSpPr>
          <p:cNvPr id="66" name="Rectangle 65">
            <a:extLst>
              <a:ext uri="{FF2B5EF4-FFF2-40B4-BE49-F238E27FC236}">
                <a16:creationId xmlns:a16="http://schemas.microsoft.com/office/drawing/2014/main" id="{B9F5AD52-A310-7979-8332-259D9992E9FD}"/>
              </a:ext>
            </a:extLst>
          </p:cNvPr>
          <p:cNvSpPr/>
          <p:nvPr/>
        </p:nvSpPr>
        <p:spPr>
          <a:xfrm>
            <a:off x="4340977" y="2132180"/>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1</a:t>
            </a:r>
          </a:p>
        </p:txBody>
      </p:sp>
      <p:cxnSp>
        <p:nvCxnSpPr>
          <p:cNvPr id="67" name="Straight Connector 66">
            <a:extLst>
              <a:ext uri="{FF2B5EF4-FFF2-40B4-BE49-F238E27FC236}">
                <a16:creationId xmlns:a16="http://schemas.microsoft.com/office/drawing/2014/main" id="{35CC060D-9020-153B-7E57-6A738A28E87A}"/>
              </a:ext>
            </a:extLst>
          </p:cNvPr>
          <p:cNvCxnSpPr>
            <a:cxnSpLocks/>
            <a:stCxn id="59" idx="3"/>
          </p:cNvCxnSpPr>
          <p:nvPr/>
        </p:nvCxnSpPr>
        <p:spPr>
          <a:xfrm>
            <a:off x="2300596" y="2806540"/>
            <a:ext cx="925116" cy="532388"/>
          </a:xfrm>
          <a:prstGeom prst="line">
            <a:avLst/>
          </a:prstGeom>
          <a:ln w="19050"/>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A92A8E15-0593-B15E-E3C7-8E6AA9F7CC2B}"/>
              </a:ext>
            </a:extLst>
          </p:cNvPr>
          <p:cNvCxnSpPr>
            <a:cxnSpLocks/>
            <a:stCxn id="59" idx="3"/>
          </p:cNvCxnSpPr>
          <p:nvPr/>
        </p:nvCxnSpPr>
        <p:spPr>
          <a:xfrm>
            <a:off x="2300596" y="2806540"/>
            <a:ext cx="925116"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F94B0753-4D4D-CA13-885A-1FD22DD793A6}"/>
              </a:ext>
            </a:extLst>
          </p:cNvPr>
          <p:cNvCxnSpPr>
            <a:cxnSpLocks/>
            <a:stCxn id="59" idx="3"/>
          </p:cNvCxnSpPr>
          <p:nvPr/>
        </p:nvCxnSpPr>
        <p:spPr>
          <a:xfrm flipV="1">
            <a:off x="2300596" y="2254903"/>
            <a:ext cx="925116" cy="551637"/>
          </a:xfrm>
          <a:prstGeom prst="line">
            <a:avLst/>
          </a:prstGeom>
          <a:ln w="19050"/>
        </p:spPr>
        <p:style>
          <a:lnRef idx="1">
            <a:schemeClr val="dk1"/>
          </a:lnRef>
          <a:fillRef idx="0">
            <a:schemeClr val="dk1"/>
          </a:fillRef>
          <a:effectRef idx="0">
            <a:schemeClr val="dk1"/>
          </a:effectRef>
          <a:fontRef idx="minor">
            <a:schemeClr val="tx1"/>
          </a:fontRef>
        </p:style>
      </p:cxnSp>
      <p:cxnSp>
        <p:nvCxnSpPr>
          <p:cNvPr id="70" name="Straight Connector 69">
            <a:extLst>
              <a:ext uri="{FF2B5EF4-FFF2-40B4-BE49-F238E27FC236}">
                <a16:creationId xmlns:a16="http://schemas.microsoft.com/office/drawing/2014/main" id="{E0646B87-FF28-AF91-98CE-2FC19E76026B}"/>
              </a:ext>
            </a:extLst>
          </p:cNvPr>
          <p:cNvCxnSpPr>
            <a:cxnSpLocks/>
            <a:endCxn id="65" idx="1"/>
          </p:cNvCxnSpPr>
          <p:nvPr/>
        </p:nvCxnSpPr>
        <p:spPr>
          <a:xfrm flipV="1">
            <a:off x="3594056" y="2579628"/>
            <a:ext cx="746921" cy="226912"/>
          </a:xfrm>
          <a:prstGeom prst="line">
            <a:avLst/>
          </a:prstGeom>
          <a:ln w="19050"/>
        </p:spPr>
        <p:style>
          <a:lnRef idx="1">
            <a:schemeClr val="dk1"/>
          </a:lnRef>
          <a:fillRef idx="0">
            <a:schemeClr val="dk1"/>
          </a:fillRef>
          <a:effectRef idx="0">
            <a:schemeClr val="dk1"/>
          </a:effectRef>
          <a:fontRef idx="minor">
            <a:schemeClr val="tx1"/>
          </a:fontRef>
        </p:style>
      </p:cxnSp>
      <p:cxnSp>
        <p:nvCxnSpPr>
          <p:cNvPr id="71" name="Straight Connector 70">
            <a:extLst>
              <a:ext uri="{FF2B5EF4-FFF2-40B4-BE49-F238E27FC236}">
                <a16:creationId xmlns:a16="http://schemas.microsoft.com/office/drawing/2014/main" id="{6D6854BF-0628-4230-6729-A8A6150F0F30}"/>
              </a:ext>
            </a:extLst>
          </p:cNvPr>
          <p:cNvCxnSpPr>
            <a:cxnSpLocks/>
            <a:endCxn id="66" idx="1"/>
          </p:cNvCxnSpPr>
          <p:nvPr/>
        </p:nvCxnSpPr>
        <p:spPr>
          <a:xfrm flipV="1">
            <a:off x="3594056" y="2246884"/>
            <a:ext cx="746921" cy="8019"/>
          </a:xfrm>
          <a:prstGeom prst="line">
            <a:avLst/>
          </a:prstGeom>
          <a:ln w="19050"/>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45287FD3-05B6-AE31-2573-2E156543C34C}"/>
              </a:ext>
            </a:extLst>
          </p:cNvPr>
          <p:cNvCxnSpPr>
            <a:cxnSpLocks/>
            <a:stCxn id="64" idx="1"/>
          </p:cNvCxnSpPr>
          <p:nvPr/>
        </p:nvCxnSpPr>
        <p:spPr>
          <a:xfrm flipH="1" flipV="1">
            <a:off x="3594056" y="2806540"/>
            <a:ext cx="746921" cy="211391"/>
          </a:xfrm>
          <a:prstGeom prst="line">
            <a:avLst/>
          </a:prstGeom>
          <a:ln w="19050"/>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198E4F1B-0903-6CBD-3E83-5E600380C61F}"/>
              </a:ext>
            </a:extLst>
          </p:cNvPr>
          <p:cNvCxnSpPr>
            <a:cxnSpLocks/>
            <a:stCxn id="63" idx="1"/>
          </p:cNvCxnSpPr>
          <p:nvPr/>
        </p:nvCxnSpPr>
        <p:spPr>
          <a:xfrm flipH="1">
            <a:off x="3594056" y="3333141"/>
            <a:ext cx="746921" cy="5787"/>
          </a:xfrm>
          <a:prstGeom prst="line">
            <a:avLst/>
          </a:prstGeom>
          <a:ln w="19050"/>
        </p:spPr>
        <p:style>
          <a:lnRef idx="1">
            <a:schemeClr val="dk1"/>
          </a:lnRef>
          <a:fillRef idx="0">
            <a:schemeClr val="dk1"/>
          </a:fillRef>
          <a:effectRef idx="0">
            <a:schemeClr val="dk1"/>
          </a:effectRef>
          <a:fontRef idx="minor">
            <a:schemeClr val="tx1"/>
          </a:fontRef>
        </p:style>
      </p:cxnSp>
      <p:sp>
        <p:nvSpPr>
          <p:cNvPr id="78" name="Rectangle 77">
            <a:extLst>
              <a:ext uri="{FF2B5EF4-FFF2-40B4-BE49-F238E27FC236}">
                <a16:creationId xmlns:a16="http://schemas.microsoft.com/office/drawing/2014/main" id="{B3C9CFAD-B29C-7E80-DF87-B0B599D0A93B}"/>
              </a:ext>
            </a:extLst>
          </p:cNvPr>
          <p:cNvSpPr/>
          <p:nvPr/>
        </p:nvSpPr>
        <p:spPr>
          <a:xfrm>
            <a:off x="1932252" y="1241557"/>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3</a:t>
            </a:r>
          </a:p>
        </p:txBody>
      </p:sp>
      <p:sp>
        <p:nvSpPr>
          <p:cNvPr id="79" name="Oval 78">
            <a:extLst>
              <a:ext uri="{FF2B5EF4-FFF2-40B4-BE49-F238E27FC236}">
                <a16:creationId xmlns:a16="http://schemas.microsoft.com/office/drawing/2014/main" id="{0A651B23-122B-876F-EAED-7796A6ACE370}"/>
              </a:ext>
            </a:extLst>
          </p:cNvPr>
          <p:cNvSpPr/>
          <p:nvPr/>
        </p:nvSpPr>
        <p:spPr>
          <a:xfrm>
            <a:off x="3225712" y="1774957"/>
            <a:ext cx="368344" cy="229408"/>
          </a:xfrm>
          <a:prstGeom prst="ellipse">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1</a:t>
            </a:r>
          </a:p>
        </p:txBody>
      </p:sp>
      <p:sp>
        <p:nvSpPr>
          <p:cNvPr id="80" name="Oval 79">
            <a:extLst>
              <a:ext uri="{FF2B5EF4-FFF2-40B4-BE49-F238E27FC236}">
                <a16:creationId xmlns:a16="http://schemas.microsoft.com/office/drawing/2014/main" id="{56F22BA9-617E-2A65-564C-C957E253884F}"/>
              </a:ext>
            </a:extLst>
          </p:cNvPr>
          <p:cNvSpPr/>
          <p:nvPr/>
        </p:nvSpPr>
        <p:spPr>
          <a:xfrm>
            <a:off x="3225712" y="1247206"/>
            <a:ext cx="368344" cy="229408"/>
          </a:xfrm>
          <a:prstGeom prst="ellipse">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2</a:t>
            </a:r>
          </a:p>
        </p:txBody>
      </p:sp>
      <p:sp>
        <p:nvSpPr>
          <p:cNvPr id="81" name="Oval 80">
            <a:extLst>
              <a:ext uri="{FF2B5EF4-FFF2-40B4-BE49-F238E27FC236}">
                <a16:creationId xmlns:a16="http://schemas.microsoft.com/office/drawing/2014/main" id="{D93A0F13-8531-41DD-12B3-183505BD2C9C}"/>
              </a:ext>
            </a:extLst>
          </p:cNvPr>
          <p:cNvSpPr/>
          <p:nvPr/>
        </p:nvSpPr>
        <p:spPr>
          <a:xfrm>
            <a:off x="3225712" y="708157"/>
            <a:ext cx="368344" cy="229408"/>
          </a:xfrm>
          <a:prstGeom prst="ellipse">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3</a:t>
            </a:r>
          </a:p>
        </p:txBody>
      </p:sp>
      <p:sp>
        <p:nvSpPr>
          <p:cNvPr id="82" name="Rectangle 81">
            <a:extLst>
              <a:ext uri="{FF2B5EF4-FFF2-40B4-BE49-F238E27FC236}">
                <a16:creationId xmlns:a16="http://schemas.microsoft.com/office/drawing/2014/main" id="{331D0AAD-9F8D-3E99-A630-57671940276B}"/>
              </a:ext>
            </a:extLst>
          </p:cNvPr>
          <p:cNvSpPr/>
          <p:nvPr/>
        </p:nvSpPr>
        <p:spPr>
          <a:xfrm>
            <a:off x="4340977" y="1769170"/>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2</a:t>
            </a:r>
          </a:p>
        </p:txBody>
      </p:sp>
      <p:sp>
        <p:nvSpPr>
          <p:cNvPr id="83" name="Rectangle 82">
            <a:extLst>
              <a:ext uri="{FF2B5EF4-FFF2-40B4-BE49-F238E27FC236}">
                <a16:creationId xmlns:a16="http://schemas.microsoft.com/office/drawing/2014/main" id="{8C5F45B1-1A71-B633-1C9A-1732603F1D97}"/>
              </a:ext>
            </a:extLst>
          </p:cNvPr>
          <p:cNvSpPr/>
          <p:nvPr/>
        </p:nvSpPr>
        <p:spPr>
          <a:xfrm>
            <a:off x="4340977" y="1242420"/>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1</a:t>
            </a:r>
          </a:p>
        </p:txBody>
      </p:sp>
      <p:sp>
        <p:nvSpPr>
          <p:cNvPr id="84" name="Rectangle 83">
            <a:extLst>
              <a:ext uri="{FF2B5EF4-FFF2-40B4-BE49-F238E27FC236}">
                <a16:creationId xmlns:a16="http://schemas.microsoft.com/office/drawing/2014/main" id="{3B4A4648-6288-F6E3-3F5E-472A38224E7B}"/>
              </a:ext>
            </a:extLst>
          </p:cNvPr>
          <p:cNvSpPr/>
          <p:nvPr/>
        </p:nvSpPr>
        <p:spPr>
          <a:xfrm>
            <a:off x="4340977" y="830600"/>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1</a:t>
            </a:r>
          </a:p>
        </p:txBody>
      </p:sp>
      <p:sp>
        <p:nvSpPr>
          <p:cNvPr id="85" name="Rectangle 84">
            <a:extLst>
              <a:ext uri="{FF2B5EF4-FFF2-40B4-BE49-F238E27FC236}">
                <a16:creationId xmlns:a16="http://schemas.microsoft.com/office/drawing/2014/main" id="{117B2AB7-B1D9-14EA-BD1B-5FB91778CCAB}"/>
              </a:ext>
            </a:extLst>
          </p:cNvPr>
          <p:cNvSpPr/>
          <p:nvPr/>
        </p:nvSpPr>
        <p:spPr>
          <a:xfrm>
            <a:off x="4340977" y="549884"/>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2</a:t>
            </a:r>
          </a:p>
        </p:txBody>
      </p:sp>
      <p:cxnSp>
        <p:nvCxnSpPr>
          <p:cNvPr id="86" name="Straight Connector 85">
            <a:extLst>
              <a:ext uri="{FF2B5EF4-FFF2-40B4-BE49-F238E27FC236}">
                <a16:creationId xmlns:a16="http://schemas.microsoft.com/office/drawing/2014/main" id="{BFAB4287-B435-CF9E-B91F-5B332AB47926}"/>
              </a:ext>
            </a:extLst>
          </p:cNvPr>
          <p:cNvCxnSpPr>
            <a:cxnSpLocks/>
            <a:stCxn id="78" idx="3"/>
          </p:cNvCxnSpPr>
          <p:nvPr/>
        </p:nvCxnSpPr>
        <p:spPr>
          <a:xfrm>
            <a:off x="2300596" y="1356261"/>
            <a:ext cx="925116" cy="533400"/>
          </a:xfrm>
          <a:prstGeom prst="line">
            <a:avLst/>
          </a:prstGeom>
          <a:ln w="19050"/>
        </p:spPr>
        <p:style>
          <a:lnRef idx="1">
            <a:schemeClr val="dk1"/>
          </a:lnRef>
          <a:fillRef idx="0">
            <a:schemeClr val="dk1"/>
          </a:fillRef>
          <a:effectRef idx="0">
            <a:schemeClr val="dk1"/>
          </a:effectRef>
          <a:fontRef idx="minor">
            <a:schemeClr val="tx1"/>
          </a:fontRef>
        </p:style>
      </p:cxnSp>
      <p:cxnSp>
        <p:nvCxnSpPr>
          <p:cNvPr id="87" name="Straight Connector 86">
            <a:extLst>
              <a:ext uri="{FF2B5EF4-FFF2-40B4-BE49-F238E27FC236}">
                <a16:creationId xmlns:a16="http://schemas.microsoft.com/office/drawing/2014/main" id="{B4E8BBBD-F16A-8012-D016-678A24AEE991}"/>
              </a:ext>
            </a:extLst>
          </p:cNvPr>
          <p:cNvCxnSpPr>
            <a:cxnSpLocks/>
            <a:stCxn id="78" idx="3"/>
          </p:cNvCxnSpPr>
          <p:nvPr/>
        </p:nvCxnSpPr>
        <p:spPr>
          <a:xfrm>
            <a:off x="2300596" y="1356261"/>
            <a:ext cx="925116" cy="5649"/>
          </a:xfrm>
          <a:prstGeom prst="line">
            <a:avLst/>
          </a:prstGeom>
          <a:ln w="19050"/>
        </p:spPr>
        <p:style>
          <a:lnRef idx="1">
            <a:schemeClr val="dk1"/>
          </a:lnRef>
          <a:fillRef idx="0">
            <a:schemeClr val="dk1"/>
          </a:fillRef>
          <a:effectRef idx="0">
            <a:schemeClr val="dk1"/>
          </a:effectRef>
          <a:fontRef idx="minor">
            <a:schemeClr val="tx1"/>
          </a:fontRef>
        </p:style>
      </p:cxnSp>
      <p:cxnSp>
        <p:nvCxnSpPr>
          <p:cNvPr id="88" name="Straight Connector 87">
            <a:extLst>
              <a:ext uri="{FF2B5EF4-FFF2-40B4-BE49-F238E27FC236}">
                <a16:creationId xmlns:a16="http://schemas.microsoft.com/office/drawing/2014/main" id="{2C9119A7-ABCA-3971-597E-68F1EFBA56A8}"/>
              </a:ext>
            </a:extLst>
          </p:cNvPr>
          <p:cNvCxnSpPr>
            <a:cxnSpLocks/>
            <a:stCxn id="78" idx="3"/>
          </p:cNvCxnSpPr>
          <p:nvPr/>
        </p:nvCxnSpPr>
        <p:spPr>
          <a:xfrm flipV="1">
            <a:off x="2300596" y="822861"/>
            <a:ext cx="925116" cy="533400"/>
          </a:xfrm>
          <a:prstGeom prst="line">
            <a:avLst/>
          </a:prstGeom>
          <a:ln w="19050"/>
        </p:spPr>
        <p:style>
          <a:lnRef idx="1">
            <a:schemeClr val="dk1"/>
          </a:lnRef>
          <a:fillRef idx="0">
            <a:schemeClr val="dk1"/>
          </a:fillRef>
          <a:effectRef idx="0">
            <a:schemeClr val="dk1"/>
          </a:effectRef>
          <a:fontRef idx="minor">
            <a:schemeClr val="tx1"/>
          </a:fontRef>
        </p:style>
      </p:cxnSp>
      <p:cxnSp>
        <p:nvCxnSpPr>
          <p:cNvPr id="89" name="Straight Connector 88">
            <a:extLst>
              <a:ext uri="{FF2B5EF4-FFF2-40B4-BE49-F238E27FC236}">
                <a16:creationId xmlns:a16="http://schemas.microsoft.com/office/drawing/2014/main" id="{74A2B34B-3AF0-FC85-C049-2CC45FED4D42}"/>
              </a:ext>
            </a:extLst>
          </p:cNvPr>
          <p:cNvCxnSpPr>
            <a:cxnSpLocks/>
            <a:endCxn id="84" idx="1"/>
          </p:cNvCxnSpPr>
          <p:nvPr/>
        </p:nvCxnSpPr>
        <p:spPr>
          <a:xfrm>
            <a:off x="3594056" y="822861"/>
            <a:ext cx="746921" cy="122443"/>
          </a:xfrm>
          <a:prstGeom prst="line">
            <a:avLst/>
          </a:prstGeom>
          <a:ln w="19050"/>
        </p:spPr>
        <p:style>
          <a:lnRef idx="1">
            <a:schemeClr val="dk1"/>
          </a:lnRef>
          <a:fillRef idx="0">
            <a:schemeClr val="dk1"/>
          </a:fillRef>
          <a:effectRef idx="0">
            <a:schemeClr val="dk1"/>
          </a:effectRef>
          <a:fontRef idx="minor">
            <a:schemeClr val="tx1"/>
          </a:fontRef>
        </p:style>
      </p:cxnSp>
      <p:cxnSp>
        <p:nvCxnSpPr>
          <p:cNvPr id="90" name="Straight Connector 89">
            <a:extLst>
              <a:ext uri="{FF2B5EF4-FFF2-40B4-BE49-F238E27FC236}">
                <a16:creationId xmlns:a16="http://schemas.microsoft.com/office/drawing/2014/main" id="{FA135837-9A83-C449-0263-09990E60364E}"/>
              </a:ext>
            </a:extLst>
          </p:cNvPr>
          <p:cNvCxnSpPr>
            <a:cxnSpLocks/>
            <a:endCxn id="85" idx="1"/>
          </p:cNvCxnSpPr>
          <p:nvPr/>
        </p:nvCxnSpPr>
        <p:spPr>
          <a:xfrm flipV="1">
            <a:off x="3594056" y="664588"/>
            <a:ext cx="746921" cy="158273"/>
          </a:xfrm>
          <a:prstGeom prst="line">
            <a:avLst/>
          </a:prstGeom>
          <a:ln w="19050"/>
        </p:spPr>
        <p:style>
          <a:lnRef idx="1">
            <a:schemeClr val="dk1"/>
          </a:lnRef>
          <a:fillRef idx="0">
            <a:schemeClr val="dk1"/>
          </a:fillRef>
          <a:effectRef idx="0">
            <a:schemeClr val="dk1"/>
          </a:effectRef>
          <a:fontRef idx="minor">
            <a:schemeClr val="tx1"/>
          </a:fontRef>
        </p:style>
      </p:cxnSp>
      <p:cxnSp>
        <p:nvCxnSpPr>
          <p:cNvPr id="91" name="Straight Connector 90">
            <a:extLst>
              <a:ext uri="{FF2B5EF4-FFF2-40B4-BE49-F238E27FC236}">
                <a16:creationId xmlns:a16="http://schemas.microsoft.com/office/drawing/2014/main" id="{D508ADEC-CBDE-FB9B-CADC-6F605424F7A0}"/>
              </a:ext>
            </a:extLst>
          </p:cNvPr>
          <p:cNvCxnSpPr>
            <a:cxnSpLocks/>
            <a:stCxn id="83" idx="1"/>
          </p:cNvCxnSpPr>
          <p:nvPr/>
        </p:nvCxnSpPr>
        <p:spPr>
          <a:xfrm flipH="1">
            <a:off x="3594056" y="1357124"/>
            <a:ext cx="746921" cy="4786"/>
          </a:xfrm>
          <a:prstGeom prst="line">
            <a:avLst/>
          </a:prstGeom>
          <a:ln w="19050"/>
        </p:spPr>
        <p:style>
          <a:lnRef idx="1">
            <a:schemeClr val="dk1"/>
          </a:lnRef>
          <a:fillRef idx="0">
            <a:schemeClr val="dk1"/>
          </a:fillRef>
          <a:effectRef idx="0">
            <a:schemeClr val="dk1"/>
          </a:effectRef>
          <a:fontRef idx="minor">
            <a:schemeClr val="tx1"/>
          </a:fontRef>
        </p:style>
      </p:cxnSp>
      <p:cxnSp>
        <p:nvCxnSpPr>
          <p:cNvPr id="92" name="Straight Connector 91">
            <a:extLst>
              <a:ext uri="{FF2B5EF4-FFF2-40B4-BE49-F238E27FC236}">
                <a16:creationId xmlns:a16="http://schemas.microsoft.com/office/drawing/2014/main" id="{269509DF-4C09-9D27-A2E5-C0CECFE64CF6}"/>
              </a:ext>
            </a:extLst>
          </p:cNvPr>
          <p:cNvCxnSpPr>
            <a:cxnSpLocks/>
            <a:stCxn id="82" idx="1"/>
          </p:cNvCxnSpPr>
          <p:nvPr/>
        </p:nvCxnSpPr>
        <p:spPr>
          <a:xfrm flipH="1">
            <a:off x="3594056" y="1883874"/>
            <a:ext cx="746921" cy="5787"/>
          </a:xfrm>
          <a:prstGeom prst="line">
            <a:avLst/>
          </a:prstGeom>
          <a:ln w="19050"/>
        </p:spPr>
        <p:style>
          <a:lnRef idx="1">
            <a:schemeClr val="dk1"/>
          </a:lnRef>
          <a:fillRef idx="0">
            <a:schemeClr val="dk1"/>
          </a:fillRef>
          <a:effectRef idx="0">
            <a:schemeClr val="dk1"/>
          </a:effectRef>
          <a:fontRef idx="minor">
            <a:schemeClr val="tx1"/>
          </a:fontRef>
        </p:style>
      </p:cxnSp>
      <p:sp>
        <p:nvSpPr>
          <p:cNvPr id="124" name="TextBox 123">
            <a:extLst>
              <a:ext uri="{FF2B5EF4-FFF2-40B4-BE49-F238E27FC236}">
                <a16:creationId xmlns:a16="http://schemas.microsoft.com/office/drawing/2014/main" id="{9C734678-1AB0-D6DF-6DE1-B4F9E095B17D}"/>
              </a:ext>
            </a:extLst>
          </p:cNvPr>
          <p:cNvSpPr txBox="1"/>
          <p:nvPr/>
        </p:nvSpPr>
        <p:spPr>
          <a:xfrm>
            <a:off x="2456127" y="4482077"/>
            <a:ext cx="1024258" cy="292388"/>
          </a:xfrm>
          <a:prstGeom prst="rect">
            <a:avLst/>
          </a:prstGeom>
          <a:noFill/>
        </p:spPr>
        <p:txBody>
          <a:bodyPr wrap="square" rtlCol="0">
            <a:spAutoFit/>
          </a:bodyPr>
          <a:lstStyle/>
          <a:p>
            <a:r>
              <a:rPr lang="en-US" sz="1300"/>
              <a:t>1/3</a:t>
            </a:r>
          </a:p>
        </p:txBody>
      </p:sp>
      <p:sp>
        <p:nvSpPr>
          <p:cNvPr id="125" name="TextBox 124">
            <a:extLst>
              <a:ext uri="{FF2B5EF4-FFF2-40B4-BE49-F238E27FC236}">
                <a16:creationId xmlns:a16="http://schemas.microsoft.com/office/drawing/2014/main" id="{9A1A2823-148B-4C74-FCD4-0928019AC877}"/>
              </a:ext>
            </a:extLst>
          </p:cNvPr>
          <p:cNvSpPr txBox="1"/>
          <p:nvPr/>
        </p:nvSpPr>
        <p:spPr>
          <a:xfrm>
            <a:off x="2709542" y="4003372"/>
            <a:ext cx="1024258" cy="292388"/>
          </a:xfrm>
          <a:prstGeom prst="rect">
            <a:avLst/>
          </a:prstGeom>
          <a:noFill/>
        </p:spPr>
        <p:txBody>
          <a:bodyPr wrap="square" rtlCol="0">
            <a:spAutoFit/>
          </a:bodyPr>
          <a:lstStyle/>
          <a:p>
            <a:r>
              <a:rPr lang="en-US" sz="1300"/>
              <a:t>1/3</a:t>
            </a:r>
          </a:p>
        </p:txBody>
      </p:sp>
      <p:sp>
        <p:nvSpPr>
          <p:cNvPr id="126" name="TextBox 125">
            <a:extLst>
              <a:ext uri="{FF2B5EF4-FFF2-40B4-BE49-F238E27FC236}">
                <a16:creationId xmlns:a16="http://schemas.microsoft.com/office/drawing/2014/main" id="{D7C79E3D-268D-7008-97A4-4696E694684B}"/>
              </a:ext>
            </a:extLst>
          </p:cNvPr>
          <p:cNvSpPr txBox="1"/>
          <p:nvPr/>
        </p:nvSpPr>
        <p:spPr>
          <a:xfrm>
            <a:off x="2456127" y="3680765"/>
            <a:ext cx="1024258" cy="292388"/>
          </a:xfrm>
          <a:prstGeom prst="rect">
            <a:avLst/>
          </a:prstGeom>
          <a:noFill/>
        </p:spPr>
        <p:txBody>
          <a:bodyPr wrap="square" rtlCol="0">
            <a:spAutoFit/>
          </a:bodyPr>
          <a:lstStyle/>
          <a:p>
            <a:r>
              <a:rPr lang="en-US" sz="1300"/>
              <a:t>1/3</a:t>
            </a:r>
          </a:p>
        </p:txBody>
      </p:sp>
      <p:sp>
        <p:nvSpPr>
          <p:cNvPr id="127" name="TextBox 126">
            <a:extLst>
              <a:ext uri="{FF2B5EF4-FFF2-40B4-BE49-F238E27FC236}">
                <a16:creationId xmlns:a16="http://schemas.microsoft.com/office/drawing/2014/main" id="{42932154-B199-5CFD-37C3-049432512493}"/>
              </a:ext>
            </a:extLst>
          </p:cNvPr>
          <p:cNvSpPr txBox="1"/>
          <p:nvPr/>
        </p:nvSpPr>
        <p:spPr>
          <a:xfrm>
            <a:off x="2456127" y="3013413"/>
            <a:ext cx="1024258" cy="292388"/>
          </a:xfrm>
          <a:prstGeom prst="rect">
            <a:avLst/>
          </a:prstGeom>
          <a:noFill/>
        </p:spPr>
        <p:txBody>
          <a:bodyPr wrap="square" rtlCol="0">
            <a:spAutoFit/>
          </a:bodyPr>
          <a:lstStyle/>
          <a:p>
            <a:r>
              <a:rPr lang="en-US" sz="1300"/>
              <a:t>1/3</a:t>
            </a:r>
          </a:p>
        </p:txBody>
      </p:sp>
      <p:sp>
        <p:nvSpPr>
          <p:cNvPr id="128" name="TextBox 127">
            <a:extLst>
              <a:ext uri="{FF2B5EF4-FFF2-40B4-BE49-F238E27FC236}">
                <a16:creationId xmlns:a16="http://schemas.microsoft.com/office/drawing/2014/main" id="{C5C450C9-5F45-49A2-4BF0-1C2BE3CCDC5B}"/>
              </a:ext>
            </a:extLst>
          </p:cNvPr>
          <p:cNvSpPr txBox="1"/>
          <p:nvPr/>
        </p:nvSpPr>
        <p:spPr>
          <a:xfrm>
            <a:off x="2709542" y="2569076"/>
            <a:ext cx="1024258" cy="292388"/>
          </a:xfrm>
          <a:prstGeom prst="rect">
            <a:avLst/>
          </a:prstGeom>
          <a:noFill/>
        </p:spPr>
        <p:txBody>
          <a:bodyPr wrap="square" rtlCol="0">
            <a:spAutoFit/>
          </a:bodyPr>
          <a:lstStyle/>
          <a:p>
            <a:r>
              <a:rPr lang="en-US" sz="1300"/>
              <a:t>1/3</a:t>
            </a:r>
          </a:p>
        </p:txBody>
      </p:sp>
      <p:sp>
        <p:nvSpPr>
          <p:cNvPr id="129" name="TextBox 128">
            <a:extLst>
              <a:ext uri="{FF2B5EF4-FFF2-40B4-BE49-F238E27FC236}">
                <a16:creationId xmlns:a16="http://schemas.microsoft.com/office/drawing/2014/main" id="{D5A26D11-14CD-940E-52B3-36861E07CB93}"/>
              </a:ext>
            </a:extLst>
          </p:cNvPr>
          <p:cNvSpPr txBox="1"/>
          <p:nvPr/>
        </p:nvSpPr>
        <p:spPr>
          <a:xfrm>
            <a:off x="2456127" y="2275380"/>
            <a:ext cx="1024258" cy="292388"/>
          </a:xfrm>
          <a:prstGeom prst="rect">
            <a:avLst/>
          </a:prstGeom>
          <a:noFill/>
        </p:spPr>
        <p:txBody>
          <a:bodyPr wrap="square" rtlCol="0">
            <a:spAutoFit/>
          </a:bodyPr>
          <a:lstStyle/>
          <a:p>
            <a:r>
              <a:rPr lang="en-US" sz="1300"/>
              <a:t>1/3</a:t>
            </a:r>
          </a:p>
        </p:txBody>
      </p:sp>
      <p:sp>
        <p:nvSpPr>
          <p:cNvPr id="130" name="TextBox 129">
            <a:extLst>
              <a:ext uri="{FF2B5EF4-FFF2-40B4-BE49-F238E27FC236}">
                <a16:creationId xmlns:a16="http://schemas.microsoft.com/office/drawing/2014/main" id="{0B9F388A-80B5-1368-AA55-AFCBB2BDDF12}"/>
              </a:ext>
            </a:extLst>
          </p:cNvPr>
          <p:cNvSpPr txBox="1"/>
          <p:nvPr/>
        </p:nvSpPr>
        <p:spPr>
          <a:xfrm>
            <a:off x="2456127" y="1596799"/>
            <a:ext cx="1024258" cy="292388"/>
          </a:xfrm>
          <a:prstGeom prst="rect">
            <a:avLst/>
          </a:prstGeom>
          <a:noFill/>
        </p:spPr>
        <p:txBody>
          <a:bodyPr wrap="square" rtlCol="0">
            <a:spAutoFit/>
          </a:bodyPr>
          <a:lstStyle/>
          <a:p>
            <a:r>
              <a:rPr lang="en-US" sz="1300"/>
              <a:t>1/3</a:t>
            </a:r>
          </a:p>
        </p:txBody>
      </p:sp>
      <p:sp>
        <p:nvSpPr>
          <p:cNvPr id="131" name="TextBox 130">
            <a:extLst>
              <a:ext uri="{FF2B5EF4-FFF2-40B4-BE49-F238E27FC236}">
                <a16:creationId xmlns:a16="http://schemas.microsoft.com/office/drawing/2014/main" id="{304C811C-E459-F528-71E5-CFDA50AD48ED}"/>
              </a:ext>
            </a:extLst>
          </p:cNvPr>
          <p:cNvSpPr txBox="1"/>
          <p:nvPr/>
        </p:nvSpPr>
        <p:spPr>
          <a:xfrm>
            <a:off x="2709542" y="1118382"/>
            <a:ext cx="1024258" cy="292388"/>
          </a:xfrm>
          <a:prstGeom prst="rect">
            <a:avLst/>
          </a:prstGeom>
          <a:noFill/>
        </p:spPr>
        <p:txBody>
          <a:bodyPr wrap="square" rtlCol="0">
            <a:spAutoFit/>
          </a:bodyPr>
          <a:lstStyle/>
          <a:p>
            <a:r>
              <a:rPr lang="en-US" sz="1300"/>
              <a:t>1/3</a:t>
            </a:r>
          </a:p>
        </p:txBody>
      </p:sp>
      <p:sp>
        <p:nvSpPr>
          <p:cNvPr id="132" name="TextBox 131">
            <a:extLst>
              <a:ext uri="{FF2B5EF4-FFF2-40B4-BE49-F238E27FC236}">
                <a16:creationId xmlns:a16="http://schemas.microsoft.com/office/drawing/2014/main" id="{0A58AAD5-FA9C-1100-585A-D64890D85783}"/>
              </a:ext>
            </a:extLst>
          </p:cNvPr>
          <p:cNvSpPr txBox="1"/>
          <p:nvPr/>
        </p:nvSpPr>
        <p:spPr>
          <a:xfrm>
            <a:off x="2456127" y="801270"/>
            <a:ext cx="1024258" cy="292388"/>
          </a:xfrm>
          <a:prstGeom prst="rect">
            <a:avLst/>
          </a:prstGeom>
          <a:noFill/>
        </p:spPr>
        <p:txBody>
          <a:bodyPr wrap="square" rtlCol="0">
            <a:spAutoFit/>
          </a:bodyPr>
          <a:lstStyle/>
          <a:p>
            <a:r>
              <a:rPr lang="en-US" sz="1300"/>
              <a:t>1/3</a:t>
            </a:r>
          </a:p>
        </p:txBody>
      </p:sp>
      <p:sp>
        <p:nvSpPr>
          <p:cNvPr id="133" name="TextBox 132">
            <a:extLst>
              <a:ext uri="{FF2B5EF4-FFF2-40B4-BE49-F238E27FC236}">
                <a16:creationId xmlns:a16="http://schemas.microsoft.com/office/drawing/2014/main" id="{926DF9C2-039F-A8DD-3622-4DC3EE1EADF2}"/>
              </a:ext>
            </a:extLst>
          </p:cNvPr>
          <p:cNvSpPr txBox="1"/>
          <p:nvPr/>
        </p:nvSpPr>
        <p:spPr>
          <a:xfrm>
            <a:off x="3807479" y="1120227"/>
            <a:ext cx="1024258" cy="292388"/>
          </a:xfrm>
          <a:prstGeom prst="rect">
            <a:avLst/>
          </a:prstGeom>
          <a:noFill/>
        </p:spPr>
        <p:txBody>
          <a:bodyPr wrap="square" rtlCol="0">
            <a:spAutoFit/>
          </a:bodyPr>
          <a:lstStyle/>
          <a:p>
            <a:r>
              <a:rPr lang="en-US" sz="1300"/>
              <a:t>1</a:t>
            </a:r>
          </a:p>
        </p:txBody>
      </p:sp>
      <p:sp>
        <p:nvSpPr>
          <p:cNvPr id="134" name="TextBox 133">
            <a:extLst>
              <a:ext uri="{FF2B5EF4-FFF2-40B4-BE49-F238E27FC236}">
                <a16:creationId xmlns:a16="http://schemas.microsoft.com/office/drawing/2014/main" id="{E8334B57-2FAA-0148-D899-8D1BA23F18E6}"/>
              </a:ext>
            </a:extLst>
          </p:cNvPr>
          <p:cNvSpPr txBox="1"/>
          <p:nvPr/>
        </p:nvSpPr>
        <p:spPr>
          <a:xfrm>
            <a:off x="3749955" y="454877"/>
            <a:ext cx="1024258" cy="292388"/>
          </a:xfrm>
          <a:prstGeom prst="rect">
            <a:avLst/>
          </a:prstGeom>
          <a:noFill/>
        </p:spPr>
        <p:txBody>
          <a:bodyPr wrap="square" rtlCol="0">
            <a:spAutoFit/>
          </a:bodyPr>
          <a:lstStyle/>
          <a:p>
            <a:r>
              <a:rPr lang="en-US" sz="1300"/>
              <a:t>1/2</a:t>
            </a:r>
          </a:p>
        </p:txBody>
      </p:sp>
      <p:sp>
        <p:nvSpPr>
          <p:cNvPr id="135" name="TextBox 134">
            <a:extLst>
              <a:ext uri="{FF2B5EF4-FFF2-40B4-BE49-F238E27FC236}">
                <a16:creationId xmlns:a16="http://schemas.microsoft.com/office/drawing/2014/main" id="{23A04ED7-CFB6-C5A2-00C0-B11C11293A45}"/>
              </a:ext>
            </a:extLst>
          </p:cNvPr>
          <p:cNvSpPr txBox="1"/>
          <p:nvPr/>
        </p:nvSpPr>
        <p:spPr>
          <a:xfrm>
            <a:off x="3749955" y="849223"/>
            <a:ext cx="1024258" cy="292388"/>
          </a:xfrm>
          <a:prstGeom prst="rect">
            <a:avLst/>
          </a:prstGeom>
          <a:noFill/>
        </p:spPr>
        <p:txBody>
          <a:bodyPr wrap="square" rtlCol="0">
            <a:spAutoFit/>
          </a:bodyPr>
          <a:lstStyle/>
          <a:p>
            <a:r>
              <a:rPr lang="en-US" sz="1300"/>
              <a:t>1/2</a:t>
            </a:r>
          </a:p>
        </p:txBody>
      </p:sp>
      <p:sp>
        <p:nvSpPr>
          <p:cNvPr id="136" name="TextBox 135">
            <a:extLst>
              <a:ext uri="{FF2B5EF4-FFF2-40B4-BE49-F238E27FC236}">
                <a16:creationId xmlns:a16="http://schemas.microsoft.com/office/drawing/2014/main" id="{98CF0676-3F49-A822-498D-53F4569596E9}"/>
              </a:ext>
            </a:extLst>
          </p:cNvPr>
          <p:cNvSpPr txBox="1"/>
          <p:nvPr/>
        </p:nvSpPr>
        <p:spPr>
          <a:xfrm>
            <a:off x="3807479" y="1648838"/>
            <a:ext cx="1024258" cy="292388"/>
          </a:xfrm>
          <a:prstGeom prst="rect">
            <a:avLst/>
          </a:prstGeom>
          <a:noFill/>
        </p:spPr>
        <p:txBody>
          <a:bodyPr wrap="square" rtlCol="0">
            <a:spAutoFit/>
          </a:bodyPr>
          <a:lstStyle/>
          <a:p>
            <a:r>
              <a:rPr lang="en-US" sz="1300"/>
              <a:t>1</a:t>
            </a:r>
          </a:p>
        </p:txBody>
      </p:sp>
      <p:sp>
        <p:nvSpPr>
          <p:cNvPr id="137" name="TextBox 136">
            <a:extLst>
              <a:ext uri="{FF2B5EF4-FFF2-40B4-BE49-F238E27FC236}">
                <a16:creationId xmlns:a16="http://schemas.microsoft.com/office/drawing/2014/main" id="{C216DF58-A010-F885-12F8-26373BABC97C}"/>
              </a:ext>
            </a:extLst>
          </p:cNvPr>
          <p:cNvSpPr txBox="1"/>
          <p:nvPr/>
        </p:nvSpPr>
        <p:spPr>
          <a:xfrm>
            <a:off x="3807479" y="2001869"/>
            <a:ext cx="1024258" cy="292388"/>
          </a:xfrm>
          <a:prstGeom prst="rect">
            <a:avLst/>
          </a:prstGeom>
          <a:noFill/>
        </p:spPr>
        <p:txBody>
          <a:bodyPr wrap="square" rtlCol="0">
            <a:spAutoFit/>
          </a:bodyPr>
          <a:lstStyle/>
          <a:p>
            <a:r>
              <a:rPr lang="en-US" sz="1300"/>
              <a:t>1</a:t>
            </a:r>
          </a:p>
        </p:txBody>
      </p:sp>
      <p:sp>
        <p:nvSpPr>
          <p:cNvPr id="138" name="TextBox 137">
            <a:extLst>
              <a:ext uri="{FF2B5EF4-FFF2-40B4-BE49-F238E27FC236}">
                <a16:creationId xmlns:a16="http://schemas.microsoft.com/office/drawing/2014/main" id="{DFB30287-F045-1BEF-605C-06588414BBF7}"/>
              </a:ext>
            </a:extLst>
          </p:cNvPr>
          <p:cNvSpPr txBox="1"/>
          <p:nvPr/>
        </p:nvSpPr>
        <p:spPr>
          <a:xfrm>
            <a:off x="3749955" y="2426116"/>
            <a:ext cx="1024258" cy="292388"/>
          </a:xfrm>
          <a:prstGeom prst="rect">
            <a:avLst/>
          </a:prstGeom>
          <a:noFill/>
        </p:spPr>
        <p:txBody>
          <a:bodyPr wrap="square" rtlCol="0">
            <a:spAutoFit/>
          </a:bodyPr>
          <a:lstStyle/>
          <a:p>
            <a:r>
              <a:rPr lang="en-US" sz="1300"/>
              <a:t>1/2</a:t>
            </a:r>
          </a:p>
        </p:txBody>
      </p:sp>
      <p:sp>
        <p:nvSpPr>
          <p:cNvPr id="139" name="TextBox 138">
            <a:extLst>
              <a:ext uri="{FF2B5EF4-FFF2-40B4-BE49-F238E27FC236}">
                <a16:creationId xmlns:a16="http://schemas.microsoft.com/office/drawing/2014/main" id="{C9247A3C-333C-7303-657D-F6B70033FC87}"/>
              </a:ext>
            </a:extLst>
          </p:cNvPr>
          <p:cNvSpPr txBox="1"/>
          <p:nvPr/>
        </p:nvSpPr>
        <p:spPr>
          <a:xfrm>
            <a:off x="3749955" y="2886794"/>
            <a:ext cx="1024258" cy="292388"/>
          </a:xfrm>
          <a:prstGeom prst="rect">
            <a:avLst/>
          </a:prstGeom>
          <a:noFill/>
        </p:spPr>
        <p:txBody>
          <a:bodyPr wrap="square" rtlCol="0">
            <a:spAutoFit/>
          </a:bodyPr>
          <a:lstStyle/>
          <a:p>
            <a:r>
              <a:rPr lang="en-US" sz="1300"/>
              <a:t>1/2</a:t>
            </a:r>
          </a:p>
        </p:txBody>
      </p:sp>
      <p:sp>
        <p:nvSpPr>
          <p:cNvPr id="140" name="TextBox 139">
            <a:extLst>
              <a:ext uri="{FF2B5EF4-FFF2-40B4-BE49-F238E27FC236}">
                <a16:creationId xmlns:a16="http://schemas.microsoft.com/office/drawing/2014/main" id="{60C517B8-099E-3BE8-6495-C4603E6B68D1}"/>
              </a:ext>
            </a:extLst>
          </p:cNvPr>
          <p:cNvSpPr txBox="1"/>
          <p:nvPr/>
        </p:nvSpPr>
        <p:spPr>
          <a:xfrm>
            <a:off x="3807479" y="3086653"/>
            <a:ext cx="1024258" cy="292388"/>
          </a:xfrm>
          <a:prstGeom prst="rect">
            <a:avLst/>
          </a:prstGeom>
          <a:noFill/>
        </p:spPr>
        <p:txBody>
          <a:bodyPr wrap="square" rtlCol="0">
            <a:spAutoFit/>
          </a:bodyPr>
          <a:lstStyle/>
          <a:p>
            <a:r>
              <a:rPr lang="en-US" sz="1300"/>
              <a:t>1</a:t>
            </a:r>
          </a:p>
        </p:txBody>
      </p:sp>
      <p:sp>
        <p:nvSpPr>
          <p:cNvPr id="141" name="TextBox 140">
            <a:extLst>
              <a:ext uri="{FF2B5EF4-FFF2-40B4-BE49-F238E27FC236}">
                <a16:creationId xmlns:a16="http://schemas.microsoft.com/office/drawing/2014/main" id="{4479F1D2-8B37-559C-9A10-D62564F91A1E}"/>
              </a:ext>
            </a:extLst>
          </p:cNvPr>
          <p:cNvSpPr txBox="1"/>
          <p:nvPr/>
        </p:nvSpPr>
        <p:spPr>
          <a:xfrm>
            <a:off x="3807479" y="3545712"/>
            <a:ext cx="1024258" cy="292388"/>
          </a:xfrm>
          <a:prstGeom prst="rect">
            <a:avLst/>
          </a:prstGeom>
          <a:noFill/>
        </p:spPr>
        <p:txBody>
          <a:bodyPr wrap="square" rtlCol="0">
            <a:spAutoFit/>
          </a:bodyPr>
          <a:lstStyle/>
          <a:p>
            <a:r>
              <a:rPr lang="en-US" sz="1300"/>
              <a:t>1</a:t>
            </a:r>
          </a:p>
        </p:txBody>
      </p:sp>
      <p:sp>
        <p:nvSpPr>
          <p:cNvPr id="142" name="TextBox 141">
            <a:extLst>
              <a:ext uri="{FF2B5EF4-FFF2-40B4-BE49-F238E27FC236}">
                <a16:creationId xmlns:a16="http://schemas.microsoft.com/office/drawing/2014/main" id="{1EF6D721-8A78-36A8-2F5A-83C513257235}"/>
              </a:ext>
            </a:extLst>
          </p:cNvPr>
          <p:cNvSpPr txBox="1"/>
          <p:nvPr/>
        </p:nvSpPr>
        <p:spPr>
          <a:xfrm>
            <a:off x="3807479" y="4018175"/>
            <a:ext cx="1024258" cy="292388"/>
          </a:xfrm>
          <a:prstGeom prst="rect">
            <a:avLst/>
          </a:prstGeom>
          <a:noFill/>
        </p:spPr>
        <p:txBody>
          <a:bodyPr wrap="square" rtlCol="0">
            <a:spAutoFit/>
          </a:bodyPr>
          <a:lstStyle/>
          <a:p>
            <a:r>
              <a:rPr lang="en-US" sz="1300"/>
              <a:t>1</a:t>
            </a:r>
          </a:p>
        </p:txBody>
      </p:sp>
      <p:sp>
        <p:nvSpPr>
          <p:cNvPr id="144" name="TextBox 143">
            <a:extLst>
              <a:ext uri="{FF2B5EF4-FFF2-40B4-BE49-F238E27FC236}">
                <a16:creationId xmlns:a16="http://schemas.microsoft.com/office/drawing/2014/main" id="{7389F267-88CE-BFB2-3DE3-29FED42D2217}"/>
              </a:ext>
            </a:extLst>
          </p:cNvPr>
          <p:cNvSpPr txBox="1"/>
          <p:nvPr/>
        </p:nvSpPr>
        <p:spPr>
          <a:xfrm>
            <a:off x="3749955" y="4362530"/>
            <a:ext cx="1024258" cy="292388"/>
          </a:xfrm>
          <a:prstGeom prst="rect">
            <a:avLst/>
          </a:prstGeom>
          <a:noFill/>
        </p:spPr>
        <p:txBody>
          <a:bodyPr wrap="square" rtlCol="0">
            <a:spAutoFit/>
          </a:bodyPr>
          <a:lstStyle/>
          <a:p>
            <a:r>
              <a:rPr lang="en-US" sz="1300"/>
              <a:t>1/2</a:t>
            </a:r>
          </a:p>
        </p:txBody>
      </p:sp>
      <p:sp>
        <p:nvSpPr>
          <p:cNvPr id="145" name="TextBox 144">
            <a:extLst>
              <a:ext uri="{FF2B5EF4-FFF2-40B4-BE49-F238E27FC236}">
                <a16:creationId xmlns:a16="http://schemas.microsoft.com/office/drawing/2014/main" id="{63523A2E-F52F-A838-DE73-77749F9F1414}"/>
              </a:ext>
            </a:extLst>
          </p:cNvPr>
          <p:cNvSpPr txBox="1"/>
          <p:nvPr/>
        </p:nvSpPr>
        <p:spPr>
          <a:xfrm>
            <a:off x="3749955" y="4790656"/>
            <a:ext cx="1024258" cy="292388"/>
          </a:xfrm>
          <a:prstGeom prst="rect">
            <a:avLst/>
          </a:prstGeom>
          <a:noFill/>
        </p:spPr>
        <p:txBody>
          <a:bodyPr wrap="square" rtlCol="0">
            <a:spAutoFit/>
          </a:bodyPr>
          <a:lstStyle/>
          <a:p>
            <a:r>
              <a:rPr lang="en-US" sz="1300"/>
              <a:t>1/2</a:t>
            </a:r>
          </a:p>
        </p:txBody>
      </p:sp>
      <p:sp>
        <p:nvSpPr>
          <p:cNvPr id="146" name="TextBox 145">
            <a:extLst>
              <a:ext uri="{FF2B5EF4-FFF2-40B4-BE49-F238E27FC236}">
                <a16:creationId xmlns:a16="http://schemas.microsoft.com/office/drawing/2014/main" id="{63F9FA11-C4E6-C24E-79DE-6ED49B70DDD1}"/>
              </a:ext>
            </a:extLst>
          </p:cNvPr>
          <p:cNvSpPr txBox="1"/>
          <p:nvPr/>
        </p:nvSpPr>
        <p:spPr>
          <a:xfrm>
            <a:off x="4701850" y="513145"/>
            <a:ext cx="1676400" cy="307777"/>
          </a:xfrm>
          <a:prstGeom prst="rect">
            <a:avLst/>
          </a:prstGeom>
          <a:noFill/>
        </p:spPr>
        <p:txBody>
          <a:bodyPr wrap="square" rtlCol="0">
            <a:spAutoFit/>
          </a:bodyPr>
          <a:lstStyle/>
          <a:p>
            <a:r>
              <a:rPr lang="en-US"/>
              <a:t>1/18</a:t>
            </a:r>
          </a:p>
        </p:txBody>
      </p:sp>
      <p:sp>
        <p:nvSpPr>
          <p:cNvPr id="147" name="TextBox 146">
            <a:extLst>
              <a:ext uri="{FF2B5EF4-FFF2-40B4-BE49-F238E27FC236}">
                <a16:creationId xmlns:a16="http://schemas.microsoft.com/office/drawing/2014/main" id="{1F20F4AE-F3C3-720D-647A-453B58FD4857}"/>
              </a:ext>
            </a:extLst>
          </p:cNvPr>
          <p:cNvSpPr txBox="1"/>
          <p:nvPr/>
        </p:nvSpPr>
        <p:spPr>
          <a:xfrm>
            <a:off x="4701850" y="793788"/>
            <a:ext cx="1676400" cy="307777"/>
          </a:xfrm>
          <a:prstGeom prst="rect">
            <a:avLst/>
          </a:prstGeom>
          <a:noFill/>
        </p:spPr>
        <p:txBody>
          <a:bodyPr wrap="square" rtlCol="0">
            <a:spAutoFit/>
          </a:bodyPr>
          <a:lstStyle/>
          <a:p>
            <a:r>
              <a:rPr lang="en-US"/>
              <a:t>1/18</a:t>
            </a:r>
          </a:p>
        </p:txBody>
      </p:sp>
      <p:sp>
        <p:nvSpPr>
          <p:cNvPr id="148" name="TextBox 147">
            <a:extLst>
              <a:ext uri="{FF2B5EF4-FFF2-40B4-BE49-F238E27FC236}">
                <a16:creationId xmlns:a16="http://schemas.microsoft.com/office/drawing/2014/main" id="{5AD0E4DB-7973-A7CB-ABC2-878CCE04A346}"/>
              </a:ext>
            </a:extLst>
          </p:cNvPr>
          <p:cNvSpPr txBox="1"/>
          <p:nvPr/>
        </p:nvSpPr>
        <p:spPr>
          <a:xfrm>
            <a:off x="4701850" y="1209202"/>
            <a:ext cx="1676400" cy="307777"/>
          </a:xfrm>
          <a:prstGeom prst="rect">
            <a:avLst/>
          </a:prstGeom>
          <a:noFill/>
        </p:spPr>
        <p:txBody>
          <a:bodyPr wrap="square" rtlCol="0">
            <a:spAutoFit/>
          </a:bodyPr>
          <a:lstStyle/>
          <a:p>
            <a:r>
              <a:rPr lang="en-US"/>
              <a:t>1/9</a:t>
            </a:r>
          </a:p>
        </p:txBody>
      </p:sp>
      <p:sp>
        <p:nvSpPr>
          <p:cNvPr id="149" name="TextBox 148">
            <a:extLst>
              <a:ext uri="{FF2B5EF4-FFF2-40B4-BE49-F238E27FC236}">
                <a16:creationId xmlns:a16="http://schemas.microsoft.com/office/drawing/2014/main" id="{9B4FB443-2102-DB2A-7676-7D7353A971ED}"/>
              </a:ext>
            </a:extLst>
          </p:cNvPr>
          <p:cNvSpPr txBox="1"/>
          <p:nvPr/>
        </p:nvSpPr>
        <p:spPr>
          <a:xfrm>
            <a:off x="4701850" y="1733165"/>
            <a:ext cx="1676400" cy="307777"/>
          </a:xfrm>
          <a:prstGeom prst="rect">
            <a:avLst/>
          </a:prstGeom>
          <a:noFill/>
        </p:spPr>
        <p:txBody>
          <a:bodyPr wrap="square" rtlCol="0">
            <a:spAutoFit/>
          </a:bodyPr>
          <a:lstStyle/>
          <a:p>
            <a:r>
              <a:rPr lang="en-US"/>
              <a:t>1/9</a:t>
            </a:r>
          </a:p>
        </p:txBody>
      </p:sp>
      <p:sp>
        <p:nvSpPr>
          <p:cNvPr id="150" name="TextBox 149">
            <a:extLst>
              <a:ext uri="{FF2B5EF4-FFF2-40B4-BE49-F238E27FC236}">
                <a16:creationId xmlns:a16="http://schemas.microsoft.com/office/drawing/2014/main" id="{72BD3422-399F-3313-BB05-9F577C6B670A}"/>
              </a:ext>
            </a:extLst>
          </p:cNvPr>
          <p:cNvSpPr txBox="1"/>
          <p:nvPr/>
        </p:nvSpPr>
        <p:spPr>
          <a:xfrm>
            <a:off x="4701850" y="2087925"/>
            <a:ext cx="1676400" cy="307777"/>
          </a:xfrm>
          <a:prstGeom prst="rect">
            <a:avLst/>
          </a:prstGeom>
          <a:noFill/>
        </p:spPr>
        <p:txBody>
          <a:bodyPr wrap="square" rtlCol="0">
            <a:spAutoFit/>
          </a:bodyPr>
          <a:lstStyle/>
          <a:p>
            <a:r>
              <a:rPr lang="en-US"/>
              <a:t>1/9</a:t>
            </a:r>
          </a:p>
        </p:txBody>
      </p:sp>
      <p:sp>
        <p:nvSpPr>
          <p:cNvPr id="151" name="TextBox 150">
            <a:extLst>
              <a:ext uri="{FF2B5EF4-FFF2-40B4-BE49-F238E27FC236}">
                <a16:creationId xmlns:a16="http://schemas.microsoft.com/office/drawing/2014/main" id="{08D805E0-4D28-6BA7-CE43-EB0D1C088114}"/>
              </a:ext>
            </a:extLst>
          </p:cNvPr>
          <p:cNvSpPr txBox="1"/>
          <p:nvPr/>
        </p:nvSpPr>
        <p:spPr>
          <a:xfrm>
            <a:off x="4701850" y="2428104"/>
            <a:ext cx="1676400" cy="307777"/>
          </a:xfrm>
          <a:prstGeom prst="rect">
            <a:avLst/>
          </a:prstGeom>
          <a:noFill/>
        </p:spPr>
        <p:txBody>
          <a:bodyPr wrap="square" rtlCol="0">
            <a:spAutoFit/>
          </a:bodyPr>
          <a:lstStyle/>
          <a:p>
            <a:r>
              <a:rPr lang="en-US"/>
              <a:t>1/18</a:t>
            </a:r>
          </a:p>
        </p:txBody>
      </p:sp>
      <p:sp>
        <p:nvSpPr>
          <p:cNvPr id="152" name="TextBox 151">
            <a:extLst>
              <a:ext uri="{FF2B5EF4-FFF2-40B4-BE49-F238E27FC236}">
                <a16:creationId xmlns:a16="http://schemas.microsoft.com/office/drawing/2014/main" id="{4E934772-FA60-C85D-D5C1-84FE0FC95225}"/>
              </a:ext>
            </a:extLst>
          </p:cNvPr>
          <p:cNvSpPr txBox="1"/>
          <p:nvPr/>
        </p:nvSpPr>
        <p:spPr>
          <a:xfrm>
            <a:off x="4701850" y="2855814"/>
            <a:ext cx="1676400" cy="307777"/>
          </a:xfrm>
          <a:prstGeom prst="rect">
            <a:avLst/>
          </a:prstGeom>
          <a:noFill/>
        </p:spPr>
        <p:txBody>
          <a:bodyPr wrap="square" rtlCol="0">
            <a:spAutoFit/>
          </a:bodyPr>
          <a:lstStyle/>
          <a:p>
            <a:r>
              <a:rPr lang="en-US"/>
              <a:t>1/18</a:t>
            </a:r>
          </a:p>
        </p:txBody>
      </p:sp>
      <p:sp>
        <p:nvSpPr>
          <p:cNvPr id="153" name="TextBox 152">
            <a:extLst>
              <a:ext uri="{FF2B5EF4-FFF2-40B4-BE49-F238E27FC236}">
                <a16:creationId xmlns:a16="http://schemas.microsoft.com/office/drawing/2014/main" id="{40E210E2-84AB-5F5B-153D-552EE23E94D8}"/>
              </a:ext>
            </a:extLst>
          </p:cNvPr>
          <p:cNvSpPr txBox="1"/>
          <p:nvPr/>
        </p:nvSpPr>
        <p:spPr>
          <a:xfrm>
            <a:off x="4701850" y="3158821"/>
            <a:ext cx="1676400" cy="307777"/>
          </a:xfrm>
          <a:prstGeom prst="rect">
            <a:avLst/>
          </a:prstGeom>
          <a:noFill/>
        </p:spPr>
        <p:txBody>
          <a:bodyPr wrap="square" rtlCol="0">
            <a:spAutoFit/>
          </a:bodyPr>
          <a:lstStyle/>
          <a:p>
            <a:r>
              <a:rPr lang="en-US"/>
              <a:t>1/9</a:t>
            </a:r>
          </a:p>
        </p:txBody>
      </p:sp>
      <p:sp>
        <p:nvSpPr>
          <p:cNvPr id="154" name="TextBox 153">
            <a:extLst>
              <a:ext uri="{FF2B5EF4-FFF2-40B4-BE49-F238E27FC236}">
                <a16:creationId xmlns:a16="http://schemas.microsoft.com/office/drawing/2014/main" id="{042B7AA5-161C-B277-452E-0C91CC47E1CF}"/>
              </a:ext>
            </a:extLst>
          </p:cNvPr>
          <p:cNvSpPr txBox="1"/>
          <p:nvPr/>
        </p:nvSpPr>
        <p:spPr>
          <a:xfrm>
            <a:off x="4701850" y="3629775"/>
            <a:ext cx="1676400" cy="307777"/>
          </a:xfrm>
          <a:prstGeom prst="rect">
            <a:avLst/>
          </a:prstGeom>
          <a:noFill/>
        </p:spPr>
        <p:txBody>
          <a:bodyPr wrap="square" rtlCol="0">
            <a:spAutoFit/>
          </a:bodyPr>
          <a:lstStyle/>
          <a:p>
            <a:r>
              <a:rPr lang="en-US"/>
              <a:t>1/9</a:t>
            </a:r>
          </a:p>
        </p:txBody>
      </p:sp>
      <p:sp>
        <p:nvSpPr>
          <p:cNvPr id="155" name="TextBox 154">
            <a:extLst>
              <a:ext uri="{FF2B5EF4-FFF2-40B4-BE49-F238E27FC236}">
                <a16:creationId xmlns:a16="http://schemas.microsoft.com/office/drawing/2014/main" id="{68863F03-7F83-0955-009A-5EB8BA2094F9}"/>
              </a:ext>
            </a:extLst>
          </p:cNvPr>
          <p:cNvSpPr txBox="1"/>
          <p:nvPr/>
        </p:nvSpPr>
        <p:spPr>
          <a:xfrm>
            <a:off x="4701850" y="4087751"/>
            <a:ext cx="1676400" cy="307777"/>
          </a:xfrm>
          <a:prstGeom prst="rect">
            <a:avLst/>
          </a:prstGeom>
          <a:noFill/>
        </p:spPr>
        <p:txBody>
          <a:bodyPr wrap="square" rtlCol="0">
            <a:spAutoFit/>
          </a:bodyPr>
          <a:lstStyle/>
          <a:p>
            <a:r>
              <a:rPr lang="en-US"/>
              <a:t>1/9</a:t>
            </a:r>
          </a:p>
        </p:txBody>
      </p:sp>
      <p:sp>
        <p:nvSpPr>
          <p:cNvPr id="156" name="TextBox 155">
            <a:extLst>
              <a:ext uri="{FF2B5EF4-FFF2-40B4-BE49-F238E27FC236}">
                <a16:creationId xmlns:a16="http://schemas.microsoft.com/office/drawing/2014/main" id="{73CDAA08-7D5B-C609-7080-8DFA1E2EBD4A}"/>
              </a:ext>
            </a:extLst>
          </p:cNvPr>
          <p:cNvSpPr txBox="1"/>
          <p:nvPr/>
        </p:nvSpPr>
        <p:spPr>
          <a:xfrm>
            <a:off x="4701850" y="4403580"/>
            <a:ext cx="1676400" cy="307777"/>
          </a:xfrm>
          <a:prstGeom prst="rect">
            <a:avLst/>
          </a:prstGeom>
          <a:noFill/>
        </p:spPr>
        <p:txBody>
          <a:bodyPr wrap="square" rtlCol="0">
            <a:spAutoFit/>
          </a:bodyPr>
          <a:lstStyle/>
          <a:p>
            <a:r>
              <a:rPr lang="en-US"/>
              <a:t>1/18</a:t>
            </a:r>
          </a:p>
        </p:txBody>
      </p:sp>
      <p:sp>
        <p:nvSpPr>
          <p:cNvPr id="157" name="TextBox 156">
            <a:extLst>
              <a:ext uri="{FF2B5EF4-FFF2-40B4-BE49-F238E27FC236}">
                <a16:creationId xmlns:a16="http://schemas.microsoft.com/office/drawing/2014/main" id="{A5486348-400A-A296-0CB3-5B59727D3660}"/>
              </a:ext>
            </a:extLst>
          </p:cNvPr>
          <p:cNvSpPr txBox="1"/>
          <p:nvPr/>
        </p:nvSpPr>
        <p:spPr>
          <a:xfrm>
            <a:off x="4701850" y="4739267"/>
            <a:ext cx="1676400" cy="307777"/>
          </a:xfrm>
          <a:prstGeom prst="rect">
            <a:avLst/>
          </a:prstGeom>
          <a:noFill/>
        </p:spPr>
        <p:txBody>
          <a:bodyPr wrap="square" rtlCol="0">
            <a:spAutoFit/>
          </a:bodyPr>
          <a:lstStyle/>
          <a:p>
            <a:r>
              <a:rPr lang="en-US"/>
              <a:t>1/18</a:t>
            </a:r>
          </a:p>
        </p:txBody>
      </p:sp>
      <p:sp>
        <p:nvSpPr>
          <p:cNvPr id="12" name="Oval 11">
            <a:extLst>
              <a:ext uri="{FF2B5EF4-FFF2-40B4-BE49-F238E27FC236}">
                <a16:creationId xmlns:a16="http://schemas.microsoft.com/office/drawing/2014/main" id="{F421C253-2F4D-70B7-E8EE-686C171D082F}"/>
              </a:ext>
            </a:extLst>
          </p:cNvPr>
          <p:cNvSpPr/>
          <p:nvPr/>
        </p:nvSpPr>
        <p:spPr>
          <a:xfrm>
            <a:off x="5408752" y="568999"/>
            <a:ext cx="334958" cy="19025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1</a:t>
            </a:r>
          </a:p>
        </p:txBody>
      </p:sp>
      <p:sp>
        <p:nvSpPr>
          <p:cNvPr id="15" name="Oval 14">
            <a:extLst>
              <a:ext uri="{FF2B5EF4-FFF2-40B4-BE49-F238E27FC236}">
                <a16:creationId xmlns:a16="http://schemas.microsoft.com/office/drawing/2014/main" id="{4F6AD323-0D13-5BA5-C7BC-B416FE896036}"/>
              </a:ext>
            </a:extLst>
          </p:cNvPr>
          <p:cNvSpPr/>
          <p:nvPr/>
        </p:nvSpPr>
        <p:spPr>
          <a:xfrm>
            <a:off x="5408752" y="857492"/>
            <a:ext cx="334958" cy="19025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2</a:t>
            </a:r>
          </a:p>
        </p:txBody>
      </p:sp>
      <p:sp>
        <p:nvSpPr>
          <p:cNvPr id="19" name="Oval 18">
            <a:extLst>
              <a:ext uri="{FF2B5EF4-FFF2-40B4-BE49-F238E27FC236}">
                <a16:creationId xmlns:a16="http://schemas.microsoft.com/office/drawing/2014/main" id="{8587F598-87A7-75AB-CAE9-CF29BF2B1769}"/>
              </a:ext>
            </a:extLst>
          </p:cNvPr>
          <p:cNvSpPr/>
          <p:nvPr/>
        </p:nvSpPr>
        <p:spPr>
          <a:xfrm>
            <a:off x="5408752" y="1249292"/>
            <a:ext cx="334958" cy="190258"/>
          </a:xfrm>
          <a:prstGeom prst="ellipse">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3</a:t>
            </a:r>
          </a:p>
        </p:txBody>
      </p:sp>
      <p:sp>
        <p:nvSpPr>
          <p:cNvPr id="22" name="Oval 21">
            <a:extLst>
              <a:ext uri="{FF2B5EF4-FFF2-40B4-BE49-F238E27FC236}">
                <a16:creationId xmlns:a16="http://schemas.microsoft.com/office/drawing/2014/main" id="{51DBF350-BEFD-7B88-9322-4E14B7FEE05A}"/>
              </a:ext>
            </a:extLst>
          </p:cNvPr>
          <p:cNvSpPr/>
          <p:nvPr/>
        </p:nvSpPr>
        <p:spPr>
          <a:xfrm>
            <a:off x="5423978" y="1769170"/>
            <a:ext cx="304507" cy="190258"/>
          </a:xfrm>
          <a:prstGeom prst="ellipse">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3</a:t>
            </a:r>
          </a:p>
        </p:txBody>
      </p:sp>
      <p:sp>
        <p:nvSpPr>
          <p:cNvPr id="23" name="Oval 22">
            <a:extLst>
              <a:ext uri="{FF2B5EF4-FFF2-40B4-BE49-F238E27FC236}">
                <a16:creationId xmlns:a16="http://schemas.microsoft.com/office/drawing/2014/main" id="{06739464-280F-86E9-6AEF-3A4716446C6B}"/>
              </a:ext>
            </a:extLst>
          </p:cNvPr>
          <p:cNvSpPr/>
          <p:nvPr/>
        </p:nvSpPr>
        <p:spPr>
          <a:xfrm>
            <a:off x="5408752" y="2122605"/>
            <a:ext cx="334958" cy="190258"/>
          </a:xfrm>
          <a:prstGeom prst="ellipse">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2</a:t>
            </a:r>
          </a:p>
        </p:txBody>
      </p:sp>
      <p:sp>
        <p:nvSpPr>
          <p:cNvPr id="24" name="Oval 23">
            <a:extLst>
              <a:ext uri="{FF2B5EF4-FFF2-40B4-BE49-F238E27FC236}">
                <a16:creationId xmlns:a16="http://schemas.microsoft.com/office/drawing/2014/main" id="{FFFA20F8-4F86-BDF4-1630-C7BC2491ECE7}"/>
              </a:ext>
            </a:extLst>
          </p:cNvPr>
          <p:cNvSpPr/>
          <p:nvPr/>
        </p:nvSpPr>
        <p:spPr>
          <a:xfrm>
            <a:off x="5408752" y="2478108"/>
            <a:ext cx="334958" cy="19025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1</a:t>
            </a:r>
          </a:p>
        </p:txBody>
      </p:sp>
      <p:sp>
        <p:nvSpPr>
          <p:cNvPr id="25" name="Oval 24">
            <a:extLst>
              <a:ext uri="{FF2B5EF4-FFF2-40B4-BE49-F238E27FC236}">
                <a16:creationId xmlns:a16="http://schemas.microsoft.com/office/drawing/2014/main" id="{B24DBF1C-71D6-AD93-B64B-DA0943D9E5CC}"/>
              </a:ext>
            </a:extLst>
          </p:cNvPr>
          <p:cNvSpPr/>
          <p:nvPr/>
        </p:nvSpPr>
        <p:spPr>
          <a:xfrm>
            <a:off x="5408752" y="2912189"/>
            <a:ext cx="334958" cy="19025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3</a:t>
            </a:r>
          </a:p>
        </p:txBody>
      </p:sp>
      <p:sp>
        <p:nvSpPr>
          <p:cNvPr id="26" name="Oval 25">
            <a:extLst>
              <a:ext uri="{FF2B5EF4-FFF2-40B4-BE49-F238E27FC236}">
                <a16:creationId xmlns:a16="http://schemas.microsoft.com/office/drawing/2014/main" id="{72F11262-B04F-A62B-BAFA-6A351EE99258}"/>
              </a:ext>
            </a:extLst>
          </p:cNvPr>
          <p:cNvSpPr/>
          <p:nvPr/>
        </p:nvSpPr>
        <p:spPr>
          <a:xfrm>
            <a:off x="5408752" y="3215472"/>
            <a:ext cx="334958" cy="190258"/>
          </a:xfrm>
          <a:prstGeom prst="ellipse">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2</a:t>
            </a:r>
          </a:p>
        </p:txBody>
      </p:sp>
      <p:sp>
        <p:nvSpPr>
          <p:cNvPr id="28" name="Oval 27">
            <a:extLst>
              <a:ext uri="{FF2B5EF4-FFF2-40B4-BE49-F238E27FC236}">
                <a16:creationId xmlns:a16="http://schemas.microsoft.com/office/drawing/2014/main" id="{6B274BDF-4409-6EA8-17C7-C85FAD704BCE}"/>
              </a:ext>
            </a:extLst>
          </p:cNvPr>
          <p:cNvSpPr/>
          <p:nvPr/>
        </p:nvSpPr>
        <p:spPr>
          <a:xfrm>
            <a:off x="5408752" y="3674476"/>
            <a:ext cx="334958" cy="190258"/>
          </a:xfrm>
          <a:prstGeom prst="ellipse">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1</a:t>
            </a:r>
          </a:p>
        </p:txBody>
      </p:sp>
      <p:sp>
        <p:nvSpPr>
          <p:cNvPr id="29" name="Oval 28">
            <a:extLst>
              <a:ext uri="{FF2B5EF4-FFF2-40B4-BE49-F238E27FC236}">
                <a16:creationId xmlns:a16="http://schemas.microsoft.com/office/drawing/2014/main" id="{24F43D49-A4CE-BB3A-5597-9760EA223594}"/>
              </a:ext>
            </a:extLst>
          </p:cNvPr>
          <p:cNvSpPr/>
          <p:nvPr/>
        </p:nvSpPr>
        <p:spPr>
          <a:xfrm>
            <a:off x="5408752" y="4137230"/>
            <a:ext cx="334958" cy="190258"/>
          </a:xfrm>
          <a:prstGeom prst="ellipse">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1</a:t>
            </a:r>
          </a:p>
        </p:txBody>
      </p:sp>
      <p:sp>
        <p:nvSpPr>
          <p:cNvPr id="31" name="Oval 30">
            <a:extLst>
              <a:ext uri="{FF2B5EF4-FFF2-40B4-BE49-F238E27FC236}">
                <a16:creationId xmlns:a16="http://schemas.microsoft.com/office/drawing/2014/main" id="{7DE5BD2D-16F0-E634-23ED-4BBE448B9208}"/>
              </a:ext>
            </a:extLst>
          </p:cNvPr>
          <p:cNvSpPr/>
          <p:nvPr/>
        </p:nvSpPr>
        <p:spPr>
          <a:xfrm>
            <a:off x="5408752" y="4462339"/>
            <a:ext cx="334958" cy="19025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3</a:t>
            </a:r>
          </a:p>
        </p:txBody>
      </p:sp>
      <p:sp>
        <p:nvSpPr>
          <p:cNvPr id="39" name="Oval 38">
            <a:extLst>
              <a:ext uri="{FF2B5EF4-FFF2-40B4-BE49-F238E27FC236}">
                <a16:creationId xmlns:a16="http://schemas.microsoft.com/office/drawing/2014/main" id="{EE8CBE69-EABA-7DA5-54D6-910E01673A56}"/>
              </a:ext>
            </a:extLst>
          </p:cNvPr>
          <p:cNvSpPr/>
          <p:nvPr/>
        </p:nvSpPr>
        <p:spPr>
          <a:xfrm>
            <a:off x="5408752" y="4798026"/>
            <a:ext cx="334958" cy="19025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2</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7BB25CF8-F112-D0D6-632B-A94A0065E935}"/>
                  </a:ext>
                </a:extLst>
              </p:cNvPr>
              <p:cNvSpPr txBox="1"/>
              <p:nvPr/>
            </p:nvSpPr>
            <p:spPr>
              <a:xfrm>
                <a:off x="6160925" y="4164369"/>
                <a:ext cx="2667000" cy="613438"/>
              </a:xfrm>
              <a:prstGeom prst="rect">
                <a:avLst/>
              </a:prstGeom>
              <a:noFill/>
            </p:spPr>
            <p:txBody>
              <a:bodyPr wrap="square" rtlCol="0">
                <a:spAutoFit/>
              </a:bodyPr>
              <a:lstStyle/>
              <a:p>
                <a:r>
                  <a:rPr lang="en-US"/>
                  <a:t>Chance of winning not switching: </a:t>
                </a:r>
                <a14:m>
                  <m:oMath xmlns:m="http://schemas.openxmlformats.org/officeDocument/2006/math">
                    <m:r>
                      <a:rPr lang="en-US" b="0" i="1" smtClean="0">
                        <a:latin typeface="Cambria Math" panose="02040503050406030204" pitchFamily="18" charset="0"/>
                      </a:rPr>
                      <m:t>6×</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9</m:t>
                        </m:r>
                      </m:den>
                    </m:f>
                    <m:r>
                      <a:rPr lang="en-US" b="0" i="1" smtClean="0">
                        <a:latin typeface="Cambria Math" panose="02040503050406030204" pitchFamily="18" charset="0"/>
                      </a:rPr>
                      <m:t>=2/3</m:t>
                    </m:r>
                  </m:oMath>
                </a14:m>
                <a:endParaRPr lang="en-US"/>
              </a:p>
            </p:txBody>
          </p:sp>
        </mc:Choice>
        <mc:Fallback xmlns="">
          <p:sp>
            <p:nvSpPr>
              <p:cNvPr id="40" name="TextBox 39">
                <a:extLst>
                  <a:ext uri="{FF2B5EF4-FFF2-40B4-BE49-F238E27FC236}">
                    <a16:creationId xmlns:a16="http://schemas.microsoft.com/office/drawing/2014/main" id="{7BB25CF8-F112-D0D6-632B-A94A0065E935}"/>
                  </a:ext>
                </a:extLst>
              </p:cNvPr>
              <p:cNvSpPr txBox="1">
                <a:spLocks noRot="1" noChangeAspect="1" noMove="1" noResize="1" noEditPoints="1" noAdjustHandles="1" noChangeArrowheads="1" noChangeShapeType="1" noTextEdit="1"/>
              </p:cNvSpPr>
              <p:nvPr/>
            </p:nvSpPr>
            <p:spPr>
              <a:xfrm>
                <a:off x="6160925" y="4164369"/>
                <a:ext cx="2667000" cy="613438"/>
              </a:xfrm>
              <a:prstGeom prst="rect">
                <a:avLst/>
              </a:prstGeom>
              <a:blipFill>
                <a:blip r:embed="rId3"/>
                <a:stretch>
                  <a:fillRect l="-686" t="-1980" b="-1980"/>
                </a:stretch>
              </a:blipFill>
            </p:spPr>
            <p:txBody>
              <a:bodyPr/>
              <a:lstStyle/>
              <a:p>
                <a:r>
                  <a:rPr lang="en-US">
                    <a:noFill/>
                  </a:rPr>
                  <a:t> </a:t>
                </a:r>
              </a:p>
            </p:txBody>
          </p:sp>
        </mc:Fallback>
      </mc:AlternateContent>
    </p:spTree>
    <p:extLst>
      <p:ext uri="{BB962C8B-B14F-4D97-AF65-F5344CB8AC3E}">
        <p14:creationId xmlns:p14="http://schemas.microsoft.com/office/powerpoint/2010/main" val="154946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9" grpId="0" animBg="1"/>
      <p:bldP spid="22" grpId="0" animBg="1"/>
      <p:bldP spid="23" grpId="0" animBg="1"/>
      <p:bldP spid="24" grpId="0" animBg="1"/>
      <p:bldP spid="25" grpId="0" animBg="1"/>
      <p:bldP spid="26" grpId="0" animBg="1"/>
      <p:bldP spid="28" grpId="0" animBg="1"/>
      <p:bldP spid="29" grpId="0" animBg="1"/>
      <p:bldP spid="31" grpId="0" animBg="1"/>
      <p:bldP spid="39" grpId="0" animBg="1"/>
      <p:bldP spid="40"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D5DCA-9A49-42B4-D5F6-6131FDB8D38A}"/>
              </a:ext>
            </a:extLst>
          </p:cNvPr>
          <p:cNvSpPr>
            <a:spLocks noGrp="1"/>
          </p:cNvSpPr>
          <p:nvPr>
            <p:ph type="title"/>
          </p:nvPr>
        </p:nvSpPr>
        <p:spPr/>
        <p:txBody>
          <a:bodyPr/>
          <a:lstStyle/>
          <a:p>
            <a:r>
              <a:rPr lang="en-US"/>
              <a:t>Quick Note on Monty Hall</a:t>
            </a:r>
          </a:p>
        </p:txBody>
      </p:sp>
      <p:sp>
        <p:nvSpPr>
          <p:cNvPr id="3" name="Text Placeholder 2">
            <a:extLst>
              <a:ext uri="{FF2B5EF4-FFF2-40B4-BE49-F238E27FC236}">
                <a16:creationId xmlns:a16="http://schemas.microsoft.com/office/drawing/2014/main" id="{5F4A25C9-FDBF-F285-3236-074E57782CA6}"/>
              </a:ext>
            </a:extLst>
          </p:cNvPr>
          <p:cNvSpPr>
            <a:spLocks noGrp="1"/>
          </p:cNvSpPr>
          <p:nvPr>
            <p:ph type="body" idx="1"/>
          </p:nvPr>
        </p:nvSpPr>
        <p:spPr/>
        <p:txBody>
          <a:bodyPr/>
          <a:lstStyle/>
          <a:p>
            <a:pPr marL="127000" indent="0">
              <a:buNone/>
            </a:pPr>
            <a:r>
              <a:rPr lang="en-US"/>
              <a:t>The first argument from earlier (on the left below) is much easier to follow than the sample space argument (on the right below). </a:t>
            </a:r>
          </a:p>
          <a:p>
            <a:r>
              <a:rPr lang="en-US"/>
              <a:t>Both are rigorous. First is clearer.</a:t>
            </a:r>
          </a:p>
          <a:p>
            <a:r>
              <a:rPr lang="en-US"/>
              <a:t>Why bother with the second argument? To show the universal applicability of the sample space framework.</a:t>
            </a:r>
          </a:p>
          <a:p>
            <a:pPr marL="127000" indent="0">
              <a:buNone/>
            </a:pPr>
            <a:endParaRPr lang="en-US"/>
          </a:p>
        </p:txBody>
      </p:sp>
      <p:pic>
        <p:nvPicPr>
          <p:cNvPr id="4" name="Picture 3">
            <a:extLst>
              <a:ext uri="{FF2B5EF4-FFF2-40B4-BE49-F238E27FC236}">
                <a16:creationId xmlns:a16="http://schemas.microsoft.com/office/drawing/2014/main" id="{D999156F-1A5F-5B51-344D-BA101EABDF0D}"/>
              </a:ext>
            </a:extLst>
          </p:cNvPr>
          <p:cNvPicPr>
            <a:picLocks noChangeAspect="1"/>
          </p:cNvPicPr>
          <p:nvPr/>
        </p:nvPicPr>
        <p:blipFill>
          <a:blip r:embed="rId2"/>
          <a:stretch>
            <a:fillRect/>
          </a:stretch>
        </p:blipFill>
        <p:spPr>
          <a:xfrm>
            <a:off x="457200" y="2647950"/>
            <a:ext cx="1952171" cy="1371600"/>
          </a:xfrm>
          <a:prstGeom prst="rect">
            <a:avLst/>
          </a:prstGeom>
        </p:spPr>
      </p:pic>
      <p:pic>
        <p:nvPicPr>
          <p:cNvPr id="5" name="Picture 4">
            <a:extLst>
              <a:ext uri="{FF2B5EF4-FFF2-40B4-BE49-F238E27FC236}">
                <a16:creationId xmlns:a16="http://schemas.microsoft.com/office/drawing/2014/main" id="{89F0891F-5374-5761-61D4-5C47ACFE927A}"/>
              </a:ext>
            </a:extLst>
          </p:cNvPr>
          <p:cNvPicPr>
            <a:picLocks noChangeAspect="1"/>
          </p:cNvPicPr>
          <p:nvPr/>
        </p:nvPicPr>
        <p:blipFill>
          <a:blip r:embed="rId3"/>
          <a:stretch>
            <a:fillRect/>
          </a:stretch>
        </p:blipFill>
        <p:spPr>
          <a:xfrm>
            <a:off x="2514600" y="2724150"/>
            <a:ext cx="1443537" cy="1294831"/>
          </a:xfrm>
          <a:prstGeom prst="rect">
            <a:avLst/>
          </a:prstGeom>
        </p:spPr>
      </p:pic>
      <p:pic>
        <p:nvPicPr>
          <p:cNvPr id="7" name="Picture 6">
            <a:extLst>
              <a:ext uri="{FF2B5EF4-FFF2-40B4-BE49-F238E27FC236}">
                <a16:creationId xmlns:a16="http://schemas.microsoft.com/office/drawing/2014/main" id="{8078FD80-DE2A-61B8-ABF5-5E01A7A5C346}"/>
              </a:ext>
            </a:extLst>
          </p:cNvPr>
          <p:cNvPicPr>
            <a:picLocks noChangeAspect="1"/>
          </p:cNvPicPr>
          <p:nvPr/>
        </p:nvPicPr>
        <p:blipFill>
          <a:blip r:embed="rId4"/>
          <a:stretch>
            <a:fillRect/>
          </a:stretch>
        </p:blipFill>
        <p:spPr>
          <a:xfrm>
            <a:off x="5597755" y="2711473"/>
            <a:ext cx="1443537" cy="1161933"/>
          </a:xfrm>
          <a:prstGeom prst="rect">
            <a:avLst/>
          </a:prstGeom>
        </p:spPr>
      </p:pic>
      <p:pic>
        <p:nvPicPr>
          <p:cNvPr id="9" name="Picture 8">
            <a:extLst>
              <a:ext uri="{FF2B5EF4-FFF2-40B4-BE49-F238E27FC236}">
                <a16:creationId xmlns:a16="http://schemas.microsoft.com/office/drawing/2014/main" id="{44E4B0AD-921E-AC3E-36A7-EF7B5A8956D5}"/>
              </a:ext>
            </a:extLst>
          </p:cNvPr>
          <p:cNvPicPr>
            <a:picLocks noChangeAspect="1"/>
          </p:cNvPicPr>
          <p:nvPr/>
        </p:nvPicPr>
        <p:blipFill>
          <a:blip r:embed="rId5"/>
          <a:stretch>
            <a:fillRect/>
          </a:stretch>
        </p:blipFill>
        <p:spPr>
          <a:xfrm>
            <a:off x="7162800" y="2778030"/>
            <a:ext cx="1319385" cy="1076443"/>
          </a:xfrm>
          <a:prstGeom prst="rect">
            <a:avLst/>
          </a:prstGeom>
        </p:spPr>
      </p:pic>
    </p:spTree>
    <p:extLst>
      <p:ext uri="{BB962C8B-B14F-4D97-AF65-F5344CB8AC3E}">
        <p14:creationId xmlns:p14="http://schemas.microsoft.com/office/powerpoint/2010/main" val="299485006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BF355-89AF-FEAB-98F6-26D6AADCBBA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CFCBBD7-B074-D53F-D96A-4739B09E12AB}"/>
              </a:ext>
            </a:extLst>
          </p:cNvPr>
          <p:cNvSpPr>
            <a:spLocks noGrp="1"/>
          </p:cNvSpPr>
          <p:nvPr>
            <p:ph type="body" idx="1"/>
          </p:nvPr>
        </p:nvSpPr>
        <p:spPr>
          <a:xfrm>
            <a:off x="4812374" y="402198"/>
            <a:ext cx="4218537" cy="4260900"/>
          </a:xfrm>
        </p:spPr>
        <p:txBody>
          <a:bodyPr/>
          <a:lstStyle/>
          <a:p>
            <a:pPr marL="127000" indent="0">
              <a:buNone/>
            </a:pPr>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Overview of Second Half of the Course</a:t>
            </a:r>
          </a:p>
          <a:p>
            <a:pPr marL="127000" indent="0">
              <a:buNone/>
            </a:pPr>
            <a:r>
              <a:rPr lang="en-US">
                <a:solidFill>
                  <a:schemeClr val="bg1">
                    <a:lumMod val="50000"/>
                  </a:schemeClr>
                </a:solidFill>
              </a:rPr>
              <a:t>Probability Basics</a:t>
            </a:r>
          </a:p>
          <a:p>
            <a:r>
              <a:rPr lang="en-US">
                <a:solidFill>
                  <a:schemeClr val="bg1">
                    <a:lumMod val="50000"/>
                  </a:schemeClr>
                </a:solidFill>
              </a:rPr>
              <a:t>Probability Spaces and Events</a:t>
            </a:r>
          </a:p>
          <a:p>
            <a:r>
              <a:rPr lang="en-US">
                <a:solidFill>
                  <a:schemeClr val="bg1">
                    <a:lumMod val="50000"/>
                  </a:schemeClr>
                </a:solidFill>
              </a:rPr>
              <a:t>Non-uniform Probability Spaces</a:t>
            </a:r>
          </a:p>
          <a:p>
            <a:r>
              <a:rPr lang="en-US">
                <a:solidFill>
                  <a:schemeClr val="bg1">
                    <a:lumMod val="50000"/>
                  </a:schemeClr>
                </a:solidFill>
              </a:rPr>
              <a:t>Example: Four Biased Coins</a:t>
            </a:r>
          </a:p>
          <a:p>
            <a:r>
              <a:rPr lang="en-US">
                <a:solidFill>
                  <a:schemeClr val="bg1">
                    <a:lumMod val="50000"/>
                  </a:schemeClr>
                </a:solidFill>
              </a:rPr>
              <a:t>Example: Sixteen Biased Coins </a:t>
            </a:r>
          </a:p>
          <a:p>
            <a:pPr marL="127000" indent="0">
              <a:buNone/>
            </a:pPr>
            <a:r>
              <a:rPr lang="en-US">
                <a:solidFill>
                  <a:schemeClr val="bg1">
                    <a:lumMod val="50000"/>
                  </a:schemeClr>
                </a:solidFill>
              </a:rPr>
              <a:t>Trickier Uniform Probability Spaces</a:t>
            </a:r>
            <a:endPar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endParaRPr>
          </a:p>
          <a:p>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Poker Hands</a:t>
            </a:r>
          </a:p>
          <a:p>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Balls and Bins</a:t>
            </a:r>
          </a:p>
          <a:p>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The Birthday Paradox (n=50 case)</a:t>
            </a:r>
          </a:p>
          <a:p>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The Birthday Paradox (general case)</a:t>
            </a:r>
          </a:p>
          <a:p>
            <a:pPr marL="127000" indent="0">
              <a:buNone/>
            </a:pPr>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The Monty Hall Problem</a:t>
            </a:r>
          </a:p>
          <a:p>
            <a:r>
              <a:rPr lang="en-US">
                <a:solidFill>
                  <a:schemeClr val="bg1">
                    <a:lumMod val="50000"/>
                  </a:schemeClr>
                </a:solidFill>
              </a:rPr>
              <a:t>Simple Analysis</a:t>
            </a:r>
            <a:endPar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endParaRPr>
          </a:p>
          <a:p>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Sample Space Analysis</a:t>
            </a:r>
          </a:p>
          <a:p>
            <a:pPr marL="127000" indent="0">
              <a:buNone/>
            </a:pPr>
            <a:r>
              <a:rPr lang="en-US" b="1">
                <a:solidFill>
                  <a:schemeClr val="accent3"/>
                </a:solidFill>
                <a:latin typeface="Inter" panose="02000503000000020004" pitchFamily="2" charset="0"/>
                <a:ea typeface="Inter" panose="02000503000000020004" pitchFamily="2" charset="0"/>
                <a:cs typeface="Inter" panose="02000503000000020004" pitchFamily="2" charset="0"/>
              </a:rPr>
              <a:t>Conclusion</a:t>
            </a:r>
          </a:p>
        </p:txBody>
      </p:sp>
      <p:sp>
        <p:nvSpPr>
          <p:cNvPr id="4" name="Title 3">
            <a:extLst>
              <a:ext uri="{FF2B5EF4-FFF2-40B4-BE49-F238E27FC236}">
                <a16:creationId xmlns:a16="http://schemas.microsoft.com/office/drawing/2014/main" id="{C3F25D3A-922F-1388-FF39-B0EDFEFB0EE6}"/>
              </a:ext>
            </a:extLst>
          </p:cNvPr>
          <p:cNvSpPr>
            <a:spLocks noGrp="1"/>
          </p:cNvSpPr>
          <p:nvPr>
            <p:ph type="title"/>
          </p:nvPr>
        </p:nvSpPr>
        <p:spPr/>
        <p:txBody>
          <a:bodyPr/>
          <a:lstStyle/>
          <a:p>
            <a:pPr marL="127000" indent="0">
              <a:buNone/>
            </a:pPr>
            <a:r>
              <a:rPr lang="en-US"/>
              <a:t>Conclusion</a:t>
            </a:r>
          </a:p>
        </p:txBody>
      </p:sp>
      <p:sp>
        <p:nvSpPr>
          <p:cNvPr id="6" name="Subtitle 5">
            <a:extLst>
              <a:ext uri="{FF2B5EF4-FFF2-40B4-BE49-F238E27FC236}">
                <a16:creationId xmlns:a16="http://schemas.microsoft.com/office/drawing/2014/main" id="{C6FC078F-E235-8EB2-D65D-437B9708CDCF}"/>
              </a:ext>
            </a:extLst>
          </p:cNvPr>
          <p:cNvSpPr>
            <a:spLocks noGrp="1"/>
          </p:cNvSpPr>
          <p:nvPr>
            <p:ph type="subTitle" idx="2"/>
          </p:nvPr>
        </p:nvSpPr>
        <p:spPr/>
        <p:txBody>
          <a:bodyPr/>
          <a:lstStyle/>
          <a:p>
            <a:r>
              <a:rPr lang="en-US" dirty="0"/>
              <a:t>Lecture 16, CS70 Summer 2025</a:t>
            </a:r>
          </a:p>
        </p:txBody>
      </p:sp>
    </p:spTree>
    <p:extLst>
      <p:ext uri="{BB962C8B-B14F-4D97-AF65-F5344CB8AC3E}">
        <p14:creationId xmlns:p14="http://schemas.microsoft.com/office/powerpoint/2010/main" val="42129586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A28A6-E9FB-64DF-831A-2D993A813E1A}"/>
              </a:ext>
            </a:extLst>
          </p:cNvPr>
          <p:cNvSpPr>
            <a:spLocks noGrp="1"/>
          </p:cNvSpPr>
          <p:nvPr>
            <p:ph type="title"/>
          </p:nvPr>
        </p:nvSpPr>
        <p:spPr/>
        <p:txBody>
          <a:bodyPr/>
          <a:lstStyle/>
          <a:p>
            <a:r>
              <a:rPr lang="en-US"/>
              <a:t>Conclusion</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DEF74B38-4AD5-9E8C-E406-29087C613BA8}"/>
                  </a:ext>
                </a:extLst>
              </p:cNvPr>
              <p:cNvSpPr>
                <a:spLocks noGrp="1"/>
              </p:cNvSpPr>
              <p:nvPr>
                <p:ph type="body" idx="1"/>
              </p:nvPr>
            </p:nvSpPr>
            <p:spPr/>
            <p:txBody>
              <a:bodyPr/>
              <a:lstStyle/>
              <a:p>
                <a:pPr marL="127000" indent="0">
                  <a:buNone/>
                </a:pPr>
                <a:r>
                  <a:rPr lang="en-US"/>
                  <a:t>Probability is hard!</a:t>
                </a:r>
              </a:p>
              <a:p>
                <a:r>
                  <a:rPr lang="en-US"/>
                  <a:t>Intuitions can be wildly wrong.</a:t>
                </a:r>
              </a:p>
              <a:p>
                <a:r>
                  <a:rPr lang="en-US"/>
                  <a:t>Rigor is critical for correctness.</a:t>
                </a:r>
              </a:p>
              <a:p>
                <a:endParaRPr lang="en-US"/>
              </a:p>
              <a:p>
                <a:pPr marL="127000" indent="0">
                  <a:buNone/>
                </a:pPr>
                <a:r>
                  <a:rPr lang="en-US"/>
                  <a:t>Recall the key steps in all our calculations (framed slightly differently): </a:t>
                </a:r>
              </a:p>
              <a:p>
                <a:r>
                  <a:rPr lang="en-US"/>
                  <a:t>Determine </a:t>
                </a:r>
                <a14:m>
                  <m:oMath xmlns:m="http://schemas.openxmlformats.org/officeDocument/2006/math">
                    <m:r>
                      <m:rPr>
                        <m:sty m:val="p"/>
                      </m:rPr>
                      <a:rPr lang="en-US" b="0" i="0" smtClean="0">
                        <a:latin typeface="Cambria Math" panose="02040503050406030204" pitchFamily="18" charset="0"/>
                      </a:rPr>
                      <m:t>Ω</m:t>
                    </m:r>
                  </m:oMath>
                </a14:m>
                <a:r>
                  <a:rPr lang="en-US"/>
                  <a:t>, the set of all possible outcomes.</a:t>
                </a:r>
              </a:p>
              <a:p>
                <a:r>
                  <a:rPr lang="en-US"/>
                  <a:t>Determine </a:t>
                </a:r>
                <a14:m>
                  <m:oMath xmlns:m="http://schemas.openxmlformats.org/officeDocument/2006/math">
                    <m:r>
                      <m:rPr>
                        <m:sty m:val="p"/>
                      </m:rPr>
                      <a:rPr lang="en-US" b="0" i="0" smtClean="0">
                        <a:latin typeface="Cambria Math" panose="02040503050406030204" pitchFamily="18" charset="0"/>
                      </a:rPr>
                      <m:t>P</m:t>
                    </m:r>
                    <m:r>
                      <a:rPr lang="en-US" b="0" i="0" smtClean="0">
                        <a:latin typeface="Cambria Math" panose="02040503050406030204" pitchFamily="18" charset="0"/>
                      </a:rPr>
                      <m:t>(</m:t>
                    </m:r>
                    <m:r>
                      <a:rPr lang="en-US" b="0" i="1" smtClean="0">
                        <a:latin typeface="Cambria Math" panose="02040503050406030204" pitchFamily="18" charset="0"/>
                      </a:rPr>
                      <m:t>𝜔</m:t>
                    </m:r>
                    <m:r>
                      <a:rPr lang="en-US" b="0" i="1" smtClean="0">
                        <a:latin typeface="Cambria Math" panose="02040503050406030204" pitchFamily="18" charset="0"/>
                      </a:rPr>
                      <m:t>)</m:t>
                    </m:r>
                  </m:oMath>
                </a14:m>
                <a:r>
                  <a:rPr lang="en-US"/>
                  <a:t>, the probability of each outcome </a:t>
                </a:r>
                <a14:m>
                  <m:oMath xmlns:m="http://schemas.openxmlformats.org/officeDocument/2006/math">
                    <m:r>
                      <a:rPr lang="en-US" b="0" i="1" smtClean="0">
                        <a:latin typeface="Cambria Math" panose="02040503050406030204" pitchFamily="18" charset="0"/>
                      </a:rPr>
                      <m:t>𝜔</m:t>
                    </m:r>
                    <m:r>
                      <a:rPr lang="en-US" b="0" i="1" smtClean="0">
                        <a:latin typeface="Cambria Math" panose="02040503050406030204" pitchFamily="18" charset="0"/>
                      </a:rPr>
                      <m:t>∈</m:t>
                    </m:r>
                    <m:r>
                      <m:rPr>
                        <m:sty m:val="p"/>
                      </m:rPr>
                      <a:rPr lang="en-US" b="0" i="0" smtClean="0">
                        <a:latin typeface="Cambria Math" panose="02040503050406030204" pitchFamily="18" charset="0"/>
                      </a:rPr>
                      <m:t>Ω</m:t>
                    </m:r>
                  </m:oMath>
                </a14:m>
                <a:r>
                  <a:rPr lang="en-US"/>
                  <a:t>?</a:t>
                </a:r>
              </a:p>
              <a:p>
                <a:pPr lvl="1"/>
                <a:r>
                  <a:rPr lang="en-US" sz="1800">
                    <a:latin typeface="Inter Light" panose="02000403000000020004" pitchFamily="2" charset="0"/>
                    <a:ea typeface="Inter Light" panose="02000403000000020004" pitchFamily="2" charset="0"/>
                    <a:cs typeface="Inter Light" panose="02000403000000020004" pitchFamily="2" charset="0"/>
                  </a:rPr>
                  <a:t>For uniform probability spaces, </a:t>
                </a:r>
                <a14:m>
                  <m:oMath xmlns:m="http://schemas.openxmlformats.org/officeDocument/2006/math">
                    <m:r>
                      <m:rPr>
                        <m:sty m:val="p"/>
                      </m:rPr>
                      <a:rPr lang="en-US" sz="1800" b="0" i="0" smtClean="0">
                        <a:latin typeface="Cambria Math" panose="02040503050406030204" pitchFamily="18" charset="0"/>
                      </a:rPr>
                      <m:t>P</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𝜔</m:t>
                        </m:r>
                      </m:e>
                    </m:d>
                    <m:r>
                      <a:rPr lang="en-US" sz="1800" b="0" i="1" smtClean="0">
                        <a:latin typeface="Cambria Math" panose="02040503050406030204" pitchFamily="18" charset="0"/>
                      </a:rPr>
                      <m:t>=1/</m:t>
                    </m:r>
                    <m:d>
                      <m:dPr>
                        <m:begChr m:val="|"/>
                        <m:endChr m:val="|"/>
                        <m:ctrlPr>
                          <a:rPr lang="en-US" sz="1800" b="0" i="1" smtClean="0">
                            <a:latin typeface="Cambria Math" panose="02040503050406030204" pitchFamily="18" charset="0"/>
                          </a:rPr>
                        </m:ctrlPr>
                      </m:dPr>
                      <m:e>
                        <m:r>
                          <m:rPr>
                            <m:sty m:val="p"/>
                          </m:rPr>
                          <a:rPr lang="en-US" sz="1800" b="0" i="0" smtClean="0">
                            <a:latin typeface="Cambria Math" panose="02040503050406030204" pitchFamily="18" charset="0"/>
                          </a:rPr>
                          <m:t>Ω</m:t>
                        </m:r>
                      </m:e>
                    </m:d>
                  </m:oMath>
                </a14:m>
                <a:endParaRPr lang="en-US" sz="1800"/>
              </a:p>
              <a:p>
                <a:r>
                  <a:rPr lang="en-US"/>
                  <a:t>Determine the event </a:t>
                </a:r>
                <a14:m>
                  <m:oMath xmlns:m="http://schemas.openxmlformats.org/officeDocument/2006/math">
                    <m:r>
                      <a:rPr lang="en-US" b="0" i="1" smtClean="0">
                        <a:latin typeface="Cambria Math" panose="02040503050406030204" pitchFamily="18" charset="0"/>
                      </a:rPr>
                      <m:t>𝐴</m:t>
                    </m:r>
                  </m:oMath>
                </a14:m>
                <a:r>
                  <a:rPr lang="en-US"/>
                  <a:t> that we’re interested in.</a:t>
                </a:r>
              </a:p>
              <a:p>
                <a:r>
                  <a:rPr lang="en-US"/>
                  <a:t>Compute the probability of </a:t>
                </a:r>
                <a14:m>
                  <m:oMath xmlns:m="http://schemas.openxmlformats.org/officeDocument/2006/math">
                    <m:r>
                      <a:rPr lang="en-US" b="0" i="1" smtClean="0">
                        <a:latin typeface="Cambria Math" panose="02040503050406030204" pitchFamily="18" charset="0"/>
                      </a:rPr>
                      <m:t>𝐴</m:t>
                    </m:r>
                  </m:oMath>
                </a14:m>
                <a:r>
                  <a:rPr lang="en-US"/>
                  <a:t> by adding up the probabilities of the sample points contained in it.</a:t>
                </a:r>
              </a:p>
            </p:txBody>
          </p:sp>
        </mc:Choice>
        <mc:Fallback xmlns="">
          <p:sp>
            <p:nvSpPr>
              <p:cNvPr id="3" name="Text Placeholder 2">
                <a:extLst>
                  <a:ext uri="{FF2B5EF4-FFF2-40B4-BE49-F238E27FC236}">
                    <a16:creationId xmlns:a16="http://schemas.microsoft.com/office/drawing/2014/main" id="{DEF74B38-4AD5-9E8C-E406-29087C613BA8}"/>
                  </a:ext>
                </a:extLst>
              </p:cNvPr>
              <p:cNvSpPr>
                <a:spLocks noGrp="1" noRot="1" noChangeAspect="1" noMove="1" noResize="1" noEditPoints="1" noAdjustHandles="1" noChangeArrowheads="1" noChangeShapeType="1" noTextEdit="1"/>
              </p:cNvSpPr>
              <p:nvPr>
                <p:ph type="body" idx="1"/>
              </p:nvPr>
            </p:nvSpPr>
            <p:spPr>
              <a:blipFill>
                <a:blip r:embed="rId2"/>
                <a:stretch>
                  <a:fillRect r="-143" b="-17500"/>
                </a:stretch>
              </a:blipFill>
            </p:spPr>
            <p:txBody>
              <a:bodyPr/>
              <a:lstStyle/>
              <a:p>
                <a:r>
                  <a:rPr lang="en-US">
                    <a:noFill/>
                  </a:rPr>
                  <a:t> </a:t>
                </a:r>
              </a:p>
            </p:txBody>
          </p:sp>
        </mc:Fallback>
      </mc:AlternateContent>
    </p:spTree>
    <p:extLst>
      <p:ext uri="{BB962C8B-B14F-4D97-AF65-F5344CB8AC3E}">
        <p14:creationId xmlns:p14="http://schemas.microsoft.com/office/powerpoint/2010/main" val="2166587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DC8E9C-A7D2-435C-A94E-0498241BB871}"/>
              </a:ext>
            </a:extLst>
          </p:cNvPr>
          <p:cNvPicPr>
            <a:picLocks noChangeAspect="1"/>
          </p:cNvPicPr>
          <p:nvPr/>
        </p:nvPicPr>
        <p:blipFill>
          <a:blip r:embed="rId3"/>
          <a:stretch>
            <a:fillRect/>
          </a:stretch>
        </p:blipFill>
        <p:spPr>
          <a:xfrm>
            <a:off x="7542100" y="1458439"/>
            <a:ext cx="1428750" cy="909638"/>
          </a:xfrm>
          <a:prstGeom prst="rect">
            <a:avLst/>
          </a:prstGeom>
        </p:spPr>
      </p:pic>
      <p:sp>
        <p:nvSpPr>
          <p:cNvPr id="5" name="Title 4">
            <a:extLst>
              <a:ext uri="{FF2B5EF4-FFF2-40B4-BE49-F238E27FC236}">
                <a16:creationId xmlns:a16="http://schemas.microsoft.com/office/drawing/2014/main" id="{FC788030-3056-4B01-92B8-C25E05E0E18D}"/>
              </a:ext>
            </a:extLst>
          </p:cNvPr>
          <p:cNvSpPr>
            <a:spLocks noGrp="1"/>
          </p:cNvSpPr>
          <p:nvPr>
            <p:ph type="title"/>
          </p:nvPr>
        </p:nvSpPr>
        <p:spPr/>
        <p:txBody>
          <a:bodyPr/>
          <a:lstStyle/>
          <a:p>
            <a:r>
              <a:rPr lang="en-US"/>
              <a:t>Event</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77C0F910-D172-4B87-B509-82A555F5A2CC}"/>
                  </a:ext>
                </a:extLst>
              </p:cNvPr>
              <p:cNvSpPr>
                <a:spLocks noGrp="1"/>
              </p:cNvSpPr>
              <p:nvPr>
                <p:ph type="body" idx="1"/>
              </p:nvPr>
            </p:nvSpPr>
            <p:spPr/>
            <p:txBody>
              <a:bodyPr/>
              <a:lstStyle/>
              <a:p>
                <a:pPr marL="101600" indent="0">
                  <a:buNone/>
                </a:pPr>
                <a:r>
                  <a:rPr lang="en-US"/>
                  <a:t>Example: Rolling two 4-sided dice. In this case S = {1, 2, 3, 4}, k = 2,                   and we are drawing without replacement. If dice are fair then:</a:t>
                </a:r>
              </a:p>
              <a:p>
                <a:pPr marL="101600" indent="0">
                  <a:buNone/>
                </a:pPr>
                <a:endParaRPr lang="en-US"/>
              </a:p>
              <a:p>
                <a:pPr marL="101600" indent="0">
                  <a:buNone/>
                </a:pPr>
                <a:endParaRPr lang="en-US"/>
              </a:p>
              <a:p>
                <a:pPr marL="101600" indent="0">
                  <a:buNone/>
                </a:pPr>
                <a:endParaRPr lang="en-US"/>
              </a:p>
              <a:p>
                <a:pPr marL="101600" indent="0">
                  <a:buNone/>
                </a:pPr>
                <a:endParaRPr lang="en-US"/>
              </a:p>
              <a:p>
                <a:pPr marL="101600" indent="0">
                  <a:buNone/>
                </a:pPr>
                <a:r>
                  <a:rPr lang="en-US"/>
                  <a:t>An </a:t>
                </a:r>
                <a:r>
                  <a:rPr lang="en-US" b="1">
                    <a:solidFill>
                      <a:schemeClr val="accent3"/>
                    </a:solidFill>
                    <a:latin typeface="Inter" panose="02000503000000020004" pitchFamily="2" charset="0"/>
                    <a:ea typeface="Inter" panose="02000503000000020004" pitchFamily="2" charset="0"/>
                    <a:cs typeface="Inter" panose="02000503000000020004" pitchFamily="2" charset="0"/>
                  </a:rPr>
                  <a:t>event</a:t>
                </a:r>
                <a:r>
                  <a:rPr lang="en-US"/>
                  <a:t> A is a subset of our sample space </a:t>
                </a:r>
                <a14:m>
                  <m:oMath xmlns:m="http://schemas.openxmlformats.org/officeDocument/2006/math">
                    <m:r>
                      <m:rPr>
                        <m:sty m:val="p"/>
                      </m:rPr>
                      <a:rPr lang="en-US" b="0" i="0" smtClean="0">
                        <a:latin typeface="Cambria Math" panose="02040503050406030204" pitchFamily="18" charset="0"/>
                      </a:rPr>
                      <m:t>Ω</m:t>
                    </m:r>
                  </m:oMath>
                </a14:m>
                <a:r>
                  <a:rPr lang="en-US"/>
                  <a:t>.</a:t>
                </a:r>
              </a:p>
              <a:p>
                <a:r>
                  <a:rPr lang="en-US"/>
                  <a:t>Example: Let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2</m:t>
                        </m:r>
                        <m:r>
                          <a:rPr lang="en-US" b="0" i="1" smtClean="0">
                            <a:latin typeface="Cambria Math" panose="02040503050406030204" pitchFamily="18" charset="0"/>
                          </a:rPr>
                          <m:t>𝑛𝑑𝑔𝑟𝑒𝑎𝑡𝑒𝑟</m:t>
                        </m:r>
                      </m:sub>
                    </m:sSub>
                  </m:oMath>
                </a14:m>
                <a:r>
                  <a:rPr lang="en-US"/>
                  <a:t> be the event where the second roll is greater than first.</a:t>
                </a:r>
              </a:p>
              <a:p>
                <a:pPr lvl="1"/>
                <a14:m>
                  <m:oMath xmlns:m="http://schemas.openxmlformats.org/officeDocument/2006/math">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𝐴</m:t>
                        </m:r>
                      </m:e>
                      <m:sub>
                        <m:r>
                          <a:rPr lang="en-US" b="0" i="1" smtClean="0">
                            <a:solidFill>
                              <a:srgbClr val="C00000"/>
                            </a:solidFill>
                            <a:latin typeface="Cambria Math" panose="02040503050406030204" pitchFamily="18" charset="0"/>
                          </a:rPr>
                          <m:t>2</m:t>
                        </m:r>
                        <m:r>
                          <a:rPr lang="en-US" b="0" i="1" smtClean="0">
                            <a:solidFill>
                              <a:srgbClr val="C00000"/>
                            </a:solidFill>
                            <a:latin typeface="Cambria Math" panose="02040503050406030204" pitchFamily="18" charset="0"/>
                          </a:rPr>
                          <m:t>𝑛𝑑𝑔𝑟𝑒𝑎𝑡𝑒𝑟</m:t>
                        </m:r>
                      </m:sub>
                    </m:sSub>
                    <m:r>
                      <a:rPr lang="en-US" b="0" i="1" smtClean="0">
                        <a:latin typeface="Cambria Math" panose="02040503050406030204" pitchFamily="18" charset="0"/>
                      </a:rPr>
                      <m:t>={12, 13, 14, 23, 24, 34}</m:t>
                    </m:r>
                  </m:oMath>
                </a14:m>
                <a:endParaRPr lang="en-US"/>
              </a:p>
              <a:p>
                <a:pPr marL="101600" indent="0">
                  <a:buNone/>
                </a:pPr>
                <a:endParaRPr lang="en-US"/>
              </a:p>
              <a:p>
                <a:pPr marL="101600" indent="0">
                  <a:buNone/>
                </a:pPr>
                <a:r>
                  <a:rPr lang="en-US"/>
                  <a:t>Naturally, </a:t>
                </a:r>
                <a14:m>
                  <m:oMath xmlns:m="http://schemas.openxmlformats.org/officeDocument/2006/math">
                    <m:r>
                      <a:rPr lang="en-US" b="1" i="1" smtClean="0">
                        <a:latin typeface="Cambria Math" panose="02040503050406030204" pitchFamily="18" charset="0"/>
                      </a:rPr>
                      <m:t>𝑷</m:t>
                    </m:r>
                    <m:d>
                      <m:dPr>
                        <m:ctrlPr>
                          <a:rPr lang="en-US" b="0" i="1" smtClean="0">
                            <a:latin typeface="Cambria Math" panose="02040503050406030204" pitchFamily="18" charset="0"/>
                          </a:rPr>
                        </m:ctrlPr>
                      </m:dPr>
                      <m:e>
                        <m:r>
                          <a:rPr lang="en-US" b="0" i="1" smtClean="0">
                            <a:latin typeface="Cambria Math" panose="02040503050406030204" pitchFamily="18" charset="0"/>
                          </a:rPr>
                          <m:t>𝐴</m:t>
                        </m:r>
                      </m:e>
                    </m:d>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𝜔</m:t>
                        </m:r>
                        <m:r>
                          <a:rPr lang="en-US" b="0" i="1" smtClean="0">
                            <a:latin typeface="Cambria Math" panose="02040503050406030204" pitchFamily="18" charset="0"/>
                          </a:rPr>
                          <m:t>∈</m:t>
                        </m:r>
                        <m:r>
                          <a:rPr lang="en-US" b="0" i="1" smtClean="0">
                            <a:latin typeface="Cambria Math" panose="02040503050406030204" pitchFamily="18" charset="0"/>
                          </a:rPr>
                          <m:t>𝐴</m:t>
                        </m:r>
                      </m:sub>
                      <m:sup/>
                      <m:e>
                        <m:r>
                          <a:rPr lang="en-US" b="1" i="1" smtClean="0">
                            <a:latin typeface="Cambria Math" panose="02040503050406030204" pitchFamily="18" charset="0"/>
                          </a:rPr>
                          <m:t>𝑷</m:t>
                        </m:r>
                        <m:d>
                          <m:dPr>
                            <m:ctrlPr>
                              <a:rPr lang="en-US" b="0" i="1" smtClean="0">
                                <a:latin typeface="Cambria Math" panose="02040503050406030204" pitchFamily="18" charset="0"/>
                              </a:rPr>
                            </m:ctrlPr>
                          </m:dPr>
                          <m:e>
                            <m:r>
                              <a:rPr lang="en-US" b="0" i="1" smtClean="0">
                                <a:latin typeface="Cambria Math" panose="02040503050406030204" pitchFamily="18" charset="0"/>
                              </a:rPr>
                              <m:t>𝜔</m:t>
                            </m:r>
                          </m:e>
                        </m:d>
                      </m:e>
                    </m:nary>
                  </m:oMath>
                </a14:m>
                <a:r>
                  <a:rPr lang="en-US"/>
                  <a:t>, e.g. </a:t>
                </a:r>
                <a14:m>
                  <m:oMath xmlns:m="http://schemas.openxmlformats.org/officeDocument/2006/math">
                    <m:r>
                      <a:rPr lang="en-US" b="1" i="1" smtClean="0">
                        <a:solidFill>
                          <a:srgbClr val="C00000"/>
                        </a:solidFill>
                        <a:latin typeface="Cambria Math" panose="02040503050406030204" pitchFamily="18" charset="0"/>
                      </a:rPr>
                      <m:t>𝑷</m:t>
                    </m:r>
                    <m:d>
                      <m:dPr>
                        <m:ctrlPr>
                          <a:rPr lang="en-US" b="0" i="1" smtClean="0">
                            <a:solidFill>
                              <a:srgbClr val="C00000"/>
                            </a:solidFill>
                            <a:latin typeface="Cambria Math" panose="02040503050406030204" pitchFamily="18" charset="0"/>
                          </a:rPr>
                        </m:ctrlPr>
                      </m:dPr>
                      <m:e>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𝐴</m:t>
                            </m:r>
                          </m:e>
                          <m:sub>
                            <m:r>
                              <a:rPr lang="en-US" b="0" i="1" smtClean="0">
                                <a:solidFill>
                                  <a:srgbClr val="C00000"/>
                                </a:solidFill>
                                <a:latin typeface="Cambria Math" panose="02040503050406030204" pitchFamily="18" charset="0"/>
                              </a:rPr>
                              <m:t>2</m:t>
                            </m:r>
                            <m:r>
                              <a:rPr lang="en-US" b="0" i="1" smtClean="0">
                                <a:solidFill>
                                  <a:srgbClr val="C00000"/>
                                </a:solidFill>
                                <a:latin typeface="Cambria Math" panose="02040503050406030204" pitchFamily="18" charset="0"/>
                              </a:rPr>
                              <m:t>𝑛𝑑𝑔𝑟𝑒𝑎𝑡𝑒𝑟</m:t>
                            </m:r>
                          </m:sub>
                        </m:sSub>
                      </m:e>
                    </m:d>
                    <m:r>
                      <a:rPr lang="en-US" b="0" i="1" smtClean="0">
                        <a:solidFill>
                          <a:srgbClr val="C00000"/>
                        </a:solidFill>
                        <a:latin typeface="Cambria Math" panose="02040503050406030204" pitchFamily="18" charset="0"/>
                      </a:rPr>
                      <m:t>=6</m:t>
                    </m:r>
                    <m:r>
                      <m:rPr>
                        <m:lit/>
                      </m:rP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16=3/8</m:t>
                    </m:r>
                  </m:oMath>
                </a14:m>
                <a:endParaRPr lang="en-US"/>
              </a:p>
            </p:txBody>
          </p:sp>
        </mc:Choice>
        <mc:Fallback xmlns="">
          <p:sp>
            <p:nvSpPr>
              <p:cNvPr id="6" name="Text Placeholder 5">
                <a:extLst>
                  <a:ext uri="{FF2B5EF4-FFF2-40B4-BE49-F238E27FC236}">
                    <a16:creationId xmlns:a16="http://schemas.microsoft.com/office/drawing/2014/main" id="{77C0F910-D172-4B87-B509-82A555F5A2CC}"/>
                  </a:ext>
                </a:extLst>
              </p:cNvPr>
              <p:cNvSpPr>
                <a:spLocks noGrp="1" noRot="1" noChangeAspect="1" noMove="1" noResize="1" noEditPoints="1" noAdjustHandles="1" noChangeArrowheads="1" noChangeShapeType="1" noTextEdit="1"/>
              </p:cNvSpPr>
              <p:nvPr>
                <p:ph type="body" idx="1"/>
              </p:nvPr>
            </p:nvSpPr>
            <p:spPr>
              <a:blipFill>
                <a:blip r:embed="rId4"/>
                <a:stretch>
                  <a:fillRect r="-3794" b="-43929"/>
                </a:stretch>
              </a:blipFill>
            </p:spPr>
            <p:txBody>
              <a:bodyPr/>
              <a:lstStyle/>
              <a:p>
                <a:r>
                  <a:rPr lang="en-US">
                    <a:noFill/>
                  </a:rPr>
                  <a:t> </a:t>
                </a:r>
              </a:p>
            </p:txBody>
          </p:sp>
        </mc:Fallback>
      </mc:AlternateContent>
      <p:sp>
        <p:nvSpPr>
          <p:cNvPr id="8" name="Freeform: Shape 7">
            <a:extLst>
              <a:ext uri="{FF2B5EF4-FFF2-40B4-BE49-F238E27FC236}">
                <a16:creationId xmlns:a16="http://schemas.microsoft.com/office/drawing/2014/main" id="{2D2D5D77-A502-4C37-A82F-50A7ABD139C4}"/>
              </a:ext>
            </a:extLst>
          </p:cNvPr>
          <p:cNvSpPr/>
          <p:nvPr/>
        </p:nvSpPr>
        <p:spPr>
          <a:xfrm>
            <a:off x="1087550" y="1428750"/>
            <a:ext cx="3309627" cy="1117600"/>
          </a:xfrm>
          <a:custGeom>
            <a:avLst/>
            <a:gdLst>
              <a:gd name="connsiteX0" fmla="*/ 285750 w 3309627"/>
              <a:gd name="connsiteY0" fmla="*/ 165100 h 1117600"/>
              <a:gd name="connsiteX1" fmla="*/ 228600 w 3309627"/>
              <a:gd name="connsiteY1" fmla="*/ 177800 h 1117600"/>
              <a:gd name="connsiteX2" fmla="*/ 190500 w 3309627"/>
              <a:gd name="connsiteY2" fmla="*/ 190500 h 1117600"/>
              <a:gd name="connsiteX3" fmla="*/ 165100 w 3309627"/>
              <a:gd name="connsiteY3" fmla="*/ 209550 h 1117600"/>
              <a:gd name="connsiteX4" fmla="*/ 127000 w 3309627"/>
              <a:gd name="connsiteY4" fmla="*/ 228600 h 1117600"/>
              <a:gd name="connsiteX5" fmla="*/ 95250 w 3309627"/>
              <a:gd name="connsiteY5" fmla="*/ 273050 h 1117600"/>
              <a:gd name="connsiteX6" fmla="*/ 76200 w 3309627"/>
              <a:gd name="connsiteY6" fmla="*/ 298450 h 1117600"/>
              <a:gd name="connsiteX7" fmla="*/ 63500 w 3309627"/>
              <a:gd name="connsiteY7" fmla="*/ 336550 h 1117600"/>
              <a:gd name="connsiteX8" fmla="*/ 57150 w 3309627"/>
              <a:gd name="connsiteY8" fmla="*/ 355600 h 1117600"/>
              <a:gd name="connsiteX9" fmla="*/ 63500 w 3309627"/>
              <a:gd name="connsiteY9" fmla="*/ 419100 h 1117600"/>
              <a:gd name="connsiteX10" fmla="*/ 69850 w 3309627"/>
              <a:gd name="connsiteY10" fmla="*/ 438150 h 1117600"/>
              <a:gd name="connsiteX11" fmla="*/ 63500 w 3309627"/>
              <a:gd name="connsiteY11" fmla="*/ 508000 h 1117600"/>
              <a:gd name="connsiteX12" fmla="*/ 50800 w 3309627"/>
              <a:gd name="connsiteY12" fmla="*/ 546100 h 1117600"/>
              <a:gd name="connsiteX13" fmla="*/ 31750 w 3309627"/>
              <a:gd name="connsiteY13" fmla="*/ 565150 h 1117600"/>
              <a:gd name="connsiteX14" fmla="*/ 25400 w 3309627"/>
              <a:gd name="connsiteY14" fmla="*/ 584200 h 1117600"/>
              <a:gd name="connsiteX15" fmla="*/ 0 w 3309627"/>
              <a:gd name="connsiteY15" fmla="*/ 622300 h 1117600"/>
              <a:gd name="connsiteX16" fmla="*/ 6350 w 3309627"/>
              <a:gd name="connsiteY16" fmla="*/ 698500 h 1117600"/>
              <a:gd name="connsiteX17" fmla="*/ 25400 w 3309627"/>
              <a:gd name="connsiteY17" fmla="*/ 717550 h 1117600"/>
              <a:gd name="connsiteX18" fmla="*/ 57150 w 3309627"/>
              <a:gd name="connsiteY18" fmla="*/ 749300 h 1117600"/>
              <a:gd name="connsiteX19" fmla="*/ 95250 w 3309627"/>
              <a:gd name="connsiteY19" fmla="*/ 787400 h 1117600"/>
              <a:gd name="connsiteX20" fmla="*/ 114300 w 3309627"/>
              <a:gd name="connsiteY20" fmla="*/ 800100 h 1117600"/>
              <a:gd name="connsiteX21" fmla="*/ 152400 w 3309627"/>
              <a:gd name="connsiteY21" fmla="*/ 831850 h 1117600"/>
              <a:gd name="connsiteX22" fmla="*/ 177800 w 3309627"/>
              <a:gd name="connsiteY22" fmla="*/ 857250 h 1117600"/>
              <a:gd name="connsiteX23" fmla="*/ 184150 w 3309627"/>
              <a:gd name="connsiteY23" fmla="*/ 876300 h 1117600"/>
              <a:gd name="connsiteX24" fmla="*/ 203200 w 3309627"/>
              <a:gd name="connsiteY24" fmla="*/ 882650 h 1117600"/>
              <a:gd name="connsiteX25" fmla="*/ 241300 w 3309627"/>
              <a:gd name="connsiteY25" fmla="*/ 908050 h 1117600"/>
              <a:gd name="connsiteX26" fmla="*/ 311150 w 3309627"/>
              <a:gd name="connsiteY26" fmla="*/ 927100 h 1117600"/>
              <a:gd name="connsiteX27" fmla="*/ 349250 w 3309627"/>
              <a:gd name="connsiteY27" fmla="*/ 939800 h 1117600"/>
              <a:gd name="connsiteX28" fmla="*/ 368300 w 3309627"/>
              <a:gd name="connsiteY28" fmla="*/ 946150 h 1117600"/>
              <a:gd name="connsiteX29" fmla="*/ 400050 w 3309627"/>
              <a:gd name="connsiteY29" fmla="*/ 952500 h 1117600"/>
              <a:gd name="connsiteX30" fmla="*/ 419100 w 3309627"/>
              <a:gd name="connsiteY30" fmla="*/ 958850 h 1117600"/>
              <a:gd name="connsiteX31" fmla="*/ 482600 w 3309627"/>
              <a:gd name="connsiteY31" fmla="*/ 977900 h 1117600"/>
              <a:gd name="connsiteX32" fmla="*/ 501650 w 3309627"/>
              <a:gd name="connsiteY32" fmla="*/ 984250 h 1117600"/>
              <a:gd name="connsiteX33" fmla="*/ 546100 w 3309627"/>
              <a:gd name="connsiteY33" fmla="*/ 990600 h 1117600"/>
              <a:gd name="connsiteX34" fmla="*/ 641350 w 3309627"/>
              <a:gd name="connsiteY34" fmla="*/ 1009650 h 1117600"/>
              <a:gd name="connsiteX35" fmla="*/ 685800 w 3309627"/>
              <a:gd name="connsiteY35" fmla="*/ 1016000 h 1117600"/>
              <a:gd name="connsiteX36" fmla="*/ 717550 w 3309627"/>
              <a:gd name="connsiteY36" fmla="*/ 1022350 h 1117600"/>
              <a:gd name="connsiteX37" fmla="*/ 781050 w 3309627"/>
              <a:gd name="connsiteY37" fmla="*/ 1028700 h 1117600"/>
              <a:gd name="connsiteX38" fmla="*/ 927100 w 3309627"/>
              <a:gd name="connsiteY38" fmla="*/ 1054100 h 1117600"/>
              <a:gd name="connsiteX39" fmla="*/ 958850 w 3309627"/>
              <a:gd name="connsiteY39" fmla="*/ 1060450 h 1117600"/>
              <a:gd name="connsiteX40" fmla="*/ 1187450 w 3309627"/>
              <a:gd name="connsiteY40" fmla="*/ 1073150 h 1117600"/>
              <a:gd name="connsiteX41" fmla="*/ 1231900 w 3309627"/>
              <a:gd name="connsiteY41" fmla="*/ 1085850 h 1117600"/>
              <a:gd name="connsiteX42" fmla="*/ 1250950 w 3309627"/>
              <a:gd name="connsiteY42" fmla="*/ 1092200 h 1117600"/>
              <a:gd name="connsiteX43" fmla="*/ 1289050 w 3309627"/>
              <a:gd name="connsiteY43" fmla="*/ 1073150 h 1117600"/>
              <a:gd name="connsiteX44" fmla="*/ 1390650 w 3309627"/>
              <a:gd name="connsiteY44" fmla="*/ 1054100 h 1117600"/>
              <a:gd name="connsiteX45" fmla="*/ 1809750 w 3309627"/>
              <a:gd name="connsiteY45" fmla="*/ 1066800 h 1117600"/>
              <a:gd name="connsiteX46" fmla="*/ 1911350 w 3309627"/>
              <a:gd name="connsiteY46" fmla="*/ 1079500 h 1117600"/>
              <a:gd name="connsiteX47" fmla="*/ 1936750 w 3309627"/>
              <a:gd name="connsiteY47" fmla="*/ 1085850 h 1117600"/>
              <a:gd name="connsiteX48" fmla="*/ 1987550 w 3309627"/>
              <a:gd name="connsiteY48" fmla="*/ 1092200 h 1117600"/>
              <a:gd name="connsiteX49" fmla="*/ 2127250 w 3309627"/>
              <a:gd name="connsiteY49" fmla="*/ 1104900 h 1117600"/>
              <a:gd name="connsiteX50" fmla="*/ 2622550 w 3309627"/>
              <a:gd name="connsiteY50" fmla="*/ 1104900 h 1117600"/>
              <a:gd name="connsiteX51" fmla="*/ 2647950 w 3309627"/>
              <a:gd name="connsiteY51" fmla="*/ 1111250 h 1117600"/>
              <a:gd name="connsiteX52" fmla="*/ 2762250 w 3309627"/>
              <a:gd name="connsiteY52" fmla="*/ 1117600 h 1117600"/>
              <a:gd name="connsiteX53" fmla="*/ 2832100 w 3309627"/>
              <a:gd name="connsiteY53" fmla="*/ 1111250 h 1117600"/>
              <a:gd name="connsiteX54" fmla="*/ 2870200 w 3309627"/>
              <a:gd name="connsiteY54" fmla="*/ 1098550 h 1117600"/>
              <a:gd name="connsiteX55" fmla="*/ 2889250 w 3309627"/>
              <a:gd name="connsiteY55" fmla="*/ 1092200 h 1117600"/>
              <a:gd name="connsiteX56" fmla="*/ 2927350 w 3309627"/>
              <a:gd name="connsiteY56" fmla="*/ 1073150 h 1117600"/>
              <a:gd name="connsiteX57" fmla="*/ 2984500 w 3309627"/>
              <a:gd name="connsiteY57" fmla="*/ 1041400 h 1117600"/>
              <a:gd name="connsiteX58" fmla="*/ 3035300 w 3309627"/>
              <a:gd name="connsiteY58" fmla="*/ 1016000 h 1117600"/>
              <a:gd name="connsiteX59" fmla="*/ 3092450 w 3309627"/>
              <a:gd name="connsiteY59" fmla="*/ 1003300 h 1117600"/>
              <a:gd name="connsiteX60" fmla="*/ 3111500 w 3309627"/>
              <a:gd name="connsiteY60" fmla="*/ 996950 h 1117600"/>
              <a:gd name="connsiteX61" fmla="*/ 3225800 w 3309627"/>
              <a:gd name="connsiteY61" fmla="*/ 971550 h 1117600"/>
              <a:gd name="connsiteX62" fmla="*/ 3251200 w 3309627"/>
              <a:gd name="connsiteY62" fmla="*/ 958850 h 1117600"/>
              <a:gd name="connsiteX63" fmla="*/ 3270250 w 3309627"/>
              <a:gd name="connsiteY63" fmla="*/ 952500 h 1117600"/>
              <a:gd name="connsiteX64" fmla="*/ 3289300 w 3309627"/>
              <a:gd name="connsiteY64" fmla="*/ 939800 h 1117600"/>
              <a:gd name="connsiteX65" fmla="*/ 3302000 w 3309627"/>
              <a:gd name="connsiteY65" fmla="*/ 920750 h 1117600"/>
              <a:gd name="connsiteX66" fmla="*/ 3302000 w 3309627"/>
              <a:gd name="connsiteY66" fmla="*/ 844550 h 1117600"/>
              <a:gd name="connsiteX67" fmla="*/ 3263900 w 3309627"/>
              <a:gd name="connsiteY67" fmla="*/ 800100 h 1117600"/>
              <a:gd name="connsiteX68" fmla="*/ 3232150 w 3309627"/>
              <a:gd name="connsiteY68" fmla="*/ 762000 h 1117600"/>
              <a:gd name="connsiteX69" fmla="*/ 3213100 w 3309627"/>
              <a:gd name="connsiteY69" fmla="*/ 749300 h 1117600"/>
              <a:gd name="connsiteX70" fmla="*/ 3175000 w 3309627"/>
              <a:gd name="connsiteY70" fmla="*/ 711200 h 1117600"/>
              <a:gd name="connsiteX71" fmla="*/ 3117850 w 3309627"/>
              <a:gd name="connsiteY71" fmla="*/ 679450 h 1117600"/>
              <a:gd name="connsiteX72" fmla="*/ 3073400 w 3309627"/>
              <a:gd name="connsiteY72" fmla="*/ 654050 h 1117600"/>
              <a:gd name="connsiteX73" fmla="*/ 3054350 w 3309627"/>
              <a:gd name="connsiteY73" fmla="*/ 565150 h 1117600"/>
              <a:gd name="connsiteX74" fmla="*/ 3060700 w 3309627"/>
              <a:gd name="connsiteY74" fmla="*/ 546100 h 1117600"/>
              <a:gd name="connsiteX75" fmla="*/ 3048000 w 3309627"/>
              <a:gd name="connsiteY75" fmla="*/ 476250 h 1117600"/>
              <a:gd name="connsiteX76" fmla="*/ 3041650 w 3309627"/>
              <a:gd name="connsiteY76" fmla="*/ 457200 h 1117600"/>
              <a:gd name="connsiteX77" fmla="*/ 3022600 w 3309627"/>
              <a:gd name="connsiteY77" fmla="*/ 444500 h 1117600"/>
              <a:gd name="connsiteX78" fmla="*/ 2971800 w 3309627"/>
              <a:gd name="connsiteY78" fmla="*/ 400050 h 1117600"/>
              <a:gd name="connsiteX79" fmla="*/ 2946400 w 3309627"/>
              <a:gd name="connsiteY79" fmla="*/ 381000 h 1117600"/>
              <a:gd name="connsiteX80" fmla="*/ 2895600 w 3309627"/>
              <a:gd name="connsiteY80" fmla="*/ 355600 h 1117600"/>
              <a:gd name="connsiteX81" fmla="*/ 2876550 w 3309627"/>
              <a:gd name="connsiteY81" fmla="*/ 336550 h 1117600"/>
              <a:gd name="connsiteX82" fmla="*/ 2819400 w 3309627"/>
              <a:gd name="connsiteY82" fmla="*/ 311150 h 1117600"/>
              <a:gd name="connsiteX83" fmla="*/ 2787650 w 3309627"/>
              <a:gd name="connsiteY83" fmla="*/ 292100 h 1117600"/>
              <a:gd name="connsiteX84" fmla="*/ 2768600 w 3309627"/>
              <a:gd name="connsiteY84" fmla="*/ 285750 h 1117600"/>
              <a:gd name="connsiteX85" fmla="*/ 2736850 w 3309627"/>
              <a:gd name="connsiteY85" fmla="*/ 266700 h 1117600"/>
              <a:gd name="connsiteX86" fmla="*/ 2711450 w 3309627"/>
              <a:gd name="connsiteY86" fmla="*/ 254000 h 1117600"/>
              <a:gd name="connsiteX87" fmla="*/ 2692400 w 3309627"/>
              <a:gd name="connsiteY87" fmla="*/ 241300 h 1117600"/>
              <a:gd name="connsiteX88" fmla="*/ 2635250 w 3309627"/>
              <a:gd name="connsiteY88" fmla="*/ 215900 h 1117600"/>
              <a:gd name="connsiteX89" fmla="*/ 2603500 w 3309627"/>
              <a:gd name="connsiteY89" fmla="*/ 177800 h 1117600"/>
              <a:gd name="connsiteX90" fmla="*/ 2565400 w 3309627"/>
              <a:gd name="connsiteY90" fmla="*/ 152400 h 1117600"/>
              <a:gd name="connsiteX91" fmla="*/ 2540000 w 3309627"/>
              <a:gd name="connsiteY91" fmla="*/ 133350 h 1117600"/>
              <a:gd name="connsiteX92" fmla="*/ 2514600 w 3309627"/>
              <a:gd name="connsiteY92" fmla="*/ 127000 h 1117600"/>
              <a:gd name="connsiteX93" fmla="*/ 2495550 w 3309627"/>
              <a:gd name="connsiteY93" fmla="*/ 120650 h 1117600"/>
              <a:gd name="connsiteX94" fmla="*/ 2190750 w 3309627"/>
              <a:gd name="connsiteY94" fmla="*/ 114300 h 1117600"/>
              <a:gd name="connsiteX95" fmla="*/ 2152650 w 3309627"/>
              <a:gd name="connsiteY95" fmla="*/ 101600 h 1117600"/>
              <a:gd name="connsiteX96" fmla="*/ 2063750 w 3309627"/>
              <a:gd name="connsiteY96" fmla="*/ 88900 h 1117600"/>
              <a:gd name="connsiteX97" fmla="*/ 2038350 w 3309627"/>
              <a:gd name="connsiteY97" fmla="*/ 82550 h 1117600"/>
              <a:gd name="connsiteX98" fmla="*/ 2019300 w 3309627"/>
              <a:gd name="connsiteY98" fmla="*/ 76200 h 1117600"/>
              <a:gd name="connsiteX99" fmla="*/ 1968500 w 3309627"/>
              <a:gd name="connsiteY99" fmla="*/ 69850 h 1117600"/>
              <a:gd name="connsiteX100" fmla="*/ 1924050 w 3309627"/>
              <a:gd name="connsiteY100" fmla="*/ 57150 h 1117600"/>
              <a:gd name="connsiteX101" fmla="*/ 1809750 w 3309627"/>
              <a:gd name="connsiteY101" fmla="*/ 44450 h 1117600"/>
              <a:gd name="connsiteX102" fmla="*/ 1454150 w 3309627"/>
              <a:gd name="connsiteY102" fmla="*/ 50800 h 1117600"/>
              <a:gd name="connsiteX103" fmla="*/ 1371600 w 3309627"/>
              <a:gd name="connsiteY103" fmla="*/ 63500 h 1117600"/>
              <a:gd name="connsiteX104" fmla="*/ 1308100 w 3309627"/>
              <a:gd name="connsiteY104" fmla="*/ 69850 h 1117600"/>
              <a:gd name="connsiteX105" fmla="*/ 1060450 w 3309627"/>
              <a:gd name="connsiteY105" fmla="*/ 63500 h 1117600"/>
              <a:gd name="connsiteX106" fmla="*/ 1041400 w 3309627"/>
              <a:gd name="connsiteY106" fmla="*/ 57150 h 1117600"/>
              <a:gd name="connsiteX107" fmla="*/ 952500 w 3309627"/>
              <a:gd name="connsiteY107" fmla="*/ 44450 h 1117600"/>
              <a:gd name="connsiteX108" fmla="*/ 901700 w 3309627"/>
              <a:gd name="connsiteY108" fmla="*/ 31750 h 1117600"/>
              <a:gd name="connsiteX109" fmla="*/ 812800 w 3309627"/>
              <a:gd name="connsiteY109" fmla="*/ 19050 h 1117600"/>
              <a:gd name="connsiteX110" fmla="*/ 774700 w 3309627"/>
              <a:gd name="connsiteY110" fmla="*/ 12700 h 1117600"/>
              <a:gd name="connsiteX111" fmla="*/ 723900 w 3309627"/>
              <a:gd name="connsiteY111" fmla="*/ 0 h 1117600"/>
              <a:gd name="connsiteX112" fmla="*/ 571500 w 3309627"/>
              <a:gd name="connsiteY112" fmla="*/ 6350 h 1117600"/>
              <a:gd name="connsiteX113" fmla="*/ 539750 w 3309627"/>
              <a:gd name="connsiteY113" fmla="*/ 19050 h 1117600"/>
              <a:gd name="connsiteX114" fmla="*/ 508000 w 3309627"/>
              <a:gd name="connsiteY114" fmla="*/ 25400 h 1117600"/>
              <a:gd name="connsiteX115" fmla="*/ 488950 w 3309627"/>
              <a:gd name="connsiteY115" fmla="*/ 38100 h 1117600"/>
              <a:gd name="connsiteX116" fmla="*/ 431800 w 3309627"/>
              <a:gd name="connsiteY116" fmla="*/ 57150 h 1117600"/>
              <a:gd name="connsiteX117" fmla="*/ 393700 w 3309627"/>
              <a:gd name="connsiteY117" fmla="*/ 69850 h 1117600"/>
              <a:gd name="connsiteX118" fmla="*/ 374650 w 3309627"/>
              <a:gd name="connsiteY118" fmla="*/ 76200 h 1117600"/>
              <a:gd name="connsiteX119" fmla="*/ 355600 w 3309627"/>
              <a:gd name="connsiteY119" fmla="*/ 88900 h 1117600"/>
              <a:gd name="connsiteX120" fmla="*/ 311150 w 3309627"/>
              <a:gd name="connsiteY120" fmla="*/ 139700 h 1117600"/>
              <a:gd name="connsiteX121" fmla="*/ 285750 w 3309627"/>
              <a:gd name="connsiteY121" fmla="*/ 165100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3309627" h="1117600">
                <a:moveTo>
                  <a:pt x="285750" y="165100"/>
                </a:moveTo>
                <a:cubicBezTo>
                  <a:pt x="271992" y="171450"/>
                  <a:pt x="246535" y="172419"/>
                  <a:pt x="228600" y="177800"/>
                </a:cubicBezTo>
                <a:cubicBezTo>
                  <a:pt x="215778" y="181647"/>
                  <a:pt x="190500" y="190500"/>
                  <a:pt x="190500" y="190500"/>
                </a:cubicBezTo>
                <a:cubicBezTo>
                  <a:pt x="182033" y="196850"/>
                  <a:pt x="174289" y="204299"/>
                  <a:pt x="165100" y="209550"/>
                </a:cubicBezTo>
                <a:cubicBezTo>
                  <a:pt x="140998" y="223322"/>
                  <a:pt x="149124" y="206476"/>
                  <a:pt x="127000" y="228600"/>
                </a:cubicBezTo>
                <a:cubicBezTo>
                  <a:pt x="116624" y="238976"/>
                  <a:pt x="104264" y="260430"/>
                  <a:pt x="95250" y="273050"/>
                </a:cubicBezTo>
                <a:cubicBezTo>
                  <a:pt x="89099" y="281662"/>
                  <a:pt x="82550" y="289983"/>
                  <a:pt x="76200" y="298450"/>
                </a:cubicBezTo>
                <a:lnTo>
                  <a:pt x="63500" y="336550"/>
                </a:lnTo>
                <a:lnTo>
                  <a:pt x="57150" y="355600"/>
                </a:lnTo>
                <a:cubicBezTo>
                  <a:pt x="59267" y="376767"/>
                  <a:pt x="60265" y="398075"/>
                  <a:pt x="63500" y="419100"/>
                </a:cubicBezTo>
                <a:cubicBezTo>
                  <a:pt x="64518" y="425716"/>
                  <a:pt x="69850" y="431457"/>
                  <a:pt x="69850" y="438150"/>
                </a:cubicBezTo>
                <a:cubicBezTo>
                  <a:pt x="69850" y="461529"/>
                  <a:pt x="67563" y="484976"/>
                  <a:pt x="63500" y="508000"/>
                </a:cubicBezTo>
                <a:cubicBezTo>
                  <a:pt x="61174" y="521183"/>
                  <a:pt x="60266" y="536634"/>
                  <a:pt x="50800" y="546100"/>
                </a:cubicBezTo>
                <a:lnTo>
                  <a:pt x="31750" y="565150"/>
                </a:lnTo>
                <a:cubicBezTo>
                  <a:pt x="29633" y="571500"/>
                  <a:pt x="28651" y="578349"/>
                  <a:pt x="25400" y="584200"/>
                </a:cubicBezTo>
                <a:cubicBezTo>
                  <a:pt x="17987" y="597543"/>
                  <a:pt x="0" y="622300"/>
                  <a:pt x="0" y="622300"/>
                </a:cubicBezTo>
                <a:cubicBezTo>
                  <a:pt x="2117" y="647700"/>
                  <a:pt x="-217" y="673873"/>
                  <a:pt x="6350" y="698500"/>
                </a:cubicBezTo>
                <a:cubicBezTo>
                  <a:pt x="8664" y="707177"/>
                  <a:pt x="19651" y="710651"/>
                  <a:pt x="25400" y="717550"/>
                </a:cubicBezTo>
                <a:cubicBezTo>
                  <a:pt x="55282" y="753409"/>
                  <a:pt x="18801" y="721908"/>
                  <a:pt x="57150" y="749300"/>
                </a:cubicBezTo>
                <a:cubicBezTo>
                  <a:pt x="129785" y="801182"/>
                  <a:pt x="47021" y="739171"/>
                  <a:pt x="95250" y="787400"/>
                </a:cubicBezTo>
                <a:cubicBezTo>
                  <a:pt x="100646" y="792796"/>
                  <a:pt x="108437" y="795214"/>
                  <a:pt x="114300" y="800100"/>
                </a:cubicBezTo>
                <a:cubicBezTo>
                  <a:pt x="163193" y="840844"/>
                  <a:pt x="105102" y="800318"/>
                  <a:pt x="152400" y="831850"/>
                </a:cubicBezTo>
                <a:cubicBezTo>
                  <a:pt x="169333" y="882650"/>
                  <a:pt x="143933" y="823383"/>
                  <a:pt x="177800" y="857250"/>
                </a:cubicBezTo>
                <a:cubicBezTo>
                  <a:pt x="182533" y="861983"/>
                  <a:pt x="179417" y="871567"/>
                  <a:pt x="184150" y="876300"/>
                </a:cubicBezTo>
                <a:cubicBezTo>
                  <a:pt x="188883" y="881033"/>
                  <a:pt x="197349" y="879399"/>
                  <a:pt x="203200" y="882650"/>
                </a:cubicBezTo>
                <a:cubicBezTo>
                  <a:pt x="216543" y="890063"/>
                  <a:pt x="226820" y="903223"/>
                  <a:pt x="241300" y="908050"/>
                </a:cubicBezTo>
                <a:cubicBezTo>
                  <a:pt x="356435" y="946428"/>
                  <a:pt x="212421" y="900174"/>
                  <a:pt x="311150" y="927100"/>
                </a:cubicBezTo>
                <a:cubicBezTo>
                  <a:pt x="324065" y="930622"/>
                  <a:pt x="336550" y="935567"/>
                  <a:pt x="349250" y="939800"/>
                </a:cubicBezTo>
                <a:cubicBezTo>
                  <a:pt x="355600" y="941917"/>
                  <a:pt x="361736" y="944837"/>
                  <a:pt x="368300" y="946150"/>
                </a:cubicBezTo>
                <a:cubicBezTo>
                  <a:pt x="378883" y="948267"/>
                  <a:pt x="389579" y="949882"/>
                  <a:pt x="400050" y="952500"/>
                </a:cubicBezTo>
                <a:cubicBezTo>
                  <a:pt x="406544" y="954123"/>
                  <a:pt x="412664" y="957011"/>
                  <a:pt x="419100" y="958850"/>
                </a:cubicBezTo>
                <a:cubicBezTo>
                  <a:pt x="486278" y="978044"/>
                  <a:pt x="392058" y="947719"/>
                  <a:pt x="482600" y="977900"/>
                </a:cubicBezTo>
                <a:cubicBezTo>
                  <a:pt x="488950" y="980017"/>
                  <a:pt x="495024" y="983303"/>
                  <a:pt x="501650" y="984250"/>
                </a:cubicBezTo>
                <a:lnTo>
                  <a:pt x="546100" y="990600"/>
                </a:lnTo>
                <a:cubicBezTo>
                  <a:pt x="586889" y="1004196"/>
                  <a:pt x="568898" y="999300"/>
                  <a:pt x="641350" y="1009650"/>
                </a:cubicBezTo>
                <a:cubicBezTo>
                  <a:pt x="656167" y="1011767"/>
                  <a:pt x="671037" y="1013539"/>
                  <a:pt x="685800" y="1016000"/>
                </a:cubicBezTo>
                <a:cubicBezTo>
                  <a:pt x="696446" y="1017774"/>
                  <a:pt x="706852" y="1020924"/>
                  <a:pt x="717550" y="1022350"/>
                </a:cubicBezTo>
                <a:cubicBezTo>
                  <a:pt x="738636" y="1025161"/>
                  <a:pt x="759883" y="1026583"/>
                  <a:pt x="781050" y="1028700"/>
                </a:cubicBezTo>
                <a:cubicBezTo>
                  <a:pt x="904495" y="1063970"/>
                  <a:pt x="707930" y="1010266"/>
                  <a:pt x="927100" y="1054100"/>
                </a:cubicBezTo>
                <a:cubicBezTo>
                  <a:pt x="937683" y="1056217"/>
                  <a:pt x="948140" y="1059111"/>
                  <a:pt x="958850" y="1060450"/>
                </a:cubicBezTo>
                <a:cubicBezTo>
                  <a:pt x="1032274" y="1069628"/>
                  <a:pt x="1116714" y="1070321"/>
                  <a:pt x="1187450" y="1073150"/>
                </a:cubicBezTo>
                <a:lnTo>
                  <a:pt x="1231900" y="1085850"/>
                </a:lnTo>
                <a:cubicBezTo>
                  <a:pt x="1238311" y="1087773"/>
                  <a:pt x="1244257" y="1092200"/>
                  <a:pt x="1250950" y="1092200"/>
                </a:cubicBezTo>
                <a:cubicBezTo>
                  <a:pt x="1268319" y="1092200"/>
                  <a:pt x="1274603" y="1079571"/>
                  <a:pt x="1289050" y="1073150"/>
                </a:cubicBezTo>
                <a:cubicBezTo>
                  <a:pt x="1328530" y="1055603"/>
                  <a:pt x="1343703" y="1058795"/>
                  <a:pt x="1390650" y="1054100"/>
                </a:cubicBezTo>
                <a:cubicBezTo>
                  <a:pt x="1468127" y="1055650"/>
                  <a:pt x="1690319" y="1055603"/>
                  <a:pt x="1809750" y="1066800"/>
                </a:cubicBezTo>
                <a:cubicBezTo>
                  <a:pt x="1843731" y="1069986"/>
                  <a:pt x="1877483" y="1075267"/>
                  <a:pt x="1911350" y="1079500"/>
                </a:cubicBezTo>
                <a:cubicBezTo>
                  <a:pt x="1920010" y="1080582"/>
                  <a:pt x="1928142" y="1084415"/>
                  <a:pt x="1936750" y="1085850"/>
                </a:cubicBezTo>
                <a:cubicBezTo>
                  <a:pt x="1953583" y="1088655"/>
                  <a:pt x="1970589" y="1090315"/>
                  <a:pt x="1987550" y="1092200"/>
                </a:cubicBezTo>
                <a:cubicBezTo>
                  <a:pt x="2040867" y="1098124"/>
                  <a:pt x="2072440" y="1100333"/>
                  <a:pt x="2127250" y="1104900"/>
                </a:cubicBezTo>
                <a:cubicBezTo>
                  <a:pt x="2363618" y="1097513"/>
                  <a:pt x="2354927" y="1094195"/>
                  <a:pt x="2622550" y="1104900"/>
                </a:cubicBezTo>
                <a:cubicBezTo>
                  <a:pt x="2631270" y="1105249"/>
                  <a:pt x="2639259" y="1110460"/>
                  <a:pt x="2647950" y="1111250"/>
                </a:cubicBezTo>
                <a:cubicBezTo>
                  <a:pt x="2685952" y="1114705"/>
                  <a:pt x="2724150" y="1115483"/>
                  <a:pt x="2762250" y="1117600"/>
                </a:cubicBezTo>
                <a:cubicBezTo>
                  <a:pt x="2785533" y="1115483"/>
                  <a:pt x="2809076" y="1115313"/>
                  <a:pt x="2832100" y="1111250"/>
                </a:cubicBezTo>
                <a:cubicBezTo>
                  <a:pt x="2845283" y="1108924"/>
                  <a:pt x="2857500" y="1102783"/>
                  <a:pt x="2870200" y="1098550"/>
                </a:cubicBezTo>
                <a:cubicBezTo>
                  <a:pt x="2876550" y="1096433"/>
                  <a:pt x="2883681" y="1095913"/>
                  <a:pt x="2889250" y="1092200"/>
                </a:cubicBezTo>
                <a:cubicBezTo>
                  <a:pt x="2913869" y="1075787"/>
                  <a:pt x="2901060" y="1081913"/>
                  <a:pt x="2927350" y="1073150"/>
                </a:cubicBezTo>
                <a:cubicBezTo>
                  <a:pt x="2970104" y="1041084"/>
                  <a:pt x="2934054" y="1064683"/>
                  <a:pt x="2984500" y="1041400"/>
                </a:cubicBezTo>
                <a:cubicBezTo>
                  <a:pt x="3001690" y="1033466"/>
                  <a:pt x="3016736" y="1019713"/>
                  <a:pt x="3035300" y="1016000"/>
                </a:cubicBezTo>
                <a:cubicBezTo>
                  <a:pt x="3057124" y="1011635"/>
                  <a:pt x="3071525" y="1009278"/>
                  <a:pt x="3092450" y="1003300"/>
                </a:cubicBezTo>
                <a:cubicBezTo>
                  <a:pt x="3098886" y="1001461"/>
                  <a:pt x="3104978" y="998455"/>
                  <a:pt x="3111500" y="996950"/>
                </a:cubicBezTo>
                <a:cubicBezTo>
                  <a:pt x="3118944" y="995232"/>
                  <a:pt x="3213226" y="977837"/>
                  <a:pt x="3225800" y="971550"/>
                </a:cubicBezTo>
                <a:cubicBezTo>
                  <a:pt x="3234267" y="967317"/>
                  <a:pt x="3242499" y="962579"/>
                  <a:pt x="3251200" y="958850"/>
                </a:cubicBezTo>
                <a:cubicBezTo>
                  <a:pt x="3257352" y="956213"/>
                  <a:pt x="3264263" y="955493"/>
                  <a:pt x="3270250" y="952500"/>
                </a:cubicBezTo>
                <a:cubicBezTo>
                  <a:pt x="3277076" y="949087"/>
                  <a:pt x="3282950" y="944033"/>
                  <a:pt x="3289300" y="939800"/>
                </a:cubicBezTo>
                <a:cubicBezTo>
                  <a:pt x="3293533" y="933450"/>
                  <a:pt x="3298587" y="927576"/>
                  <a:pt x="3302000" y="920750"/>
                </a:cubicBezTo>
                <a:cubicBezTo>
                  <a:pt x="3314064" y="896622"/>
                  <a:pt x="3310084" y="870823"/>
                  <a:pt x="3302000" y="844550"/>
                </a:cubicBezTo>
                <a:cubicBezTo>
                  <a:pt x="3297360" y="829469"/>
                  <a:pt x="3273634" y="811781"/>
                  <a:pt x="3263900" y="800100"/>
                </a:cubicBezTo>
                <a:cubicBezTo>
                  <a:pt x="3241195" y="772855"/>
                  <a:pt x="3262507" y="787298"/>
                  <a:pt x="3232150" y="762000"/>
                </a:cubicBezTo>
                <a:cubicBezTo>
                  <a:pt x="3226287" y="757114"/>
                  <a:pt x="3218804" y="754370"/>
                  <a:pt x="3213100" y="749300"/>
                </a:cubicBezTo>
                <a:cubicBezTo>
                  <a:pt x="3199676" y="737368"/>
                  <a:pt x="3192039" y="716880"/>
                  <a:pt x="3175000" y="711200"/>
                </a:cubicBezTo>
                <a:cubicBezTo>
                  <a:pt x="3122320" y="693640"/>
                  <a:pt x="3205189" y="723119"/>
                  <a:pt x="3117850" y="679450"/>
                </a:cubicBezTo>
                <a:cubicBezTo>
                  <a:pt x="3085624" y="663337"/>
                  <a:pt x="3100326" y="672001"/>
                  <a:pt x="3073400" y="654050"/>
                </a:cubicBezTo>
                <a:cubicBezTo>
                  <a:pt x="3041167" y="605701"/>
                  <a:pt x="3043163" y="626680"/>
                  <a:pt x="3054350" y="565150"/>
                </a:cubicBezTo>
                <a:cubicBezTo>
                  <a:pt x="3055547" y="558564"/>
                  <a:pt x="3058583" y="552450"/>
                  <a:pt x="3060700" y="546100"/>
                </a:cubicBezTo>
                <a:cubicBezTo>
                  <a:pt x="3055561" y="510126"/>
                  <a:pt x="3056554" y="506190"/>
                  <a:pt x="3048000" y="476250"/>
                </a:cubicBezTo>
                <a:cubicBezTo>
                  <a:pt x="3046161" y="469814"/>
                  <a:pt x="3045831" y="462427"/>
                  <a:pt x="3041650" y="457200"/>
                </a:cubicBezTo>
                <a:cubicBezTo>
                  <a:pt x="3036882" y="451241"/>
                  <a:pt x="3028950" y="448733"/>
                  <a:pt x="3022600" y="444500"/>
                </a:cubicBezTo>
                <a:cubicBezTo>
                  <a:pt x="2998964" y="409046"/>
                  <a:pt x="3021189" y="437092"/>
                  <a:pt x="2971800" y="400050"/>
                </a:cubicBezTo>
                <a:cubicBezTo>
                  <a:pt x="2963333" y="393700"/>
                  <a:pt x="2955542" y="386333"/>
                  <a:pt x="2946400" y="381000"/>
                </a:cubicBezTo>
                <a:cubicBezTo>
                  <a:pt x="2930047" y="371461"/>
                  <a:pt x="2908987" y="368987"/>
                  <a:pt x="2895600" y="355600"/>
                </a:cubicBezTo>
                <a:cubicBezTo>
                  <a:pt x="2889250" y="349250"/>
                  <a:pt x="2883858" y="341770"/>
                  <a:pt x="2876550" y="336550"/>
                </a:cubicBezTo>
                <a:cubicBezTo>
                  <a:pt x="2860839" y="325328"/>
                  <a:pt x="2835995" y="319447"/>
                  <a:pt x="2819400" y="311150"/>
                </a:cubicBezTo>
                <a:cubicBezTo>
                  <a:pt x="2808361" y="305630"/>
                  <a:pt x="2798689" y="297620"/>
                  <a:pt x="2787650" y="292100"/>
                </a:cubicBezTo>
                <a:cubicBezTo>
                  <a:pt x="2781663" y="289107"/>
                  <a:pt x="2774587" y="288743"/>
                  <a:pt x="2768600" y="285750"/>
                </a:cubicBezTo>
                <a:cubicBezTo>
                  <a:pt x="2757561" y="280230"/>
                  <a:pt x="2747639" y="272694"/>
                  <a:pt x="2736850" y="266700"/>
                </a:cubicBezTo>
                <a:cubicBezTo>
                  <a:pt x="2728575" y="262103"/>
                  <a:pt x="2719669" y="258696"/>
                  <a:pt x="2711450" y="254000"/>
                </a:cubicBezTo>
                <a:cubicBezTo>
                  <a:pt x="2704824" y="250214"/>
                  <a:pt x="2699374" y="244400"/>
                  <a:pt x="2692400" y="241300"/>
                </a:cubicBezTo>
                <a:cubicBezTo>
                  <a:pt x="2624390" y="211073"/>
                  <a:pt x="2678363" y="244642"/>
                  <a:pt x="2635250" y="215900"/>
                </a:cubicBezTo>
                <a:cubicBezTo>
                  <a:pt x="2623961" y="198967"/>
                  <a:pt x="2620424" y="190963"/>
                  <a:pt x="2603500" y="177800"/>
                </a:cubicBezTo>
                <a:cubicBezTo>
                  <a:pt x="2591452" y="168429"/>
                  <a:pt x="2577611" y="161558"/>
                  <a:pt x="2565400" y="152400"/>
                </a:cubicBezTo>
                <a:cubicBezTo>
                  <a:pt x="2556933" y="146050"/>
                  <a:pt x="2549466" y="138083"/>
                  <a:pt x="2540000" y="133350"/>
                </a:cubicBezTo>
                <a:cubicBezTo>
                  <a:pt x="2532194" y="129447"/>
                  <a:pt x="2522991" y="129398"/>
                  <a:pt x="2514600" y="127000"/>
                </a:cubicBezTo>
                <a:cubicBezTo>
                  <a:pt x="2508164" y="125161"/>
                  <a:pt x="2502238" y="120912"/>
                  <a:pt x="2495550" y="120650"/>
                </a:cubicBezTo>
                <a:cubicBezTo>
                  <a:pt x="2394006" y="116668"/>
                  <a:pt x="2292350" y="116417"/>
                  <a:pt x="2190750" y="114300"/>
                </a:cubicBezTo>
                <a:cubicBezTo>
                  <a:pt x="2178050" y="110067"/>
                  <a:pt x="2165902" y="103493"/>
                  <a:pt x="2152650" y="101600"/>
                </a:cubicBezTo>
                <a:cubicBezTo>
                  <a:pt x="2123017" y="97367"/>
                  <a:pt x="2092790" y="96160"/>
                  <a:pt x="2063750" y="88900"/>
                </a:cubicBezTo>
                <a:cubicBezTo>
                  <a:pt x="2055283" y="86783"/>
                  <a:pt x="2046741" y="84948"/>
                  <a:pt x="2038350" y="82550"/>
                </a:cubicBezTo>
                <a:cubicBezTo>
                  <a:pt x="2031914" y="80711"/>
                  <a:pt x="2025886" y="77397"/>
                  <a:pt x="2019300" y="76200"/>
                </a:cubicBezTo>
                <a:cubicBezTo>
                  <a:pt x="2002510" y="73147"/>
                  <a:pt x="1985433" y="71967"/>
                  <a:pt x="1968500" y="69850"/>
                </a:cubicBezTo>
                <a:cubicBezTo>
                  <a:pt x="1953683" y="65617"/>
                  <a:pt x="1939266" y="59585"/>
                  <a:pt x="1924050" y="57150"/>
                </a:cubicBezTo>
                <a:cubicBezTo>
                  <a:pt x="1886197" y="51094"/>
                  <a:pt x="1809750" y="44450"/>
                  <a:pt x="1809750" y="44450"/>
                </a:cubicBezTo>
                <a:lnTo>
                  <a:pt x="1454150" y="50800"/>
                </a:lnTo>
                <a:cubicBezTo>
                  <a:pt x="1343146" y="54216"/>
                  <a:pt x="1436166" y="54276"/>
                  <a:pt x="1371600" y="63500"/>
                </a:cubicBezTo>
                <a:cubicBezTo>
                  <a:pt x="1350542" y="66508"/>
                  <a:pt x="1329267" y="67733"/>
                  <a:pt x="1308100" y="69850"/>
                </a:cubicBezTo>
                <a:cubicBezTo>
                  <a:pt x="1225550" y="67733"/>
                  <a:pt x="1142934" y="67428"/>
                  <a:pt x="1060450" y="63500"/>
                </a:cubicBezTo>
                <a:cubicBezTo>
                  <a:pt x="1053764" y="63182"/>
                  <a:pt x="1047992" y="58313"/>
                  <a:pt x="1041400" y="57150"/>
                </a:cubicBezTo>
                <a:cubicBezTo>
                  <a:pt x="1011921" y="51948"/>
                  <a:pt x="981540" y="51710"/>
                  <a:pt x="952500" y="44450"/>
                </a:cubicBezTo>
                <a:cubicBezTo>
                  <a:pt x="935567" y="40217"/>
                  <a:pt x="918873" y="34872"/>
                  <a:pt x="901700" y="31750"/>
                </a:cubicBezTo>
                <a:cubicBezTo>
                  <a:pt x="872249" y="26395"/>
                  <a:pt x="842327" y="23971"/>
                  <a:pt x="812800" y="19050"/>
                </a:cubicBezTo>
                <a:cubicBezTo>
                  <a:pt x="800100" y="16933"/>
                  <a:pt x="787289" y="15398"/>
                  <a:pt x="774700" y="12700"/>
                </a:cubicBezTo>
                <a:cubicBezTo>
                  <a:pt x="757633" y="9043"/>
                  <a:pt x="723900" y="0"/>
                  <a:pt x="723900" y="0"/>
                </a:cubicBezTo>
                <a:cubicBezTo>
                  <a:pt x="673100" y="2117"/>
                  <a:pt x="622074" y="1118"/>
                  <a:pt x="571500" y="6350"/>
                </a:cubicBezTo>
                <a:cubicBezTo>
                  <a:pt x="560162" y="7523"/>
                  <a:pt x="550668" y="15775"/>
                  <a:pt x="539750" y="19050"/>
                </a:cubicBezTo>
                <a:cubicBezTo>
                  <a:pt x="529412" y="22151"/>
                  <a:pt x="518583" y="23283"/>
                  <a:pt x="508000" y="25400"/>
                </a:cubicBezTo>
                <a:cubicBezTo>
                  <a:pt x="501650" y="29633"/>
                  <a:pt x="495776" y="34687"/>
                  <a:pt x="488950" y="38100"/>
                </a:cubicBezTo>
                <a:cubicBezTo>
                  <a:pt x="457119" y="54016"/>
                  <a:pt x="462116" y="48055"/>
                  <a:pt x="431800" y="57150"/>
                </a:cubicBezTo>
                <a:cubicBezTo>
                  <a:pt x="418978" y="60997"/>
                  <a:pt x="406400" y="65617"/>
                  <a:pt x="393700" y="69850"/>
                </a:cubicBezTo>
                <a:cubicBezTo>
                  <a:pt x="387350" y="71967"/>
                  <a:pt x="380219" y="72487"/>
                  <a:pt x="374650" y="76200"/>
                </a:cubicBezTo>
                <a:lnTo>
                  <a:pt x="355600" y="88900"/>
                </a:lnTo>
                <a:cubicBezTo>
                  <a:pt x="341361" y="110259"/>
                  <a:pt x="335203" y="130079"/>
                  <a:pt x="311150" y="139700"/>
                </a:cubicBezTo>
                <a:cubicBezTo>
                  <a:pt x="307219" y="141272"/>
                  <a:pt x="299508" y="158750"/>
                  <a:pt x="285750" y="16510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Consolas" panose="020B0609020204030204" pitchFamily="49" charset="0"/>
              </a:rPr>
              <a:t>11   12   13   14</a:t>
            </a:r>
          </a:p>
          <a:p>
            <a:pPr algn="ctr"/>
            <a:r>
              <a:rPr lang="en-US">
                <a:solidFill>
                  <a:schemeClr val="tx1"/>
                </a:solidFill>
                <a:latin typeface="Consolas" panose="020B0609020204030204" pitchFamily="49" charset="0"/>
              </a:rPr>
              <a:t>21   22   23   24</a:t>
            </a:r>
          </a:p>
          <a:p>
            <a:pPr algn="ctr"/>
            <a:r>
              <a:rPr lang="en-US">
                <a:solidFill>
                  <a:schemeClr val="tx1"/>
                </a:solidFill>
                <a:latin typeface="Consolas" panose="020B0609020204030204" pitchFamily="49" charset="0"/>
              </a:rPr>
              <a:t>31   32   33   34</a:t>
            </a:r>
          </a:p>
          <a:p>
            <a:pPr algn="ctr"/>
            <a:r>
              <a:rPr lang="en-US">
                <a:solidFill>
                  <a:schemeClr val="tx1"/>
                </a:solidFill>
                <a:latin typeface="Consolas" panose="020B0609020204030204" pitchFamily="49" charset="0"/>
              </a:rPr>
              <a:t>41   42   43   44</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772929F-EFC4-4875-A59D-C2A7CCE2FBB7}"/>
                  </a:ext>
                </a:extLst>
              </p:cNvPr>
              <p:cNvSpPr txBox="1"/>
              <p:nvPr/>
            </p:nvSpPr>
            <p:spPr>
              <a:xfrm>
                <a:off x="243000" y="1833661"/>
                <a:ext cx="103505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Ω</m:t>
                      </m:r>
                      <m:r>
                        <a:rPr lang="en-US" b="0" i="1" smtClean="0">
                          <a:latin typeface="Cambria Math" panose="02040503050406030204" pitchFamily="18" charset="0"/>
                        </a:rPr>
                        <m:t>=</m:t>
                      </m:r>
                    </m:oMath>
                  </m:oMathPara>
                </a14:m>
                <a:endParaRPr lang="en-US"/>
              </a:p>
            </p:txBody>
          </p:sp>
        </mc:Choice>
        <mc:Fallback xmlns="">
          <p:sp>
            <p:nvSpPr>
              <p:cNvPr id="9" name="TextBox 8">
                <a:extLst>
                  <a:ext uri="{FF2B5EF4-FFF2-40B4-BE49-F238E27FC236}">
                    <a16:creationId xmlns:a16="http://schemas.microsoft.com/office/drawing/2014/main" id="{3772929F-EFC4-4875-A59D-C2A7CCE2FBB7}"/>
                  </a:ext>
                </a:extLst>
              </p:cNvPr>
              <p:cNvSpPr txBox="1">
                <a:spLocks noRot="1" noChangeAspect="1" noMove="1" noResize="1" noEditPoints="1" noAdjustHandles="1" noChangeArrowheads="1" noChangeShapeType="1" noTextEdit="1"/>
              </p:cNvSpPr>
              <p:nvPr/>
            </p:nvSpPr>
            <p:spPr>
              <a:xfrm>
                <a:off x="243000" y="1833661"/>
                <a:ext cx="1035050" cy="30777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F8CF209-FDFC-47B6-B76D-89C186775AA8}"/>
                  </a:ext>
                </a:extLst>
              </p:cNvPr>
              <p:cNvSpPr txBox="1"/>
              <p:nvPr/>
            </p:nvSpPr>
            <p:spPr>
              <a:xfrm>
                <a:off x="5246800" y="1524000"/>
                <a:ext cx="2011250" cy="8440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600" b="1" i="1" smtClean="0">
                          <a:latin typeface="Cambria Math" panose="02040503050406030204" pitchFamily="18" charset="0"/>
                        </a:rPr>
                        <m:t>𝑷</m:t>
                      </m:r>
                      <m:d>
                        <m:dPr>
                          <m:ctrlPr>
                            <a:rPr lang="en-US" sz="2600" b="0" i="1" smtClean="0">
                              <a:latin typeface="Cambria Math" panose="02040503050406030204" pitchFamily="18" charset="0"/>
                            </a:rPr>
                          </m:ctrlPr>
                        </m:dPr>
                        <m:e>
                          <m:r>
                            <a:rPr lang="en-US" sz="2600" b="0" i="1" smtClean="0">
                              <a:latin typeface="Cambria Math" panose="02040503050406030204" pitchFamily="18" charset="0"/>
                            </a:rPr>
                            <m:t>𝜔</m:t>
                          </m:r>
                        </m:e>
                      </m:d>
                      <m:r>
                        <a:rPr lang="en-US" sz="2600" b="0" i="1" smtClean="0">
                          <a:latin typeface="Cambria Math" panose="02040503050406030204" pitchFamily="18" charset="0"/>
                        </a:rPr>
                        <m:t>=</m:t>
                      </m:r>
                      <m:f>
                        <m:fPr>
                          <m:ctrlPr>
                            <a:rPr lang="en-US" sz="2600" b="0" i="1" smtClean="0">
                              <a:latin typeface="Cambria Math" panose="02040503050406030204" pitchFamily="18" charset="0"/>
                            </a:rPr>
                          </m:ctrlPr>
                        </m:fPr>
                        <m:num>
                          <m:r>
                            <a:rPr lang="en-US" sz="2600" b="0" i="1" smtClean="0">
                              <a:latin typeface="Cambria Math" panose="02040503050406030204" pitchFamily="18" charset="0"/>
                            </a:rPr>
                            <m:t>1</m:t>
                          </m:r>
                        </m:num>
                        <m:den>
                          <m:r>
                            <a:rPr lang="en-US" sz="2600" b="0" i="1" smtClean="0">
                              <a:latin typeface="Cambria Math" panose="02040503050406030204" pitchFamily="18" charset="0"/>
                            </a:rPr>
                            <m:t>16</m:t>
                          </m:r>
                        </m:den>
                      </m:f>
                    </m:oMath>
                  </m:oMathPara>
                </a14:m>
                <a:endParaRPr lang="en-US" sz="2600"/>
              </a:p>
            </p:txBody>
          </p:sp>
        </mc:Choice>
        <mc:Fallback xmlns="">
          <p:sp>
            <p:nvSpPr>
              <p:cNvPr id="2" name="TextBox 1">
                <a:extLst>
                  <a:ext uri="{FF2B5EF4-FFF2-40B4-BE49-F238E27FC236}">
                    <a16:creationId xmlns:a16="http://schemas.microsoft.com/office/drawing/2014/main" id="{6F8CF209-FDFC-47B6-B76D-89C186775AA8}"/>
                  </a:ext>
                </a:extLst>
              </p:cNvPr>
              <p:cNvSpPr txBox="1">
                <a:spLocks noRot="1" noChangeAspect="1" noMove="1" noResize="1" noEditPoints="1" noAdjustHandles="1" noChangeArrowheads="1" noChangeShapeType="1" noTextEdit="1"/>
              </p:cNvSpPr>
              <p:nvPr/>
            </p:nvSpPr>
            <p:spPr>
              <a:xfrm>
                <a:off x="5246800" y="1524000"/>
                <a:ext cx="2011250" cy="844077"/>
              </a:xfrm>
              <a:prstGeom prst="rect">
                <a:avLst/>
              </a:prstGeom>
              <a:blipFill>
                <a:blip r:embed="rId6"/>
                <a:stretch>
                  <a:fillRect/>
                </a:stretch>
              </a:blipFill>
            </p:spPr>
            <p:txBody>
              <a:bodyPr/>
              <a:lstStyle/>
              <a:p>
                <a:r>
                  <a:rPr lang="en-US">
                    <a:noFill/>
                  </a:rPr>
                  <a:t> </a:t>
                </a:r>
              </a:p>
            </p:txBody>
          </p:sp>
        </mc:Fallback>
      </mc:AlternateContent>
      <p:sp>
        <p:nvSpPr>
          <p:cNvPr id="10" name="Freeform: Shape 9">
            <a:extLst>
              <a:ext uri="{FF2B5EF4-FFF2-40B4-BE49-F238E27FC236}">
                <a16:creationId xmlns:a16="http://schemas.microsoft.com/office/drawing/2014/main" id="{12F564FD-888A-4E97-A38C-02CB20EA601B}"/>
              </a:ext>
            </a:extLst>
          </p:cNvPr>
          <p:cNvSpPr/>
          <p:nvPr/>
        </p:nvSpPr>
        <p:spPr>
          <a:xfrm>
            <a:off x="2265385" y="1504950"/>
            <a:ext cx="1428004" cy="717550"/>
          </a:xfrm>
          <a:custGeom>
            <a:avLst/>
            <a:gdLst>
              <a:gd name="connsiteX0" fmla="*/ 272304 w 1428004"/>
              <a:gd name="connsiteY0" fmla="*/ 0 h 717550"/>
              <a:gd name="connsiteX1" fmla="*/ 189754 w 1428004"/>
              <a:gd name="connsiteY1" fmla="*/ 6350 h 717550"/>
              <a:gd name="connsiteX2" fmla="*/ 126254 w 1428004"/>
              <a:gd name="connsiteY2" fmla="*/ 19050 h 717550"/>
              <a:gd name="connsiteX3" fmla="*/ 88154 w 1428004"/>
              <a:gd name="connsiteY3" fmla="*/ 31750 h 717550"/>
              <a:gd name="connsiteX4" fmla="*/ 69104 w 1428004"/>
              <a:gd name="connsiteY4" fmla="*/ 38100 h 717550"/>
              <a:gd name="connsiteX5" fmla="*/ 31004 w 1428004"/>
              <a:gd name="connsiteY5" fmla="*/ 57150 h 717550"/>
              <a:gd name="connsiteX6" fmla="*/ 11954 w 1428004"/>
              <a:gd name="connsiteY6" fmla="*/ 158750 h 717550"/>
              <a:gd name="connsiteX7" fmla="*/ 50054 w 1428004"/>
              <a:gd name="connsiteY7" fmla="*/ 184150 h 717550"/>
              <a:gd name="connsiteX8" fmla="*/ 88154 w 1428004"/>
              <a:gd name="connsiteY8" fmla="*/ 196850 h 717550"/>
              <a:gd name="connsiteX9" fmla="*/ 107204 w 1428004"/>
              <a:gd name="connsiteY9" fmla="*/ 209550 h 717550"/>
              <a:gd name="connsiteX10" fmla="*/ 208804 w 1428004"/>
              <a:gd name="connsiteY10" fmla="*/ 234950 h 717550"/>
              <a:gd name="connsiteX11" fmla="*/ 437404 w 1428004"/>
              <a:gd name="connsiteY11" fmla="*/ 241300 h 717550"/>
              <a:gd name="connsiteX12" fmla="*/ 469154 w 1428004"/>
              <a:gd name="connsiteY12" fmla="*/ 266700 h 717550"/>
              <a:gd name="connsiteX13" fmla="*/ 488204 w 1428004"/>
              <a:gd name="connsiteY13" fmla="*/ 273050 h 717550"/>
              <a:gd name="connsiteX14" fmla="*/ 519954 w 1428004"/>
              <a:gd name="connsiteY14" fmla="*/ 330200 h 717550"/>
              <a:gd name="connsiteX15" fmla="*/ 532654 w 1428004"/>
              <a:gd name="connsiteY15" fmla="*/ 349250 h 717550"/>
              <a:gd name="connsiteX16" fmla="*/ 539004 w 1428004"/>
              <a:gd name="connsiteY16" fmla="*/ 368300 h 717550"/>
              <a:gd name="connsiteX17" fmla="*/ 558054 w 1428004"/>
              <a:gd name="connsiteY17" fmla="*/ 381000 h 717550"/>
              <a:gd name="connsiteX18" fmla="*/ 589804 w 1428004"/>
              <a:gd name="connsiteY18" fmla="*/ 406400 h 717550"/>
              <a:gd name="connsiteX19" fmla="*/ 627904 w 1428004"/>
              <a:gd name="connsiteY19" fmla="*/ 431800 h 717550"/>
              <a:gd name="connsiteX20" fmla="*/ 685054 w 1428004"/>
              <a:gd name="connsiteY20" fmla="*/ 450850 h 717550"/>
              <a:gd name="connsiteX21" fmla="*/ 704104 w 1428004"/>
              <a:gd name="connsiteY21" fmla="*/ 457200 h 717550"/>
              <a:gd name="connsiteX22" fmla="*/ 723154 w 1428004"/>
              <a:gd name="connsiteY22" fmla="*/ 463550 h 717550"/>
              <a:gd name="connsiteX23" fmla="*/ 754904 w 1428004"/>
              <a:gd name="connsiteY23" fmla="*/ 469900 h 717550"/>
              <a:gd name="connsiteX24" fmla="*/ 773954 w 1428004"/>
              <a:gd name="connsiteY24" fmla="*/ 476250 h 717550"/>
              <a:gd name="connsiteX25" fmla="*/ 862854 w 1428004"/>
              <a:gd name="connsiteY25" fmla="*/ 488950 h 717550"/>
              <a:gd name="connsiteX26" fmla="*/ 900954 w 1428004"/>
              <a:gd name="connsiteY26" fmla="*/ 501650 h 717550"/>
              <a:gd name="connsiteX27" fmla="*/ 913654 w 1428004"/>
              <a:gd name="connsiteY27" fmla="*/ 520700 h 717550"/>
              <a:gd name="connsiteX28" fmla="*/ 932704 w 1428004"/>
              <a:gd name="connsiteY28" fmla="*/ 533400 h 717550"/>
              <a:gd name="connsiteX29" fmla="*/ 939054 w 1428004"/>
              <a:gd name="connsiteY29" fmla="*/ 552450 h 717550"/>
              <a:gd name="connsiteX30" fmla="*/ 964454 w 1428004"/>
              <a:gd name="connsiteY30" fmla="*/ 590550 h 717550"/>
              <a:gd name="connsiteX31" fmla="*/ 977154 w 1428004"/>
              <a:gd name="connsiteY31" fmla="*/ 609600 h 717550"/>
              <a:gd name="connsiteX32" fmla="*/ 989854 w 1428004"/>
              <a:gd name="connsiteY32" fmla="*/ 628650 h 717550"/>
              <a:gd name="connsiteX33" fmla="*/ 1008904 w 1428004"/>
              <a:gd name="connsiteY33" fmla="*/ 641350 h 717550"/>
              <a:gd name="connsiteX34" fmla="*/ 1034304 w 1428004"/>
              <a:gd name="connsiteY34" fmla="*/ 666750 h 717550"/>
              <a:gd name="connsiteX35" fmla="*/ 1047004 w 1428004"/>
              <a:gd name="connsiteY35" fmla="*/ 685800 h 717550"/>
              <a:gd name="connsiteX36" fmla="*/ 1085104 w 1428004"/>
              <a:gd name="connsiteY36" fmla="*/ 698500 h 717550"/>
              <a:gd name="connsiteX37" fmla="*/ 1104154 w 1428004"/>
              <a:gd name="connsiteY37" fmla="*/ 704850 h 717550"/>
              <a:gd name="connsiteX38" fmla="*/ 1123204 w 1428004"/>
              <a:gd name="connsiteY38" fmla="*/ 711200 h 717550"/>
              <a:gd name="connsiteX39" fmla="*/ 1174004 w 1428004"/>
              <a:gd name="connsiteY39" fmla="*/ 717550 h 717550"/>
              <a:gd name="connsiteX40" fmla="*/ 1339104 w 1428004"/>
              <a:gd name="connsiteY40" fmla="*/ 698500 h 717550"/>
              <a:gd name="connsiteX41" fmla="*/ 1358154 w 1428004"/>
              <a:gd name="connsiteY41" fmla="*/ 692150 h 717550"/>
              <a:gd name="connsiteX42" fmla="*/ 1396254 w 1428004"/>
              <a:gd name="connsiteY42" fmla="*/ 666750 h 717550"/>
              <a:gd name="connsiteX43" fmla="*/ 1421654 w 1428004"/>
              <a:gd name="connsiteY43" fmla="*/ 609600 h 717550"/>
              <a:gd name="connsiteX44" fmla="*/ 1428004 w 1428004"/>
              <a:gd name="connsiteY44" fmla="*/ 590550 h 717550"/>
              <a:gd name="connsiteX45" fmla="*/ 1421654 w 1428004"/>
              <a:gd name="connsiteY45" fmla="*/ 482600 h 717550"/>
              <a:gd name="connsiteX46" fmla="*/ 1415304 w 1428004"/>
              <a:gd name="connsiteY46" fmla="*/ 457200 h 717550"/>
              <a:gd name="connsiteX47" fmla="*/ 1396254 w 1428004"/>
              <a:gd name="connsiteY47" fmla="*/ 400050 h 717550"/>
              <a:gd name="connsiteX48" fmla="*/ 1389904 w 1428004"/>
              <a:gd name="connsiteY48" fmla="*/ 381000 h 717550"/>
              <a:gd name="connsiteX49" fmla="*/ 1383554 w 1428004"/>
              <a:gd name="connsiteY49" fmla="*/ 361950 h 717550"/>
              <a:gd name="connsiteX50" fmla="*/ 1377204 w 1428004"/>
              <a:gd name="connsiteY50" fmla="*/ 336550 h 717550"/>
              <a:gd name="connsiteX51" fmla="*/ 1358154 w 1428004"/>
              <a:gd name="connsiteY51" fmla="*/ 266700 h 717550"/>
              <a:gd name="connsiteX52" fmla="*/ 1345454 w 1428004"/>
              <a:gd name="connsiteY52" fmla="*/ 146050 h 717550"/>
              <a:gd name="connsiteX53" fmla="*/ 1332754 w 1428004"/>
              <a:gd name="connsiteY53" fmla="*/ 107950 h 717550"/>
              <a:gd name="connsiteX54" fmla="*/ 1256554 w 1428004"/>
              <a:gd name="connsiteY54" fmla="*/ 69850 h 717550"/>
              <a:gd name="connsiteX55" fmla="*/ 1212104 w 1428004"/>
              <a:gd name="connsiteY55" fmla="*/ 63500 h 717550"/>
              <a:gd name="connsiteX56" fmla="*/ 977154 w 1428004"/>
              <a:gd name="connsiteY56" fmla="*/ 50800 h 717550"/>
              <a:gd name="connsiteX57" fmla="*/ 634254 w 1428004"/>
              <a:gd name="connsiteY57" fmla="*/ 38100 h 717550"/>
              <a:gd name="connsiteX58" fmla="*/ 539004 w 1428004"/>
              <a:gd name="connsiteY58" fmla="*/ 31750 h 717550"/>
              <a:gd name="connsiteX59" fmla="*/ 373904 w 1428004"/>
              <a:gd name="connsiteY59" fmla="*/ 25400 h 717550"/>
              <a:gd name="connsiteX60" fmla="*/ 348504 w 1428004"/>
              <a:gd name="connsiteY60" fmla="*/ 19050 h 717550"/>
              <a:gd name="connsiteX61" fmla="*/ 202454 w 1428004"/>
              <a:gd name="connsiteY61" fmla="*/ 635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8004" h="717550">
                <a:moveTo>
                  <a:pt x="272304" y="0"/>
                </a:moveTo>
                <a:cubicBezTo>
                  <a:pt x="244787" y="2117"/>
                  <a:pt x="217200" y="3461"/>
                  <a:pt x="189754" y="6350"/>
                </a:cubicBezTo>
                <a:cubicBezTo>
                  <a:pt x="172126" y="8206"/>
                  <a:pt x="144433" y="13596"/>
                  <a:pt x="126254" y="19050"/>
                </a:cubicBezTo>
                <a:cubicBezTo>
                  <a:pt x="113432" y="22897"/>
                  <a:pt x="100854" y="27517"/>
                  <a:pt x="88154" y="31750"/>
                </a:cubicBezTo>
                <a:cubicBezTo>
                  <a:pt x="81804" y="33867"/>
                  <a:pt x="74673" y="34387"/>
                  <a:pt x="69104" y="38100"/>
                </a:cubicBezTo>
                <a:cubicBezTo>
                  <a:pt x="44485" y="54513"/>
                  <a:pt x="57294" y="48387"/>
                  <a:pt x="31004" y="57150"/>
                </a:cubicBezTo>
                <a:cubicBezTo>
                  <a:pt x="6710" y="93592"/>
                  <a:pt x="-13901" y="107041"/>
                  <a:pt x="11954" y="158750"/>
                </a:cubicBezTo>
                <a:cubicBezTo>
                  <a:pt x="18780" y="172402"/>
                  <a:pt x="35574" y="179323"/>
                  <a:pt x="50054" y="184150"/>
                </a:cubicBezTo>
                <a:cubicBezTo>
                  <a:pt x="62754" y="188383"/>
                  <a:pt x="77015" y="189424"/>
                  <a:pt x="88154" y="196850"/>
                </a:cubicBezTo>
                <a:cubicBezTo>
                  <a:pt x="94504" y="201083"/>
                  <a:pt x="100230" y="206450"/>
                  <a:pt x="107204" y="209550"/>
                </a:cubicBezTo>
                <a:cubicBezTo>
                  <a:pt x="130519" y="219912"/>
                  <a:pt x="189037" y="234401"/>
                  <a:pt x="208804" y="234950"/>
                </a:cubicBezTo>
                <a:lnTo>
                  <a:pt x="437404" y="241300"/>
                </a:lnTo>
                <a:cubicBezTo>
                  <a:pt x="485287" y="257261"/>
                  <a:pt x="428122" y="233874"/>
                  <a:pt x="469154" y="266700"/>
                </a:cubicBezTo>
                <a:cubicBezTo>
                  <a:pt x="474381" y="270881"/>
                  <a:pt x="481854" y="270933"/>
                  <a:pt x="488204" y="273050"/>
                </a:cubicBezTo>
                <a:cubicBezTo>
                  <a:pt x="499381" y="306580"/>
                  <a:pt x="490841" y="286531"/>
                  <a:pt x="519954" y="330200"/>
                </a:cubicBezTo>
                <a:cubicBezTo>
                  <a:pt x="524187" y="336550"/>
                  <a:pt x="530241" y="342010"/>
                  <a:pt x="532654" y="349250"/>
                </a:cubicBezTo>
                <a:cubicBezTo>
                  <a:pt x="534771" y="355600"/>
                  <a:pt x="534823" y="363073"/>
                  <a:pt x="539004" y="368300"/>
                </a:cubicBezTo>
                <a:cubicBezTo>
                  <a:pt x="543772" y="374259"/>
                  <a:pt x="551704" y="376767"/>
                  <a:pt x="558054" y="381000"/>
                </a:cubicBezTo>
                <a:cubicBezTo>
                  <a:pt x="581520" y="416199"/>
                  <a:pt x="557328" y="388358"/>
                  <a:pt x="589804" y="406400"/>
                </a:cubicBezTo>
                <a:cubicBezTo>
                  <a:pt x="603147" y="413813"/>
                  <a:pt x="613424" y="426973"/>
                  <a:pt x="627904" y="431800"/>
                </a:cubicBezTo>
                <a:lnTo>
                  <a:pt x="685054" y="450850"/>
                </a:lnTo>
                <a:lnTo>
                  <a:pt x="704104" y="457200"/>
                </a:lnTo>
                <a:cubicBezTo>
                  <a:pt x="710454" y="459317"/>
                  <a:pt x="716590" y="462237"/>
                  <a:pt x="723154" y="463550"/>
                </a:cubicBezTo>
                <a:cubicBezTo>
                  <a:pt x="733737" y="465667"/>
                  <a:pt x="744433" y="467282"/>
                  <a:pt x="754904" y="469900"/>
                </a:cubicBezTo>
                <a:cubicBezTo>
                  <a:pt x="761398" y="471523"/>
                  <a:pt x="767368" y="475053"/>
                  <a:pt x="773954" y="476250"/>
                </a:cubicBezTo>
                <a:cubicBezTo>
                  <a:pt x="801520" y="481262"/>
                  <a:pt x="835089" y="482009"/>
                  <a:pt x="862854" y="488950"/>
                </a:cubicBezTo>
                <a:cubicBezTo>
                  <a:pt x="875841" y="492197"/>
                  <a:pt x="900954" y="501650"/>
                  <a:pt x="900954" y="501650"/>
                </a:cubicBezTo>
                <a:cubicBezTo>
                  <a:pt x="905187" y="508000"/>
                  <a:pt x="908258" y="515304"/>
                  <a:pt x="913654" y="520700"/>
                </a:cubicBezTo>
                <a:cubicBezTo>
                  <a:pt x="919050" y="526096"/>
                  <a:pt x="927936" y="527441"/>
                  <a:pt x="932704" y="533400"/>
                </a:cubicBezTo>
                <a:cubicBezTo>
                  <a:pt x="936885" y="538627"/>
                  <a:pt x="935803" y="546599"/>
                  <a:pt x="939054" y="552450"/>
                </a:cubicBezTo>
                <a:cubicBezTo>
                  <a:pt x="946467" y="565793"/>
                  <a:pt x="955987" y="577850"/>
                  <a:pt x="964454" y="590550"/>
                </a:cubicBezTo>
                <a:lnTo>
                  <a:pt x="977154" y="609600"/>
                </a:lnTo>
                <a:cubicBezTo>
                  <a:pt x="981387" y="615950"/>
                  <a:pt x="983504" y="624417"/>
                  <a:pt x="989854" y="628650"/>
                </a:cubicBezTo>
                <a:lnTo>
                  <a:pt x="1008904" y="641350"/>
                </a:lnTo>
                <a:cubicBezTo>
                  <a:pt x="1022759" y="682914"/>
                  <a:pt x="1003516" y="642120"/>
                  <a:pt x="1034304" y="666750"/>
                </a:cubicBezTo>
                <a:cubicBezTo>
                  <a:pt x="1040263" y="671518"/>
                  <a:pt x="1040532" y="681755"/>
                  <a:pt x="1047004" y="685800"/>
                </a:cubicBezTo>
                <a:cubicBezTo>
                  <a:pt x="1058356" y="692895"/>
                  <a:pt x="1072404" y="694267"/>
                  <a:pt x="1085104" y="698500"/>
                </a:cubicBezTo>
                <a:lnTo>
                  <a:pt x="1104154" y="704850"/>
                </a:lnTo>
                <a:cubicBezTo>
                  <a:pt x="1110504" y="706967"/>
                  <a:pt x="1116562" y="710370"/>
                  <a:pt x="1123204" y="711200"/>
                </a:cubicBezTo>
                <a:lnTo>
                  <a:pt x="1174004" y="717550"/>
                </a:lnTo>
                <a:cubicBezTo>
                  <a:pt x="1314374" y="710531"/>
                  <a:pt x="1260793" y="724604"/>
                  <a:pt x="1339104" y="698500"/>
                </a:cubicBezTo>
                <a:cubicBezTo>
                  <a:pt x="1345454" y="696383"/>
                  <a:pt x="1352585" y="695863"/>
                  <a:pt x="1358154" y="692150"/>
                </a:cubicBezTo>
                <a:lnTo>
                  <a:pt x="1396254" y="666750"/>
                </a:lnTo>
                <a:cubicBezTo>
                  <a:pt x="1416380" y="636561"/>
                  <a:pt x="1406541" y="654940"/>
                  <a:pt x="1421654" y="609600"/>
                </a:cubicBezTo>
                <a:lnTo>
                  <a:pt x="1428004" y="590550"/>
                </a:lnTo>
                <a:cubicBezTo>
                  <a:pt x="1425887" y="554567"/>
                  <a:pt x="1425071" y="518483"/>
                  <a:pt x="1421654" y="482600"/>
                </a:cubicBezTo>
                <a:cubicBezTo>
                  <a:pt x="1420827" y="473912"/>
                  <a:pt x="1417812" y="465559"/>
                  <a:pt x="1415304" y="457200"/>
                </a:cubicBezTo>
                <a:lnTo>
                  <a:pt x="1396254" y="400050"/>
                </a:lnTo>
                <a:lnTo>
                  <a:pt x="1389904" y="381000"/>
                </a:lnTo>
                <a:cubicBezTo>
                  <a:pt x="1387787" y="374650"/>
                  <a:pt x="1385177" y="368444"/>
                  <a:pt x="1383554" y="361950"/>
                </a:cubicBezTo>
                <a:cubicBezTo>
                  <a:pt x="1381437" y="353483"/>
                  <a:pt x="1379712" y="344909"/>
                  <a:pt x="1377204" y="336550"/>
                </a:cubicBezTo>
                <a:cubicBezTo>
                  <a:pt x="1357868" y="272098"/>
                  <a:pt x="1369728" y="324568"/>
                  <a:pt x="1358154" y="266700"/>
                </a:cubicBezTo>
                <a:cubicBezTo>
                  <a:pt x="1356457" y="246341"/>
                  <a:pt x="1351946" y="174182"/>
                  <a:pt x="1345454" y="146050"/>
                </a:cubicBezTo>
                <a:cubicBezTo>
                  <a:pt x="1342444" y="133006"/>
                  <a:pt x="1343893" y="115376"/>
                  <a:pt x="1332754" y="107950"/>
                </a:cubicBezTo>
                <a:cubicBezTo>
                  <a:pt x="1305316" y="89658"/>
                  <a:pt x="1290014" y="74630"/>
                  <a:pt x="1256554" y="69850"/>
                </a:cubicBezTo>
                <a:cubicBezTo>
                  <a:pt x="1241737" y="67733"/>
                  <a:pt x="1227036" y="64518"/>
                  <a:pt x="1212104" y="63500"/>
                </a:cubicBezTo>
                <a:cubicBezTo>
                  <a:pt x="1133855" y="58165"/>
                  <a:pt x="977154" y="50800"/>
                  <a:pt x="977154" y="50800"/>
                </a:cubicBezTo>
                <a:cubicBezTo>
                  <a:pt x="829517" y="29709"/>
                  <a:pt x="978787" y="49214"/>
                  <a:pt x="634254" y="38100"/>
                </a:cubicBezTo>
                <a:cubicBezTo>
                  <a:pt x="602450" y="37074"/>
                  <a:pt x="570787" y="33300"/>
                  <a:pt x="539004" y="31750"/>
                </a:cubicBezTo>
                <a:cubicBezTo>
                  <a:pt x="483995" y="29067"/>
                  <a:pt x="428937" y="27517"/>
                  <a:pt x="373904" y="25400"/>
                </a:cubicBezTo>
                <a:cubicBezTo>
                  <a:pt x="365437" y="23283"/>
                  <a:pt x="357178" y="20014"/>
                  <a:pt x="348504" y="19050"/>
                </a:cubicBezTo>
                <a:cubicBezTo>
                  <a:pt x="299936" y="13654"/>
                  <a:pt x="202454" y="6350"/>
                  <a:pt x="202454" y="6350"/>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1478551"/>
      </p:ext>
    </p:extLst>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DC158-9153-52EC-8DEB-3E9F4496316A}"/>
              </a:ext>
            </a:extLst>
          </p:cNvPr>
          <p:cNvSpPr>
            <a:spLocks noGrp="1"/>
          </p:cNvSpPr>
          <p:nvPr>
            <p:ph type="title"/>
          </p:nvPr>
        </p:nvSpPr>
        <p:spPr/>
        <p:txBody>
          <a:bodyPr/>
          <a:lstStyle/>
          <a:p>
            <a:r>
              <a:rPr lang="en-US"/>
              <a:t>Quick Note on Notation</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8E282F3A-5B03-6B5B-460B-57301B73CED6}"/>
                  </a:ext>
                </a:extLst>
              </p:cNvPr>
              <p:cNvSpPr>
                <a:spLocks noGrp="1"/>
              </p:cNvSpPr>
              <p:nvPr>
                <p:ph type="body" idx="1"/>
              </p:nvPr>
            </p:nvSpPr>
            <p:spPr/>
            <p:txBody>
              <a:bodyPr/>
              <a:lstStyle/>
              <a:p>
                <a:pPr marL="127000" indent="0">
                  <a:buNone/>
                </a:pPr>
                <a:r>
                  <a:rPr lang="en-US" dirty="0"/>
                  <a:t>Slides use parentheses for probability functions, e.g.</a:t>
                </a:r>
              </a:p>
              <a:p>
                <a:pPr marL="127000" indent="0">
                  <a:buNone/>
                </a:pPr>
                <a:endParaRPr lang="en-US" dirty="0"/>
              </a:p>
              <a:p>
                <a:pPr marL="127000" indent="0">
                  <a:buNone/>
                </a:pPr>
                <a14:m>
                  <m:oMathPara xmlns:m="http://schemas.openxmlformats.org/officeDocument/2006/math">
                    <m:oMathParaPr>
                      <m:jc m:val="centerGroup"/>
                    </m:oMathParaPr>
                    <m:oMath xmlns:m="http://schemas.openxmlformats.org/officeDocument/2006/math">
                      <m:r>
                        <a:rPr lang="en-US" sz="2400" b="1" i="1" smtClean="0">
                          <a:latin typeface="Cambria Math" panose="02040503050406030204" pitchFamily="18" charset="0"/>
                        </a:rPr>
                        <m:t>𝑷</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𝜔</m:t>
                          </m:r>
                        </m:e>
                      </m:d>
                    </m:oMath>
                  </m:oMathPara>
                </a14:m>
                <a:endParaRPr lang="en-US" sz="2400" dirty="0"/>
              </a:p>
              <a:p>
                <a:pPr marL="127000" indent="0">
                  <a:buNone/>
                </a:pPr>
                <a:endParaRPr lang="en-US" dirty="0"/>
              </a:p>
              <a:p>
                <a:pPr marL="127000" indent="0">
                  <a:buNone/>
                </a:pPr>
                <a:r>
                  <a:rPr lang="en-US" dirty="0"/>
                  <a:t>The notes use brackets and a blackboard P.</a:t>
                </a:r>
              </a:p>
              <a:p>
                <a:pPr marL="127000" indent="0">
                  <a:buNone/>
                </a:pPr>
                <a:endParaRPr lang="en-US" dirty="0"/>
              </a:p>
              <a:p>
                <a:pPr marL="127000" indent="0">
                  <a:buNone/>
                </a:pPr>
                <a:endParaRPr lang="en-US" dirty="0"/>
              </a:p>
              <a:p>
                <a:pPr marL="127000" indent="0">
                  <a:buNone/>
                </a:pPr>
                <a:endParaRPr lang="en-US" dirty="0"/>
              </a:p>
              <a:p>
                <a:pPr marL="127000" indent="0">
                  <a:buNone/>
                </a:pPr>
                <a:r>
                  <a:rPr lang="en-US" dirty="0"/>
                  <a:t>Reminder: Mathematical symbols are just placeholders for ideas.</a:t>
                </a:r>
              </a:p>
              <a:p>
                <a:r>
                  <a:rPr lang="en-US" dirty="0"/>
                  <a:t>These two notations are exactly equivalent. </a:t>
                </a:r>
              </a:p>
              <a:p>
                <a:pPr marL="127000" indent="0">
                  <a:buNone/>
                </a:pPr>
                <a:endParaRPr lang="en-US" dirty="0"/>
              </a:p>
            </p:txBody>
          </p:sp>
        </mc:Choice>
        <mc:Fallback xmlns="">
          <p:sp>
            <p:nvSpPr>
              <p:cNvPr id="3" name="Text Placeholder 2">
                <a:extLst>
                  <a:ext uri="{FF2B5EF4-FFF2-40B4-BE49-F238E27FC236}">
                    <a16:creationId xmlns:a16="http://schemas.microsoft.com/office/drawing/2014/main" id="{8E282F3A-5B03-6B5B-460B-57301B73CED6}"/>
                  </a:ext>
                </a:extLst>
              </p:cNvPr>
              <p:cNvSpPr>
                <a:spLocks noGrp="1" noRot="1" noChangeAspect="1" noMove="1" noResize="1" noEditPoints="1" noAdjustHandles="1" noChangeArrowheads="1" noChangeShapeType="1" noTextEdit="1"/>
              </p:cNvSpPr>
              <p:nvPr>
                <p:ph type="body" idx="1"/>
              </p:nvPr>
            </p:nvSpPr>
            <p:spPr>
              <a:blipFill>
                <a:blip r:embed="rId2"/>
                <a:stretch>
                  <a:fillRect b="-10000"/>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9D4F27D9-8DD3-C42E-D45A-0E9AFD16F316}"/>
              </a:ext>
            </a:extLst>
          </p:cNvPr>
          <p:cNvPicPr>
            <a:picLocks noChangeAspect="1"/>
          </p:cNvPicPr>
          <p:nvPr/>
        </p:nvPicPr>
        <p:blipFill>
          <a:blip r:embed="rId3"/>
          <a:stretch>
            <a:fillRect/>
          </a:stretch>
        </p:blipFill>
        <p:spPr>
          <a:xfrm>
            <a:off x="3847550" y="2571750"/>
            <a:ext cx="825500" cy="596900"/>
          </a:xfrm>
          <a:prstGeom prst="rect">
            <a:avLst/>
          </a:prstGeom>
        </p:spPr>
      </p:pic>
    </p:spTree>
    <p:extLst>
      <p:ext uri="{BB962C8B-B14F-4D97-AF65-F5344CB8AC3E}">
        <p14:creationId xmlns:p14="http://schemas.microsoft.com/office/powerpoint/2010/main" val="1531548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92280-EED8-B4D1-F374-592B924C958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17AC31D-0CCE-8F3B-4AF5-54E44534D013}"/>
              </a:ext>
            </a:extLst>
          </p:cNvPr>
          <p:cNvSpPr>
            <a:spLocks noGrp="1"/>
          </p:cNvSpPr>
          <p:nvPr>
            <p:ph type="title"/>
          </p:nvPr>
        </p:nvSpPr>
        <p:spPr/>
        <p:txBody>
          <a:bodyPr/>
          <a:lstStyle/>
          <a:p>
            <a:r>
              <a:rPr lang="en-US"/>
              <a:t>Sample Space Ignoring Order</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07B6EEA1-7298-2535-A1C9-1B1B3231B8CE}"/>
                  </a:ext>
                </a:extLst>
              </p:cNvPr>
              <p:cNvSpPr>
                <a:spLocks noGrp="1"/>
              </p:cNvSpPr>
              <p:nvPr>
                <p:ph type="body" idx="1"/>
              </p:nvPr>
            </p:nvSpPr>
            <p:spPr/>
            <p:txBody>
              <a:bodyPr/>
              <a:lstStyle/>
              <a:p>
                <a:pPr marL="101600" indent="0">
                  <a:buNone/>
                </a:pPr>
                <a:r>
                  <a:rPr lang="en-US" b="1" dirty="0"/>
                  <a:t>Note: It is possible to define your sample space such that it ignores the order of the samples, e.g. treats 21 and 12 as the same object.</a:t>
                </a:r>
              </a:p>
              <a:p>
                <a:pPr marL="101600" indent="0">
                  <a:buNone/>
                </a:pPr>
                <a:endParaRPr lang="en-US" b="1" dirty="0"/>
              </a:p>
              <a:p>
                <a:pPr marL="101600" indent="0">
                  <a:buNone/>
                </a:pPr>
                <a:r>
                  <a:rPr lang="en-US" b="1" dirty="0"/>
                  <a:t>For two four-sided dice: </a:t>
                </a:r>
                <a14:m>
                  <m:oMath xmlns:m="http://schemas.openxmlformats.org/officeDocument/2006/math">
                    <m:r>
                      <m:rPr>
                        <m:sty m:val="p"/>
                      </m:rPr>
                      <a:rPr lang="en-US">
                        <a:latin typeface="Cambria Math" panose="02040503050406030204" pitchFamily="18" charset="0"/>
                      </a:rPr>
                      <m:t>Ω</m:t>
                    </m:r>
                    <m:r>
                      <a:rPr lang="en-US">
                        <a:latin typeface="Cambria Math" panose="02040503050406030204" pitchFamily="18" charset="0"/>
                      </a:rPr>
                      <m:t>={11, 12, 13, 14, 22, 23, 24, 33, 34, 44} </m:t>
                    </m:r>
                  </m:oMath>
                </a14:m>
                <a:endParaRPr lang="en-US" dirty="0"/>
              </a:p>
              <a:p>
                <a:pPr marL="387350" indent="-285750"/>
                <a:r>
                  <a:rPr lang="en-US" dirty="0"/>
                  <a:t>10 outcomes rather than 16.</a:t>
                </a:r>
              </a:p>
              <a:p>
                <a:pPr marL="387350" indent="-285750"/>
                <a:r>
                  <a:rPr lang="en-US" dirty="0"/>
                  <a:t>Probability space is non-uniform and thus harder to work with.</a:t>
                </a:r>
              </a:p>
              <a:p>
                <a:pPr marL="844550" lvl="1" indent="-285750"/>
                <a14:m>
                  <m:oMath xmlns:m="http://schemas.openxmlformats.org/officeDocument/2006/math">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11</m:t>
                        </m:r>
                      </m:e>
                    </m:d>
                    <m:r>
                      <a:rPr lang="en-US" i="1">
                        <a:latin typeface="Cambria Math" panose="02040503050406030204" pitchFamily="18" charset="0"/>
                      </a:rPr>
                      <m:t>=1/16</m:t>
                    </m:r>
                  </m:oMath>
                </a14:m>
                <a:endParaRPr lang="en-US" i="1" dirty="0">
                  <a:latin typeface="Cambria Math" panose="02040503050406030204" pitchFamily="18" charset="0"/>
                </a:endParaRPr>
              </a:p>
              <a:p>
                <a:pPr marL="844550" lvl="1" indent="-285750"/>
                <a14:m>
                  <m:oMath xmlns:m="http://schemas.openxmlformats.org/officeDocument/2006/math">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12</m:t>
                        </m:r>
                      </m:e>
                    </m:d>
                    <m:r>
                      <a:rPr lang="en-US" i="1">
                        <a:latin typeface="Cambria Math" panose="02040503050406030204" pitchFamily="18" charset="0"/>
                      </a:rPr>
                      <m:t>=1/8</m:t>
                    </m:r>
                  </m:oMath>
                </a14:m>
                <a:endParaRPr lang="en-US" dirty="0"/>
              </a:p>
              <a:p>
                <a:pPr marL="101600" indent="0">
                  <a:buNone/>
                </a:pPr>
                <a:endParaRPr lang="en-US" b="1" dirty="0"/>
              </a:p>
              <a:p>
                <a:pPr marL="101600" indent="0">
                  <a:buNone/>
                </a:pPr>
                <a:r>
                  <a:rPr lang="en-US" b="1" dirty="0"/>
                  <a:t>We’ll almost always take into account order in defining our sample spaces.</a:t>
                </a:r>
              </a:p>
            </p:txBody>
          </p:sp>
        </mc:Choice>
        <mc:Fallback xmlns="">
          <p:sp>
            <p:nvSpPr>
              <p:cNvPr id="6" name="Text Placeholder 5">
                <a:extLst>
                  <a:ext uri="{FF2B5EF4-FFF2-40B4-BE49-F238E27FC236}">
                    <a16:creationId xmlns:a16="http://schemas.microsoft.com/office/drawing/2014/main" id="{07B6EEA1-7298-2535-A1C9-1B1B3231B8CE}"/>
                  </a:ext>
                </a:extLst>
              </p:cNvPr>
              <p:cNvSpPr>
                <a:spLocks noGrp="1" noRot="1" noChangeAspect="1" noMove="1" noResize="1" noEditPoints="1" noAdjustHandles="1" noChangeArrowheads="1" noChangeShapeType="1" noTextEdit="1"/>
              </p:cNvSpPr>
              <p:nvPr>
                <p:ph type="body" idx="1"/>
              </p:nvPr>
            </p:nvSpPr>
            <p:spPr>
              <a:blipFill>
                <a:blip r:embed="rId2"/>
                <a:stretch>
                  <a:fillRect r="-716" b="-5536"/>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9A028D42-B6AF-D271-E016-5BFE8EC0575E}"/>
              </a:ext>
            </a:extLst>
          </p:cNvPr>
          <p:cNvPicPr>
            <a:picLocks noChangeAspect="1"/>
          </p:cNvPicPr>
          <p:nvPr/>
        </p:nvPicPr>
        <p:blipFill>
          <a:blip r:embed="rId3"/>
          <a:stretch>
            <a:fillRect/>
          </a:stretch>
        </p:blipFill>
        <p:spPr>
          <a:xfrm>
            <a:off x="7472250" y="2116931"/>
            <a:ext cx="1428750" cy="909638"/>
          </a:xfrm>
          <a:prstGeom prst="rect">
            <a:avLst/>
          </a:prstGeom>
        </p:spPr>
      </p:pic>
      <p:sp>
        <p:nvSpPr>
          <p:cNvPr id="8" name="Freeform: Shape 7">
            <a:extLst>
              <a:ext uri="{FF2B5EF4-FFF2-40B4-BE49-F238E27FC236}">
                <a16:creationId xmlns:a16="http://schemas.microsoft.com/office/drawing/2014/main" id="{4DC7E105-57E6-7327-7EBA-480F0656E88B}"/>
              </a:ext>
            </a:extLst>
          </p:cNvPr>
          <p:cNvSpPr/>
          <p:nvPr/>
        </p:nvSpPr>
        <p:spPr>
          <a:xfrm>
            <a:off x="958220" y="3943350"/>
            <a:ext cx="3309627" cy="1117600"/>
          </a:xfrm>
          <a:custGeom>
            <a:avLst/>
            <a:gdLst>
              <a:gd name="connsiteX0" fmla="*/ 285750 w 3309627"/>
              <a:gd name="connsiteY0" fmla="*/ 165100 h 1117600"/>
              <a:gd name="connsiteX1" fmla="*/ 228600 w 3309627"/>
              <a:gd name="connsiteY1" fmla="*/ 177800 h 1117600"/>
              <a:gd name="connsiteX2" fmla="*/ 190500 w 3309627"/>
              <a:gd name="connsiteY2" fmla="*/ 190500 h 1117600"/>
              <a:gd name="connsiteX3" fmla="*/ 165100 w 3309627"/>
              <a:gd name="connsiteY3" fmla="*/ 209550 h 1117600"/>
              <a:gd name="connsiteX4" fmla="*/ 127000 w 3309627"/>
              <a:gd name="connsiteY4" fmla="*/ 228600 h 1117600"/>
              <a:gd name="connsiteX5" fmla="*/ 95250 w 3309627"/>
              <a:gd name="connsiteY5" fmla="*/ 273050 h 1117600"/>
              <a:gd name="connsiteX6" fmla="*/ 76200 w 3309627"/>
              <a:gd name="connsiteY6" fmla="*/ 298450 h 1117600"/>
              <a:gd name="connsiteX7" fmla="*/ 63500 w 3309627"/>
              <a:gd name="connsiteY7" fmla="*/ 336550 h 1117600"/>
              <a:gd name="connsiteX8" fmla="*/ 57150 w 3309627"/>
              <a:gd name="connsiteY8" fmla="*/ 355600 h 1117600"/>
              <a:gd name="connsiteX9" fmla="*/ 63500 w 3309627"/>
              <a:gd name="connsiteY9" fmla="*/ 419100 h 1117600"/>
              <a:gd name="connsiteX10" fmla="*/ 69850 w 3309627"/>
              <a:gd name="connsiteY10" fmla="*/ 438150 h 1117600"/>
              <a:gd name="connsiteX11" fmla="*/ 63500 w 3309627"/>
              <a:gd name="connsiteY11" fmla="*/ 508000 h 1117600"/>
              <a:gd name="connsiteX12" fmla="*/ 50800 w 3309627"/>
              <a:gd name="connsiteY12" fmla="*/ 546100 h 1117600"/>
              <a:gd name="connsiteX13" fmla="*/ 31750 w 3309627"/>
              <a:gd name="connsiteY13" fmla="*/ 565150 h 1117600"/>
              <a:gd name="connsiteX14" fmla="*/ 25400 w 3309627"/>
              <a:gd name="connsiteY14" fmla="*/ 584200 h 1117600"/>
              <a:gd name="connsiteX15" fmla="*/ 0 w 3309627"/>
              <a:gd name="connsiteY15" fmla="*/ 622300 h 1117600"/>
              <a:gd name="connsiteX16" fmla="*/ 6350 w 3309627"/>
              <a:gd name="connsiteY16" fmla="*/ 698500 h 1117600"/>
              <a:gd name="connsiteX17" fmla="*/ 25400 w 3309627"/>
              <a:gd name="connsiteY17" fmla="*/ 717550 h 1117600"/>
              <a:gd name="connsiteX18" fmla="*/ 57150 w 3309627"/>
              <a:gd name="connsiteY18" fmla="*/ 749300 h 1117600"/>
              <a:gd name="connsiteX19" fmla="*/ 95250 w 3309627"/>
              <a:gd name="connsiteY19" fmla="*/ 787400 h 1117600"/>
              <a:gd name="connsiteX20" fmla="*/ 114300 w 3309627"/>
              <a:gd name="connsiteY20" fmla="*/ 800100 h 1117600"/>
              <a:gd name="connsiteX21" fmla="*/ 152400 w 3309627"/>
              <a:gd name="connsiteY21" fmla="*/ 831850 h 1117600"/>
              <a:gd name="connsiteX22" fmla="*/ 177800 w 3309627"/>
              <a:gd name="connsiteY22" fmla="*/ 857250 h 1117600"/>
              <a:gd name="connsiteX23" fmla="*/ 184150 w 3309627"/>
              <a:gd name="connsiteY23" fmla="*/ 876300 h 1117600"/>
              <a:gd name="connsiteX24" fmla="*/ 203200 w 3309627"/>
              <a:gd name="connsiteY24" fmla="*/ 882650 h 1117600"/>
              <a:gd name="connsiteX25" fmla="*/ 241300 w 3309627"/>
              <a:gd name="connsiteY25" fmla="*/ 908050 h 1117600"/>
              <a:gd name="connsiteX26" fmla="*/ 311150 w 3309627"/>
              <a:gd name="connsiteY26" fmla="*/ 927100 h 1117600"/>
              <a:gd name="connsiteX27" fmla="*/ 349250 w 3309627"/>
              <a:gd name="connsiteY27" fmla="*/ 939800 h 1117600"/>
              <a:gd name="connsiteX28" fmla="*/ 368300 w 3309627"/>
              <a:gd name="connsiteY28" fmla="*/ 946150 h 1117600"/>
              <a:gd name="connsiteX29" fmla="*/ 400050 w 3309627"/>
              <a:gd name="connsiteY29" fmla="*/ 952500 h 1117600"/>
              <a:gd name="connsiteX30" fmla="*/ 419100 w 3309627"/>
              <a:gd name="connsiteY30" fmla="*/ 958850 h 1117600"/>
              <a:gd name="connsiteX31" fmla="*/ 482600 w 3309627"/>
              <a:gd name="connsiteY31" fmla="*/ 977900 h 1117600"/>
              <a:gd name="connsiteX32" fmla="*/ 501650 w 3309627"/>
              <a:gd name="connsiteY32" fmla="*/ 984250 h 1117600"/>
              <a:gd name="connsiteX33" fmla="*/ 546100 w 3309627"/>
              <a:gd name="connsiteY33" fmla="*/ 990600 h 1117600"/>
              <a:gd name="connsiteX34" fmla="*/ 641350 w 3309627"/>
              <a:gd name="connsiteY34" fmla="*/ 1009650 h 1117600"/>
              <a:gd name="connsiteX35" fmla="*/ 685800 w 3309627"/>
              <a:gd name="connsiteY35" fmla="*/ 1016000 h 1117600"/>
              <a:gd name="connsiteX36" fmla="*/ 717550 w 3309627"/>
              <a:gd name="connsiteY36" fmla="*/ 1022350 h 1117600"/>
              <a:gd name="connsiteX37" fmla="*/ 781050 w 3309627"/>
              <a:gd name="connsiteY37" fmla="*/ 1028700 h 1117600"/>
              <a:gd name="connsiteX38" fmla="*/ 927100 w 3309627"/>
              <a:gd name="connsiteY38" fmla="*/ 1054100 h 1117600"/>
              <a:gd name="connsiteX39" fmla="*/ 958850 w 3309627"/>
              <a:gd name="connsiteY39" fmla="*/ 1060450 h 1117600"/>
              <a:gd name="connsiteX40" fmla="*/ 1187450 w 3309627"/>
              <a:gd name="connsiteY40" fmla="*/ 1073150 h 1117600"/>
              <a:gd name="connsiteX41" fmla="*/ 1231900 w 3309627"/>
              <a:gd name="connsiteY41" fmla="*/ 1085850 h 1117600"/>
              <a:gd name="connsiteX42" fmla="*/ 1250950 w 3309627"/>
              <a:gd name="connsiteY42" fmla="*/ 1092200 h 1117600"/>
              <a:gd name="connsiteX43" fmla="*/ 1289050 w 3309627"/>
              <a:gd name="connsiteY43" fmla="*/ 1073150 h 1117600"/>
              <a:gd name="connsiteX44" fmla="*/ 1390650 w 3309627"/>
              <a:gd name="connsiteY44" fmla="*/ 1054100 h 1117600"/>
              <a:gd name="connsiteX45" fmla="*/ 1809750 w 3309627"/>
              <a:gd name="connsiteY45" fmla="*/ 1066800 h 1117600"/>
              <a:gd name="connsiteX46" fmla="*/ 1911350 w 3309627"/>
              <a:gd name="connsiteY46" fmla="*/ 1079500 h 1117600"/>
              <a:gd name="connsiteX47" fmla="*/ 1936750 w 3309627"/>
              <a:gd name="connsiteY47" fmla="*/ 1085850 h 1117600"/>
              <a:gd name="connsiteX48" fmla="*/ 1987550 w 3309627"/>
              <a:gd name="connsiteY48" fmla="*/ 1092200 h 1117600"/>
              <a:gd name="connsiteX49" fmla="*/ 2127250 w 3309627"/>
              <a:gd name="connsiteY49" fmla="*/ 1104900 h 1117600"/>
              <a:gd name="connsiteX50" fmla="*/ 2622550 w 3309627"/>
              <a:gd name="connsiteY50" fmla="*/ 1104900 h 1117600"/>
              <a:gd name="connsiteX51" fmla="*/ 2647950 w 3309627"/>
              <a:gd name="connsiteY51" fmla="*/ 1111250 h 1117600"/>
              <a:gd name="connsiteX52" fmla="*/ 2762250 w 3309627"/>
              <a:gd name="connsiteY52" fmla="*/ 1117600 h 1117600"/>
              <a:gd name="connsiteX53" fmla="*/ 2832100 w 3309627"/>
              <a:gd name="connsiteY53" fmla="*/ 1111250 h 1117600"/>
              <a:gd name="connsiteX54" fmla="*/ 2870200 w 3309627"/>
              <a:gd name="connsiteY54" fmla="*/ 1098550 h 1117600"/>
              <a:gd name="connsiteX55" fmla="*/ 2889250 w 3309627"/>
              <a:gd name="connsiteY55" fmla="*/ 1092200 h 1117600"/>
              <a:gd name="connsiteX56" fmla="*/ 2927350 w 3309627"/>
              <a:gd name="connsiteY56" fmla="*/ 1073150 h 1117600"/>
              <a:gd name="connsiteX57" fmla="*/ 2984500 w 3309627"/>
              <a:gd name="connsiteY57" fmla="*/ 1041400 h 1117600"/>
              <a:gd name="connsiteX58" fmla="*/ 3035300 w 3309627"/>
              <a:gd name="connsiteY58" fmla="*/ 1016000 h 1117600"/>
              <a:gd name="connsiteX59" fmla="*/ 3092450 w 3309627"/>
              <a:gd name="connsiteY59" fmla="*/ 1003300 h 1117600"/>
              <a:gd name="connsiteX60" fmla="*/ 3111500 w 3309627"/>
              <a:gd name="connsiteY60" fmla="*/ 996950 h 1117600"/>
              <a:gd name="connsiteX61" fmla="*/ 3225800 w 3309627"/>
              <a:gd name="connsiteY61" fmla="*/ 971550 h 1117600"/>
              <a:gd name="connsiteX62" fmla="*/ 3251200 w 3309627"/>
              <a:gd name="connsiteY62" fmla="*/ 958850 h 1117600"/>
              <a:gd name="connsiteX63" fmla="*/ 3270250 w 3309627"/>
              <a:gd name="connsiteY63" fmla="*/ 952500 h 1117600"/>
              <a:gd name="connsiteX64" fmla="*/ 3289300 w 3309627"/>
              <a:gd name="connsiteY64" fmla="*/ 939800 h 1117600"/>
              <a:gd name="connsiteX65" fmla="*/ 3302000 w 3309627"/>
              <a:gd name="connsiteY65" fmla="*/ 920750 h 1117600"/>
              <a:gd name="connsiteX66" fmla="*/ 3302000 w 3309627"/>
              <a:gd name="connsiteY66" fmla="*/ 844550 h 1117600"/>
              <a:gd name="connsiteX67" fmla="*/ 3263900 w 3309627"/>
              <a:gd name="connsiteY67" fmla="*/ 800100 h 1117600"/>
              <a:gd name="connsiteX68" fmla="*/ 3232150 w 3309627"/>
              <a:gd name="connsiteY68" fmla="*/ 762000 h 1117600"/>
              <a:gd name="connsiteX69" fmla="*/ 3213100 w 3309627"/>
              <a:gd name="connsiteY69" fmla="*/ 749300 h 1117600"/>
              <a:gd name="connsiteX70" fmla="*/ 3175000 w 3309627"/>
              <a:gd name="connsiteY70" fmla="*/ 711200 h 1117600"/>
              <a:gd name="connsiteX71" fmla="*/ 3117850 w 3309627"/>
              <a:gd name="connsiteY71" fmla="*/ 679450 h 1117600"/>
              <a:gd name="connsiteX72" fmla="*/ 3073400 w 3309627"/>
              <a:gd name="connsiteY72" fmla="*/ 654050 h 1117600"/>
              <a:gd name="connsiteX73" fmla="*/ 3054350 w 3309627"/>
              <a:gd name="connsiteY73" fmla="*/ 565150 h 1117600"/>
              <a:gd name="connsiteX74" fmla="*/ 3060700 w 3309627"/>
              <a:gd name="connsiteY74" fmla="*/ 546100 h 1117600"/>
              <a:gd name="connsiteX75" fmla="*/ 3048000 w 3309627"/>
              <a:gd name="connsiteY75" fmla="*/ 476250 h 1117600"/>
              <a:gd name="connsiteX76" fmla="*/ 3041650 w 3309627"/>
              <a:gd name="connsiteY76" fmla="*/ 457200 h 1117600"/>
              <a:gd name="connsiteX77" fmla="*/ 3022600 w 3309627"/>
              <a:gd name="connsiteY77" fmla="*/ 444500 h 1117600"/>
              <a:gd name="connsiteX78" fmla="*/ 2971800 w 3309627"/>
              <a:gd name="connsiteY78" fmla="*/ 400050 h 1117600"/>
              <a:gd name="connsiteX79" fmla="*/ 2946400 w 3309627"/>
              <a:gd name="connsiteY79" fmla="*/ 381000 h 1117600"/>
              <a:gd name="connsiteX80" fmla="*/ 2895600 w 3309627"/>
              <a:gd name="connsiteY80" fmla="*/ 355600 h 1117600"/>
              <a:gd name="connsiteX81" fmla="*/ 2876550 w 3309627"/>
              <a:gd name="connsiteY81" fmla="*/ 336550 h 1117600"/>
              <a:gd name="connsiteX82" fmla="*/ 2819400 w 3309627"/>
              <a:gd name="connsiteY82" fmla="*/ 311150 h 1117600"/>
              <a:gd name="connsiteX83" fmla="*/ 2787650 w 3309627"/>
              <a:gd name="connsiteY83" fmla="*/ 292100 h 1117600"/>
              <a:gd name="connsiteX84" fmla="*/ 2768600 w 3309627"/>
              <a:gd name="connsiteY84" fmla="*/ 285750 h 1117600"/>
              <a:gd name="connsiteX85" fmla="*/ 2736850 w 3309627"/>
              <a:gd name="connsiteY85" fmla="*/ 266700 h 1117600"/>
              <a:gd name="connsiteX86" fmla="*/ 2711450 w 3309627"/>
              <a:gd name="connsiteY86" fmla="*/ 254000 h 1117600"/>
              <a:gd name="connsiteX87" fmla="*/ 2692400 w 3309627"/>
              <a:gd name="connsiteY87" fmla="*/ 241300 h 1117600"/>
              <a:gd name="connsiteX88" fmla="*/ 2635250 w 3309627"/>
              <a:gd name="connsiteY88" fmla="*/ 215900 h 1117600"/>
              <a:gd name="connsiteX89" fmla="*/ 2603500 w 3309627"/>
              <a:gd name="connsiteY89" fmla="*/ 177800 h 1117600"/>
              <a:gd name="connsiteX90" fmla="*/ 2565400 w 3309627"/>
              <a:gd name="connsiteY90" fmla="*/ 152400 h 1117600"/>
              <a:gd name="connsiteX91" fmla="*/ 2540000 w 3309627"/>
              <a:gd name="connsiteY91" fmla="*/ 133350 h 1117600"/>
              <a:gd name="connsiteX92" fmla="*/ 2514600 w 3309627"/>
              <a:gd name="connsiteY92" fmla="*/ 127000 h 1117600"/>
              <a:gd name="connsiteX93" fmla="*/ 2495550 w 3309627"/>
              <a:gd name="connsiteY93" fmla="*/ 120650 h 1117600"/>
              <a:gd name="connsiteX94" fmla="*/ 2190750 w 3309627"/>
              <a:gd name="connsiteY94" fmla="*/ 114300 h 1117600"/>
              <a:gd name="connsiteX95" fmla="*/ 2152650 w 3309627"/>
              <a:gd name="connsiteY95" fmla="*/ 101600 h 1117600"/>
              <a:gd name="connsiteX96" fmla="*/ 2063750 w 3309627"/>
              <a:gd name="connsiteY96" fmla="*/ 88900 h 1117600"/>
              <a:gd name="connsiteX97" fmla="*/ 2038350 w 3309627"/>
              <a:gd name="connsiteY97" fmla="*/ 82550 h 1117600"/>
              <a:gd name="connsiteX98" fmla="*/ 2019300 w 3309627"/>
              <a:gd name="connsiteY98" fmla="*/ 76200 h 1117600"/>
              <a:gd name="connsiteX99" fmla="*/ 1968500 w 3309627"/>
              <a:gd name="connsiteY99" fmla="*/ 69850 h 1117600"/>
              <a:gd name="connsiteX100" fmla="*/ 1924050 w 3309627"/>
              <a:gd name="connsiteY100" fmla="*/ 57150 h 1117600"/>
              <a:gd name="connsiteX101" fmla="*/ 1809750 w 3309627"/>
              <a:gd name="connsiteY101" fmla="*/ 44450 h 1117600"/>
              <a:gd name="connsiteX102" fmla="*/ 1454150 w 3309627"/>
              <a:gd name="connsiteY102" fmla="*/ 50800 h 1117600"/>
              <a:gd name="connsiteX103" fmla="*/ 1371600 w 3309627"/>
              <a:gd name="connsiteY103" fmla="*/ 63500 h 1117600"/>
              <a:gd name="connsiteX104" fmla="*/ 1308100 w 3309627"/>
              <a:gd name="connsiteY104" fmla="*/ 69850 h 1117600"/>
              <a:gd name="connsiteX105" fmla="*/ 1060450 w 3309627"/>
              <a:gd name="connsiteY105" fmla="*/ 63500 h 1117600"/>
              <a:gd name="connsiteX106" fmla="*/ 1041400 w 3309627"/>
              <a:gd name="connsiteY106" fmla="*/ 57150 h 1117600"/>
              <a:gd name="connsiteX107" fmla="*/ 952500 w 3309627"/>
              <a:gd name="connsiteY107" fmla="*/ 44450 h 1117600"/>
              <a:gd name="connsiteX108" fmla="*/ 901700 w 3309627"/>
              <a:gd name="connsiteY108" fmla="*/ 31750 h 1117600"/>
              <a:gd name="connsiteX109" fmla="*/ 812800 w 3309627"/>
              <a:gd name="connsiteY109" fmla="*/ 19050 h 1117600"/>
              <a:gd name="connsiteX110" fmla="*/ 774700 w 3309627"/>
              <a:gd name="connsiteY110" fmla="*/ 12700 h 1117600"/>
              <a:gd name="connsiteX111" fmla="*/ 723900 w 3309627"/>
              <a:gd name="connsiteY111" fmla="*/ 0 h 1117600"/>
              <a:gd name="connsiteX112" fmla="*/ 571500 w 3309627"/>
              <a:gd name="connsiteY112" fmla="*/ 6350 h 1117600"/>
              <a:gd name="connsiteX113" fmla="*/ 539750 w 3309627"/>
              <a:gd name="connsiteY113" fmla="*/ 19050 h 1117600"/>
              <a:gd name="connsiteX114" fmla="*/ 508000 w 3309627"/>
              <a:gd name="connsiteY114" fmla="*/ 25400 h 1117600"/>
              <a:gd name="connsiteX115" fmla="*/ 488950 w 3309627"/>
              <a:gd name="connsiteY115" fmla="*/ 38100 h 1117600"/>
              <a:gd name="connsiteX116" fmla="*/ 431800 w 3309627"/>
              <a:gd name="connsiteY116" fmla="*/ 57150 h 1117600"/>
              <a:gd name="connsiteX117" fmla="*/ 393700 w 3309627"/>
              <a:gd name="connsiteY117" fmla="*/ 69850 h 1117600"/>
              <a:gd name="connsiteX118" fmla="*/ 374650 w 3309627"/>
              <a:gd name="connsiteY118" fmla="*/ 76200 h 1117600"/>
              <a:gd name="connsiteX119" fmla="*/ 355600 w 3309627"/>
              <a:gd name="connsiteY119" fmla="*/ 88900 h 1117600"/>
              <a:gd name="connsiteX120" fmla="*/ 311150 w 3309627"/>
              <a:gd name="connsiteY120" fmla="*/ 139700 h 1117600"/>
              <a:gd name="connsiteX121" fmla="*/ 285750 w 3309627"/>
              <a:gd name="connsiteY121" fmla="*/ 165100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3309627" h="1117600">
                <a:moveTo>
                  <a:pt x="285750" y="165100"/>
                </a:moveTo>
                <a:cubicBezTo>
                  <a:pt x="271992" y="171450"/>
                  <a:pt x="246535" y="172419"/>
                  <a:pt x="228600" y="177800"/>
                </a:cubicBezTo>
                <a:cubicBezTo>
                  <a:pt x="215778" y="181647"/>
                  <a:pt x="190500" y="190500"/>
                  <a:pt x="190500" y="190500"/>
                </a:cubicBezTo>
                <a:cubicBezTo>
                  <a:pt x="182033" y="196850"/>
                  <a:pt x="174289" y="204299"/>
                  <a:pt x="165100" y="209550"/>
                </a:cubicBezTo>
                <a:cubicBezTo>
                  <a:pt x="140998" y="223322"/>
                  <a:pt x="149124" y="206476"/>
                  <a:pt x="127000" y="228600"/>
                </a:cubicBezTo>
                <a:cubicBezTo>
                  <a:pt x="116624" y="238976"/>
                  <a:pt x="104264" y="260430"/>
                  <a:pt x="95250" y="273050"/>
                </a:cubicBezTo>
                <a:cubicBezTo>
                  <a:pt x="89099" y="281662"/>
                  <a:pt x="82550" y="289983"/>
                  <a:pt x="76200" y="298450"/>
                </a:cubicBezTo>
                <a:lnTo>
                  <a:pt x="63500" y="336550"/>
                </a:lnTo>
                <a:lnTo>
                  <a:pt x="57150" y="355600"/>
                </a:lnTo>
                <a:cubicBezTo>
                  <a:pt x="59267" y="376767"/>
                  <a:pt x="60265" y="398075"/>
                  <a:pt x="63500" y="419100"/>
                </a:cubicBezTo>
                <a:cubicBezTo>
                  <a:pt x="64518" y="425716"/>
                  <a:pt x="69850" y="431457"/>
                  <a:pt x="69850" y="438150"/>
                </a:cubicBezTo>
                <a:cubicBezTo>
                  <a:pt x="69850" y="461529"/>
                  <a:pt x="67563" y="484976"/>
                  <a:pt x="63500" y="508000"/>
                </a:cubicBezTo>
                <a:cubicBezTo>
                  <a:pt x="61174" y="521183"/>
                  <a:pt x="60266" y="536634"/>
                  <a:pt x="50800" y="546100"/>
                </a:cubicBezTo>
                <a:lnTo>
                  <a:pt x="31750" y="565150"/>
                </a:lnTo>
                <a:cubicBezTo>
                  <a:pt x="29633" y="571500"/>
                  <a:pt x="28651" y="578349"/>
                  <a:pt x="25400" y="584200"/>
                </a:cubicBezTo>
                <a:cubicBezTo>
                  <a:pt x="17987" y="597543"/>
                  <a:pt x="0" y="622300"/>
                  <a:pt x="0" y="622300"/>
                </a:cubicBezTo>
                <a:cubicBezTo>
                  <a:pt x="2117" y="647700"/>
                  <a:pt x="-217" y="673873"/>
                  <a:pt x="6350" y="698500"/>
                </a:cubicBezTo>
                <a:cubicBezTo>
                  <a:pt x="8664" y="707177"/>
                  <a:pt x="19651" y="710651"/>
                  <a:pt x="25400" y="717550"/>
                </a:cubicBezTo>
                <a:cubicBezTo>
                  <a:pt x="55282" y="753409"/>
                  <a:pt x="18801" y="721908"/>
                  <a:pt x="57150" y="749300"/>
                </a:cubicBezTo>
                <a:cubicBezTo>
                  <a:pt x="129785" y="801182"/>
                  <a:pt x="47021" y="739171"/>
                  <a:pt x="95250" y="787400"/>
                </a:cubicBezTo>
                <a:cubicBezTo>
                  <a:pt x="100646" y="792796"/>
                  <a:pt x="108437" y="795214"/>
                  <a:pt x="114300" y="800100"/>
                </a:cubicBezTo>
                <a:cubicBezTo>
                  <a:pt x="163193" y="840844"/>
                  <a:pt x="105102" y="800318"/>
                  <a:pt x="152400" y="831850"/>
                </a:cubicBezTo>
                <a:cubicBezTo>
                  <a:pt x="169333" y="882650"/>
                  <a:pt x="143933" y="823383"/>
                  <a:pt x="177800" y="857250"/>
                </a:cubicBezTo>
                <a:cubicBezTo>
                  <a:pt x="182533" y="861983"/>
                  <a:pt x="179417" y="871567"/>
                  <a:pt x="184150" y="876300"/>
                </a:cubicBezTo>
                <a:cubicBezTo>
                  <a:pt x="188883" y="881033"/>
                  <a:pt x="197349" y="879399"/>
                  <a:pt x="203200" y="882650"/>
                </a:cubicBezTo>
                <a:cubicBezTo>
                  <a:pt x="216543" y="890063"/>
                  <a:pt x="226820" y="903223"/>
                  <a:pt x="241300" y="908050"/>
                </a:cubicBezTo>
                <a:cubicBezTo>
                  <a:pt x="356435" y="946428"/>
                  <a:pt x="212421" y="900174"/>
                  <a:pt x="311150" y="927100"/>
                </a:cubicBezTo>
                <a:cubicBezTo>
                  <a:pt x="324065" y="930622"/>
                  <a:pt x="336550" y="935567"/>
                  <a:pt x="349250" y="939800"/>
                </a:cubicBezTo>
                <a:cubicBezTo>
                  <a:pt x="355600" y="941917"/>
                  <a:pt x="361736" y="944837"/>
                  <a:pt x="368300" y="946150"/>
                </a:cubicBezTo>
                <a:cubicBezTo>
                  <a:pt x="378883" y="948267"/>
                  <a:pt x="389579" y="949882"/>
                  <a:pt x="400050" y="952500"/>
                </a:cubicBezTo>
                <a:cubicBezTo>
                  <a:pt x="406544" y="954123"/>
                  <a:pt x="412664" y="957011"/>
                  <a:pt x="419100" y="958850"/>
                </a:cubicBezTo>
                <a:cubicBezTo>
                  <a:pt x="486278" y="978044"/>
                  <a:pt x="392058" y="947719"/>
                  <a:pt x="482600" y="977900"/>
                </a:cubicBezTo>
                <a:cubicBezTo>
                  <a:pt x="488950" y="980017"/>
                  <a:pt x="495024" y="983303"/>
                  <a:pt x="501650" y="984250"/>
                </a:cubicBezTo>
                <a:lnTo>
                  <a:pt x="546100" y="990600"/>
                </a:lnTo>
                <a:cubicBezTo>
                  <a:pt x="586889" y="1004196"/>
                  <a:pt x="568898" y="999300"/>
                  <a:pt x="641350" y="1009650"/>
                </a:cubicBezTo>
                <a:cubicBezTo>
                  <a:pt x="656167" y="1011767"/>
                  <a:pt x="671037" y="1013539"/>
                  <a:pt x="685800" y="1016000"/>
                </a:cubicBezTo>
                <a:cubicBezTo>
                  <a:pt x="696446" y="1017774"/>
                  <a:pt x="706852" y="1020924"/>
                  <a:pt x="717550" y="1022350"/>
                </a:cubicBezTo>
                <a:cubicBezTo>
                  <a:pt x="738636" y="1025161"/>
                  <a:pt x="759883" y="1026583"/>
                  <a:pt x="781050" y="1028700"/>
                </a:cubicBezTo>
                <a:cubicBezTo>
                  <a:pt x="904495" y="1063970"/>
                  <a:pt x="707930" y="1010266"/>
                  <a:pt x="927100" y="1054100"/>
                </a:cubicBezTo>
                <a:cubicBezTo>
                  <a:pt x="937683" y="1056217"/>
                  <a:pt x="948140" y="1059111"/>
                  <a:pt x="958850" y="1060450"/>
                </a:cubicBezTo>
                <a:cubicBezTo>
                  <a:pt x="1032274" y="1069628"/>
                  <a:pt x="1116714" y="1070321"/>
                  <a:pt x="1187450" y="1073150"/>
                </a:cubicBezTo>
                <a:lnTo>
                  <a:pt x="1231900" y="1085850"/>
                </a:lnTo>
                <a:cubicBezTo>
                  <a:pt x="1238311" y="1087773"/>
                  <a:pt x="1244257" y="1092200"/>
                  <a:pt x="1250950" y="1092200"/>
                </a:cubicBezTo>
                <a:cubicBezTo>
                  <a:pt x="1268319" y="1092200"/>
                  <a:pt x="1274603" y="1079571"/>
                  <a:pt x="1289050" y="1073150"/>
                </a:cubicBezTo>
                <a:cubicBezTo>
                  <a:pt x="1328530" y="1055603"/>
                  <a:pt x="1343703" y="1058795"/>
                  <a:pt x="1390650" y="1054100"/>
                </a:cubicBezTo>
                <a:cubicBezTo>
                  <a:pt x="1468127" y="1055650"/>
                  <a:pt x="1690319" y="1055603"/>
                  <a:pt x="1809750" y="1066800"/>
                </a:cubicBezTo>
                <a:cubicBezTo>
                  <a:pt x="1843731" y="1069986"/>
                  <a:pt x="1877483" y="1075267"/>
                  <a:pt x="1911350" y="1079500"/>
                </a:cubicBezTo>
                <a:cubicBezTo>
                  <a:pt x="1920010" y="1080582"/>
                  <a:pt x="1928142" y="1084415"/>
                  <a:pt x="1936750" y="1085850"/>
                </a:cubicBezTo>
                <a:cubicBezTo>
                  <a:pt x="1953583" y="1088655"/>
                  <a:pt x="1970589" y="1090315"/>
                  <a:pt x="1987550" y="1092200"/>
                </a:cubicBezTo>
                <a:cubicBezTo>
                  <a:pt x="2040867" y="1098124"/>
                  <a:pt x="2072440" y="1100333"/>
                  <a:pt x="2127250" y="1104900"/>
                </a:cubicBezTo>
                <a:cubicBezTo>
                  <a:pt x="2363618" y="1097513"/>
                  <a:pt x="2354927" y="1094195"/>
                  <a:pt x="2622550" y="1104900"/>
                </a:cubicBezTo>
                <a:cubicBezTo>
                  <a:pt x="2631270" y="1105249"/>
                  <a:pt x="2639259" y="1110460"/>
                  <a:pt x="2647950" y="1111250"/>
                </a:cubicBezTo>
                <a:cubicBezTo>
                  <a:pt x="2685952" y="1114705"/>
                  <a:pt x="2724150" y="1115483"/>
                  <a:pt x="2762250" y="1117600"/>
                </a:cubicBezTo>
                <a:cubicBezTo>
                  <a:pt x="2785533" y="1115483"/>
                  <a:pt x="2809076" y="1115313"/>
                  <a:pt x="2832100" y="1111250"/>
                </a:cubicBezTo>
                <a:cubicBezTo>
                  <a:pt x="2845283" y="1108924"/>
                  <a:pt x="2857500" y="1102783"/>
                  <a:pt x="2870200" y="1098550"/>
                </a:cubicBezTo>
                <a:cubicBezTo>
                  <a:pt x="2876550" y="1096433"/>
                  <a:pt x="2883681" y="1095913"/>
                  <a:pt x="2889250" y="1092200"/>
                </a:cubicBezTo>
                <a:cubicBezTo>
                  <a:pt x="2913869" y="1075787"/>
                  <a:pt x="2901060" y="1081913"/>
                  <a:pt x="2927350" y="1073150"/>
                </a:cubicBezTo>
                <a:cubicBezTo>
                  <a:pt x="2970104" y="1041084"/>
                  <a:pt x="2934054" y="1064683"/>
                  <a:pt x="2984500" y="1041400"/>
                </a:cubicBezTo>
                <a:cubicBezTo>
                  <a:pt x="3001690" y="1033466"/>
                  <a:pt x="3016736" y="1019713"/>
                  <a:pt x="3035300" y="1016000"/>
                </a:cubicBezTo>
                <a:cubicBezTo>
                  <a:pt x="3057124" y="1011635"/>
                  <a:pt x="3071525" y="1009278"/>
                  <a:pt x="3092450" y="1003300"/>
                </a:cubicBezTo>
                <a:cubicBezTo>
                  <a:pt x="3098886" y="1001461"/>
                  <a:pt x="3104978" y="998455"/>
                  <a:pt x="3111500" y="996950"/>
                </a:cubicBezTo>
                <a:cubicBezTo>
                  <a:pt x="3118944" y="995232"/>
                  <a:pt x="3213226" y="977837"/>
                  <a:pt x="3225800" y="971550"/>
                </a:cubicBezTo>
                <a:cubicBezTo>
                  <a:pt x="3234267" y="967317"/>
                  <a:pt x="3242499" y="962579"/>
                  <a:pt x="3251200" y="958850"/>
                </a:cubicBezTo>
                <a:cubicBezTo>
                  <a:pt x="3257352" y="956213"/>
                  <a:pt x="3264263" y="955493"/>
                  <a:pt x="3270250" y="952500"/>
                </a:cubicBezTo>
                <a:cubicBezTo>
                  <a:pt x="3277076" y="949087"/>
                  <a:pt x="3282950" y="944033"/>
                  <a:pt x="3289300" y="939800"/>
                </a:cubicBezTo>
                <a:cubicBezTo>
                  <a:pt x="3293533" y="933450"/>
                  <a:pt x="3298587" y="927576"/>
                  <a:pt x="3302000" y="920750"/>
                </a:cubicBezTo>
                <a:cubicBezTo>
                  <a:pt x="3314064" y="896622"/>
                  <a:pt x="3310084" y="870823"/>
                  <a:pt x="3302000" y="844550"/>
                </a:cubicBezTo>
                <a:cubicBezTo>
                  <a:pt x="3297360" y="829469"/>
                  <a:pt x="3273634" y="811781"/>
                  <a:pt x="3263900" y="800100"/>
                </a:cubicBezTo>
                <a:cubicBezTo>
                  <a:pt x="3241195" y="772855"/>
                  <a:pt x="3262507" y="787298"/>
                  <a:pt x="3232150" y="762000"/>
                </a:cubicBezTo>
                <a:cubicBezTo>
                  <a:pt x="3226287" y="757114"/>
                  <a:pt x="3218804" y="754370"/>
                  <a:pt x="3213100" y="749300"/>
                </a:cubicBezTo>
                <a:cubicBezTo>
                  <a:pt x="3199676" y="737368"/>
                  <a:pt x="3192039" y="716880"/>
                  <a:pt x="3175000" y="711200"/>
                </a:cubicBezTo>
                <a:cubicBezTo>
                  <a:pt x="3122320" y="693640"/>
                  <a:pt x="3205189" y="723119"/>
                  <a:pt x="3117850" y="679450"/>
                </a:cubicBezTo>
                <a:cubicBezTo>
                  <a:pt x="3085624" y="663337"/>
                  <a:pt x="3100326" y="672001"/>
                  <a:pt x="3073400" y="654050"/>
                </a:cubicBezTo>
                <a:cubicBezTo>
                  <a:pt x="3041167" y="605701"/>
                  <a:pt x="3043163" y="626680"/>
                  <a:pt x="3054350" y="565150"/>
                </a:cubicBezTo>
                <a:cubicBezTo>
                  <a:pt x="3055547" y="558564"/>
                  <a:pt x="3058583" y="552450"/>
                  <a:pt x="3060700" y="546100"/>
                </a:cubicBezTo>
                <a:cubicBezTo>
                  <a:pt x="3055561" y="510126"/>
                  <a:pt x="3056554" y="506190"/>
                  <a:pt x="3048000" y="476250"/>
                </a:cubicBezTo>
                <a:cubicBezTo>
                  <a:pt x="3046161" y="469814"/>
                  <a:pt x="3045831" y="462427"/>
                  <a:pt x="3041650" y="457200"/>
                </a:cubicBezTo>
                <a:cubicBezTo>
                  <a:pt x="3036882" y="451241"/>
                  <a:pt x="3028950" y="448733"/>
                  <a:pt x="3022600" y="444500"/>
                </a:cubicBezTo>
                <a:cubicBezTo>
                  <a:pt x="2998964" y="409046"/>
                  <a:pt x="3021189" y="437092"/>
                  <a:pt x="2971800" y="400050"/>
                </a:cubicBezTo>
                <a:cubicBezTo>
                  <a:pt x="2963333" y="393700"/>
                  <a:pt x="2955542" y="386333"/>
                  <a:pt x="2946400" y="381000"/>
                </a:cubicBezTo>
                <a:cubicBezTo>
                  <a:pt x="2930047" y="371461"/>
                  <a:pt x="2908987" y="368987"/>
                  <a:pt x="2895600" y="355600"/>
                </a:cubicBezTo>
                <a:cubicBezTo>
                  <a:pt x="2889250" y="349250"/>
                  <a:pt x="2883858" y="341770"/>
                  <a:pt x="2876550" y="336550"/>
                </a:cubicBezTo>
                <a:cubicBezTo>
                  <a:pt x="2860839" y="325328"/>
                  <a:pt x="2835995" y="319447"/>
                  <a:pt x="2819400" y="311150"/>
                </a:cubicBezTo>
                <a:cubicBezTo>
                  <a:pt x="2808361" y="305630"/>
                  <a:pt x="2798689" y="297620"/>
                  <a:pt x="2787650" y="292100"/>
                </a:cubicBezTo>
                <a:cubicBezTo>
                  <a:pt x="2781663" y="289107"/>
                  <a:pt x="2774587" y="288743"/>
                  <a:pt x="2768600" y="285750"/>
                </a:cubicBezTo>
                <a:cubicBezTo>
                  <a:pt x="2757561" y="280230"/>
                  <a:pt x="2747639" y="272694"/>
                  <a:pt x="2736850" y="266700"/>
                </a:cubicBezTo>
                <a:cubicBezTo>
                  <a:pt x="2728575" y="262103"/>
                  <a:pt x="2719669" y="258696"/>
                  <a:pt x="2711450" y="254000"/>
                </a:cubicBezTo>
                <a:cubicBezTo>
                  <a:pt x="2704824" y="250214"/>
                  <a:pt x="2699374" y="244400"/>
                  <a:pt x="2692400" y="241300"/>
                </a:cubicBezTo>
                <a:cubicBezTo>
                  <a:pt x="2624390" y="211073"/>
                  <a:pt x="2678363" y="244642"/>
                  <a:pt x="2635250" y="215900"/>
                </a:cubicBezTo>
                <a:cubicBezTo>
                  <a:pt x="2623961" y="198967"/>
                  <a:pt x="2620424" y="190963"/>
                  <a:pt x="2603500" y="177800"/>
                </a:cubicBezTo>
                <a:cubicBezTo>
                  <a:pt x="2591452" y="168429"/>
                  <a:pt x="2577611" y="161558"/>
                  <a:pt x="2565400" y="152400"/>
                </a:cubicBezTo>
                <a:cubicBezTo>
                  <a:pt x="2556933" y="146050"/>
                  <a:pt x="2549466" y="138083"/>
                  <a:pt x="2540000" y="133350"/>
                </a:cubicBezTo>
                <a:cubicBezTo>
                  <a:pt x="2532194" y="129447"/>
                  <a:pt x="2522991" y="129398"/>
                  <a:pt x="2514600" y="127000"/>
                </a:cubicBezTo>
                <a:cubicBezTo>
                  <a:pt x="2508164" y="125161"/>
                  <a:pt x="2502238" y="120912"/>
                  <a:pt x="2495550" y="120650"/>
                </a:cubicBezTo>
                <a:cubicBezTo>
                  <a:pt x="2394006" y="116668"/>
                  <a:pt x="2292350" y="116417"/>
                  <a:pt x="2190750" y="114300"/>
                </a:cubicBezTo>
                <a:cubicBezTo>
                  <a:pt x="2178050" y="110067"/>
                  <a:pt x="2165902" y="103493"/>
                  <a:pt x="2152650" y="101600"/>
                </a:cubicBezTo>
                <a:cubicBezTo>
                  <a:pt x="2123017" y="97367"/>
                  <a:pt x="2092790" y="96160"/>
                  <a:pt x="2063750" y="88900"/>
                </a:cubicBezTo>
                <a:cubicBezTo>
                  <a:pt x="2055283" y="86783"/>
                  <a:pt x="2046741" y="84948"/>
                  <a:pt x="2038350" y="82550"/>
                </a:cubicBezTo>
                <a:cubicBezTo>
                  <a:pt x="2031914" y="80711"/>
                  <a:pt x="2025886" y="77397"/>
                  <a:pt x="2019300" y="76200"/>
                </a:cubicBezTo>
                <a:cubicBezTo>
                  <a:pt x="2002510" y="73147"/>
                  <a:pt x="1985433" y="71967"/>
                  <a:pt x="1968500" y="69850"/>
                </a:cubicBezTo>
                <a:cubicBezTo>
                  <a:pt x="1953683" y="65617"/>
                  <a:pt x="1939266" y="59585"/>
                  <a:pt x="1924050" y="57150"/>
                </a:cubicBezTo>
                <a:cubicBezTo>
                  <a:pt x="1886197" y="51094"/>
                  <a:pt x="1809750" y="44450"/>
                  <a:pt x="1809750" y="44450"/>
                </a:cubicBezTo>
                <a:lnTo>
                  <a:pt x="1454150" y="50800"/>
                </a:lnTo>
                <a:cubicBezTo>
                  <a:pt x="1343146" y="54216"/>
                  <a:pt x="1436166" y="54276"/>
                  <a:pt x="1371600" y="63500"/>
                </a:cubicBezTo>
                <a:cubicBezTo>
                  <a:pt x="1350542" y="66508"/>
                  <a:pt x="1329267" y="67733"/>
                  <a:pt x="1308100" y="69850"/>
                </a:cubicBezTo>
                <a:cubicBezTo>
                  <a:pt x="1225550" y="67733"/>
                  <a:pt x="1142934" y="67428"/>
                  <a:pt x="1060450" y="63500"/>
                </a:cubicBezTo>
                <a:cubicBezTo>
                  <a:pt x="1053764" y="63182"/>
                  <a:pt x="1047992" y="58313"/>
                  <a:pt x="1041400" y="57150"/>
                </a:cubicBezTo>
                <a:cubicBezTo>
                  <a:pt x="1011921" y="51948"/>
                  <a:pt x="981540" y="51710"/>
                  <a:pt x="952500" y="44450"/>
                </a:cubicBezTo>
                <a:cubicBezTo>
                  <a:pt x="935567" y="40217"/>
                  <a:pt x="918873" y="34872"/>
                  <a:pt x="901700" y="31750"/>
                </a:cubicBezTo>
                <a:cubicBezTo>
                  <a:pt x="872249" y="26395"/>
                  <a:pt x="842327" y="23971"/>
                  <a:pt x="812800" y="19050"/>
                </a:cubicBezTo>
                <a:cubicBezTo>
                  <a:pt x="800100" y="16933"/>
                  <a:pt x="787289" y="15398"/>
                  <a:pt x="774700" y="12700"/>
                </a:cubicBezTo>
                <a:cubicBezTo>
                  <a:pt x="757633" y="9043"/>
                  <a:pt x="723900" y="0"/>
                  <a:pt x="723900" y="0"/>
                </a:cubicBezTo>
                <a:cubicBezTo>
                  <a:pt x="673100" y="2117"/>
                  <a:pt x="622074" y="1118"/>
                  <a:pt x="571500" y="6350"/>
                </a:cubicBezTo>
                <a:cubicBezTo>
                  <a:pt x="560162" y="7523"/>
                  <a:pt x="550668" y="15775"/>
                  <a:pt x="539750" y="19050"/>
                </a:cubicBezTo>
                <a:cubicBezTo>
                  <a:pt x="529412" y="22151"/>
                  <a:pt x="518583" y="23283"/>
                  <a:pt x="508000" y="25400"/>
                </a:cubicBezTo>
                <a:cubicBezTo>
                  <a:pt x="501650" y="29633"/>
                  <a:pt x="495776" y="34687"/>
                  <a:pt x="488950" y="38100"/>
                </a:cubicBezTo>
                <a:cubicBezTo>
                  <a:pt x="457119" y="54016"/>
                  <a:pt x="462116" y="48055"/>
                  <a:pt x="431800" y="57150"/>
                </a:cubicBezTo>
                <a:cubicBezTo>
                  <a:pt x="418978" y="60997"/>
                  <a:pt x="406400" y="65617"/>
                  <a:pt x="393700" y="69850"/>
                </a:cubicBezTo>
                <a:cubicBezTo>
                  <a:pt x="387350" y="71967"/>
                  <a:pt x="380219" y="72487"/>
                  <a:pt x="374650" y="76200"/>
                </a:cubicBezTo>
                <a:lnTo>
                  <a:pt x="355600" y="88900"/>
                </a:lnTo>
                <a:cubicBezTo>
                  <a:pt x="341361" y="110259"/>
                  <a:pt x="335203" y="130079"/>
                  <a:pt x="311150" y="139700"/>
                </a:cubicBezTo>
                <a:cubicBezTo>
                  <a:pt x="307219" y="141272"/>
                  <a:pt x="299508" y="158750"/>
                  <a:pt x="285750" y="16510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Consolas" panose="020B0609020204030204" pitchFamily="49" charset="0"/>
              </a:rPr>
              <a:t>11   12   13   14</a:t>
            </a:r>
          </a:p>
          <a:p>
            <a:pPr algn="ctr"/>
            <a:r>
              <a:rPr lang="en-US">
                <a:solidFill>
                  <a:schemeClr val="tx1"/>
                </a:solidFill>
                <a:latin typeface="Consolas" panose="020B0609020204030204" pitchFamily="49" charset="0"/>
              </a:rPr>
              <a:t>21   22   23   24</a:t>
            </a:r>
          </a:p>
          <a:p>
            <a:pPr algn="ctr"/>
            <a:r>
              <a:rPr lang="en-US">
                <a:solidFill>
                  <a:schemeClr val="tx1"/>
                </a:solidFill>
                <a:latin typeface="Consolas" panose="020B0609020204030204" pitchFamily="49" charset="0"/>
              </a:rPr>
              <a:t>31   32   33   34</a:t>
            </a:r>
          </a:p>
          <a:p>
            <a:pPr algn="ctr"/>
            <a:r>
              <a:rPr lang="en-US">
                <a:solidFill>
                  <a:schemeClr val="tx1"/>
                </a:solidFill>
                <a:latin typeface="Consolas" panose="020B0609020204030204" pitchFamily="49" charset="0"/>
              </a:rPr>
              <a:t>41   42   43   44</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531CA0C-E8AF-DE23-3B3C-C64815A6519B}"/>
                  </a:ext>
                </a:extLst>
              </p:cNvPr>
              <p:cNvSpPr txBox="1"/>
              <p:nvPr/>
            </p:nvSpPr>
            <p:spPr>
              <a:xfrm>
                <a:off x="113670" y="4348261"/>
                <a:ext cx="103505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Ω</m:t>
                      </m:r>
                      <m:r>
                        <a:rPr lang="en-US" b="0" i="1" smtClean="0">
                          <a:latin typeface="Cambria Math" panose="02040503050406030204" pitchFamily="18" charset="0"/>
                        </a:rPr>
                        <m:t>=</m:t>
                      </m:r>
                    </m:oMath>
                  </m:oMathPara>
                </a14:m>
                <a:endParaRPr lang="en-US"/>
              </a:p>
            </p:txBody>
          </p:sp>
        </mc:Choice>
        <mc:Fallback xmlns="">
          <p:sp>
            <p:nvSpPr>
              <p:cNvPr id="9" name="TextBox 8">
                <a:extLst>
                  <a:ext uri="{FF2B5EF4-FFF2-40B4-BE49-F238E27FC236}">
                    <a16:creationId xmlns:a16="http://schemas.microsoft.com/office/drawing/2014/main" id="{7531CA0C-E8AF-DE23-3B3C-C64815A6519B}"/>
                  </a:ext>
                </a:extLst>
              </p:cNvPr>
              <p:cNvSpPr txBox="1">
                <a:spLocks noRot="1" noChangeAspect="1" noMove="1" noResize="1" noEditPoints="1" noAdjustHandles="1" noChangeArrowheads="1" noChangeShapeType="1" noTextEdit="1"/>
              </p:cNvSpPr>
              <p:nvPr/>
            </p:nvSpPr>
            <p:spPr>
              <a:xfrm>
                <a:off x="113670" y="4348261"/>
                <a:ext cx="1035050" cy="307777"/>
              </a:xfrm>
              <a:prstGeom prst="rect">
                <a:avLst/>
              </a:prstGeom>
              <a:blipFill>
                <a:blip r:embed="rId4"/>
                <a:stretch>
                  <a:fillRect/>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4C84E924-9BFC-128E-20D9-4C3C7A6CAA23}"/>
              </a:ext>
            </a:extLst>
          </p:cNvPr>
          <p:cNvSpPr txBox="1"/>
          <p:nvPr/>
        </p:nvSpPr>
        <p:spPr>
          <a:xfrm>
            <a:off x="4495800" y="4400550"/>
            <a:ext cx="1295400" cy="307777"/>
          </a:xfrm>
          <a:prstGeom prst="rect">
            <a:avLst/>
          </a:prstGeom>
          <a:noFill/>
        </p:spPr>
        <p:txBody>
          <a:bodyPr wrap="square" rtlCol="0">
            <a:spAutoFit/>
          </a:bodyPr>
          <a:lstStyle/>
          <a:p>
            <a:r>
              <a:rPr lang="en-US"/>
              <a:t>vs.</a:t>
            </a:r>
          </a:p>
        </p:txBody>
      </p:sp>
      <p:sp>
        <p:nvSpPr>
          <p:cNvPr id="3" name="Freeform: Shape 7">
            <a:extLst>
              <a:ext uri="{FF2B5EF4-FFF2-40B4-BE49-F238E27FC236}">
                <a16:creationId xmlns:a16="http://schemas.microsoft.com/office/drawing/2014/main" id="{C4053E28-EBDB-7A03-A943-0DCA54107939}"/>
              </a:ext>
            </a:extLst>
          </p:cNvPr>
          <p:cNvSpPr/>
          <p:nvPr/>
        </p:nvSpPr>
        <p:spPr>
          <a:xfrm>
            <a:off x="5736608" y="3943350"/>
            <a:ext cx="3309627" cy="1117600"/>
          </a:xfrm>
          <a:custGeom>
            <a:avLst/>
            <a:gdLst>
              <a:gd name="connsiteX0" fmla="*/ 285750 w 3309627"/>
              <a:gd name="connsiteY0" fmla="*/ 165100 h 1117600"/>
              <a:gd name="connsiteX1" fmla="*/ 228600 w 3309627"/>
              <a:gd name="connsiteY1" fmla="*/ 177800 h 1117600"/>
              <a:gd name="connsiteX2" fmla="*/ 190500 w 3309627"/>
              <a:gd name="connsiteY2" fmla="*/ 190500 h 1117600"/>
              <a:gd name="connsiteX3" fmla="*/ 165100 w 3309627"/>
              <a:gd name="connsiteY3" fmla="*/ 209550 h 1117600"/>
              <a:gd name="connsiteX4" fmla="*/ 127000 w 3309627"/>
              <a:gd name="connsiteY4" fmla="*/ 228600 h 1117600"/>
              <a:gd name="connsiteX5" fmla="*/ 95250 w 3309627"/>
              <a:gd name="connsiteY5" fmla="*/ 273050 h 1117600"/>
              <a:gd name="connsiteX6" fmla="*/ 76200 w 3309627"/>
              <a:gd name="connsiteY6" fmla="*/ 298450 h 1117600"/>
              <a:gd name="connsiteX7" fmla="*/ 63500 w 3309627"/>
              <a:gd name="connsiteY7" fmla="*/ 336550 h 1117600"/>
              <a:gd name="connsiteX8" fmla="*/ 57150 w 3309627"/>
              <a:gd name="connsiteY8" fmla="*/ 355600 h 1117600"/>
              <a:gd name="connsiteX9" fmla="*/ 63500 w 3309627"/>
              <a:gd name="connsiteY9" fmla="*/ 419100 h 1117600"/>
              <a:gd name="connsiteX10" fmla="*/ 69850 w 3309627"/>
              <a:gd name="connsiteY10" fmla="*/ 438150 h 1117600"/>
              <a:gd name="connsiteX11" fmla="*/ 63500 w 3309627"/>
              <a:gd name="connsiteY11" fmla="*/ 508000 h 1117600"/>
              <a:gd name="connsiteX12" fmla="*/ 50800 w 3309627"/>
              <a:gd name="connsiteY12" fmla="*/ 546100 h 1117600"/>
              <a:gd name="connsiteX13" fmla="*/ 31750 w 3309627"/>
              <a:gd name="connsiteY13" fmla="*/ 565150 h 1117600"/>
              <a:gd name="connsiteX14" fmla="*/ 25400 w 3309627"/>
              <a:gd name="connsiteY14" fmla="*/ 584200 h 1117600"/>
              <a:gd name="connsiteX15" fmla="*/ 0 w 3309627"/>
              <a:gd name="connsiteY15" fmla="*/ 622300 h 1117600"/>
              <a:gd name="connsiteX16" fmla="*/ 6350 w 3309627"/>
              <a:gd name="connsiteY16" fmla="*/ 698500 h 1117600"/>
              <a:gd name="connsiteX17" fmla="*/ 25400 w 3309627"/>
              <a:gd name="connsiteY17" fmla="*/ 717550 h 1117600"/>
              <a:gd name="connsiteX18" fmla="*/ 57150 w 3309627"/>
              <a:gd name="connsiteY18" fmla="*/ 749300 h 1117600"/>
              <a:gd name="connsiteX19" fmla="*/ 95250 w 3309627"/>
              <a:gd name="connsiteY19" fmla="*/ 787400 h 1117600"/>
              <a:gd name="connsiteX20" fmla="*/ 114300 w 3309627"/>
              <a:gd name="connsiteY20" fmla="*/ 800100 h 1117600"/>
              <a:gd name="connsiteX21" fmla="*/ 152400 w 3309627"/>
              <a:gd name="connsiteY21" fmla="*/ 831850 h 1117600"/>
              <a:gd name="connsiteX22" fmla="*/ 177800 w 3309627"/>
              <a:gd name="connsiteY22" fmla="*/ 857250 h 1117600"/>
              <a:gd name="connsiteX23" fmla="*/ 184150 w 3309627"/>
              <a:gd name="connsiteY23" fmla="*/ 876300 h 1117600"/>
              <a:gd name="connsiteX24" fmla="*/ 203200 w 3309627"/>
              <a:gd name="connsiteY24" fmla="*/ 882650 h 1117600"/>
              <a:gd name="connsiteX25" fmla="*/ 241300 w 3309627"/>
              <a:gd name="connsiteY25" fmla="*/ 908050 h 1117600"/>
              <a:gd name="connsiteX26" fmla="*/ 311150 w 3309627"/>
              <a:gd name="connsiteY26" fmla="*/ 927100 h 1117600"/>
              <a:gd name="connsiteX27" fmla="*/ 349250 w 3309627"/>
              <a:gd name="connsiteY27" fmla="*/ 939800 h 1117600"/>
              <a:gd name="connsiteX28" fmla="*/ 368300 w 3309627"/>
              <a:gd name="connsiteY28" fmla="*/ 946150 h 1117600"/>
              <a:gd name="connsiteX29" fmla="*/ 400050 w 3309627"/>
              <a:gd name="connsiteY29" fmla="*/ 952500 h 1117600"/>
              <a:gd name="connsiteX30" fmla="*/ 419100 w 3309627"/>
              <a:gd name="connsiteY30" fmla="*/ 958850 h 1117600"/>
              <a:gd name="connsiteX31" fmla="*/ 482600 w 3309627"/>
              <a:gd name="connsiteY31" fmla="*/ 977900 h 1117600"/>
              <a:gd name="connsiteX32" fmla="*/ 501650 w 3309627"/>
              <a:gd name="connsiteY32" fmla="*/ 984250 h 1117600"/>
              <a:gd name="connsiteX33" fmla="*/ 546100 w 3309627"/>
              <a:gd name="connsiteY33" fmla="*/ 990600 h 1117600"/>
              <a:gd name="connsiteX34" fmla="*/ 641350 w 3309627"/>
              <a:gd name="connsiteY34" fmla="*/ 1009650 h 1117600"/>
              <a:gd name="connsiteX35" fmla="*/ 685800 w 3309627"/>
              <a:gd name="connsiteY35" fmla="*/ 1016000 h 1117600"/>
              <a:gd name="connsiteX36" fmla="*/ 717550 w 3309627"/>
              <a:gd name="connsiteY36" fmla="*/ 1022350 h 1117600"/>
              <a:gd name="connsiteX37" fmla="*/ 781050 w 3309627"/>
              <a:gd name="connsiteY37" fmla="*/ 1028700 h 1117600"/>
              <a:gd name="connsiteX38" fmla="*/ 927100 w 3309627"/>
              <a:gd name="connsiteY38" fmla="*/ 1054100 h 1117600"/>
              <a:gd name="connsiteX39" fmla="*/ 958850 w 3309627"/>
              <a:gd name="connsiteY39" fmla="*/ 1060450 h 1117600"/>
              <a:gd name="connsiteX40" fmla="*/ 1187450 w 3309627"/>
              <a:gd name="connsiteY40" fmla="*/ 1073150 h 1117600"/>
              <a:gd name="connsiteX41" fmla="*/ 1231900 w 3309627"/>
              <a:gd name="connsiteY41" fmla="*/ 1085850 h 1117600"/>
              <a:gd name="connsiteX42" fmla="*/ 1250950 w 3309627"/>
              <a:gd name="connsiteY42" fmla="*/ 1092200 h 1117600"/>
              <a:gd name="connsiteX43" fmla="*/ 1289050 w 3309627"/>
              <a:gd name="connsiteY43" fmla="*/ 1073150 h 1117600"/>
              <a:gd name="connsiteX44" fmla="*/ 1390650 w 3309627"/>
              <a:gd name="connsiteY44" fmla="*/ 1054100 h 1117600"/>
              <a:gd name="connsiteX45" fmla="*/ 1809750 w 3309627"/>
              <a:gd name="connsiteY45" fmla="*/ 1066800 h 1117600"/>
              <a:gd name="connsiteX46" fmla="*/ 1911350 w 3309627"/>
              <a:gd name="connsiteY46" fmla="*/ 1079500 h 1117600"/>
              <a:gd name="connsiteX47" fmla="*/ 1936750 w 3309627"/>
              <a:gd name="connsiteY47" fmla="*/ 1085850 h 1117600"/>
              <a:gd name="connsiteX48" fmla="*/ 1987550 w 3309627"/>
              <a:gd name="connsiteY48" fmla="*/ 1092200 h 1117600"/>
              <a:gd name="connsiteX49" fmla="*/ 2127250 w 3309627"/>
              <a:gd name="connsiteY49" fmla="*/ 1104900 h 1117600"/>
              <a:gd name="connsiteX50" fmla="*/ 2622550 w 3309627"/>
              <a:gd name="connsiteY50" fmla="*/ 1104900 h 1117600"/>
              <a:gd name="connsiteX51" fmla="*/ 2647950 w 3309627"/>
              <a:gd name="connsiteY51" fmla="*/ 1111250 h 1117600"/>
              <a:gd name="connsiteX52" fmla="*/ 2762250 w 3309627"/>
              <a:gd name="connsiteY52" fmla="*/ 1117600 h 1117600"/>
              <a:gd name="connsiteX53" fmla="*/ 2832100 w 3309627"/>
              <a:gd name="connsiteY53" fmla="*/ 1111250 h 1117600"/>
              <a:gd name="connsiteX54" fmla="*/ 2870200 w 3309627"/>
              <a:gd name="connsiteY54" fmla="*/ 1098550 h 1117600"/>
              <a:gd name="connsiteX55" fmla="*/ 2889250 w 3309627"/>
              <a:gd name="connsiteY55" fmla="*/ 1092200 h 1117600"/>
              <a:gd name="connsiteX56" fmla="*/ 2927350 w 3309627"/>
              <a:gd name="connsiteY56" fmla="*/ 1073150 h 1117600"/>
              <a:gd name="connsiteX57" fmla="*/ 2984500 w 3309627"/>
              <a:gd name="connsiteY57" fmla="*/ 1041400 h 1117600"/>
              <a:gd name="connsiteX58" fmla="*/ 3035300 w 3309627"/>
              <a:gd name="connsiteY58" fmla="*/ 1016000 h 1117600"/>
              <a:gd name="connsiteX59" fmla="*/ 3092450 w 3309627"/>
              <a:gd name="connsiteY59" fmla="*/ 1003300 h 1117600"/>
              <a:gd name="connsiteX60" fmla="*/ 3111500 w 3309627"/>
              <a:gd name="connsiteY60" fmla="*/ 996950 h 1117600"/>
              <a:gd name="connsiteX61" fmla="*/ 3225800 w 3309627"/>
              <a:gd name="connsiteY61" fmla="*/ 971550 h 1117600"/>
              <a:gd name="connsiteX62" fmla="*/ 3251200 w 3309627"/>
              <a:gd name="connsiteY62" fmla="*/ 958850 h 1117600"/>
              <a:gd name="connsiteX63" fmla="*/ 3270250 w 3309627"/>
              <a:gd name="connsiteY63" fmla="*/ 952500 h 1117600"/>
              <a:gd name="connsiteX64" fmla="*/ 3289300 w 3309627"/>
              <a:gd name="connsiteY64" fmla="*/ 939800 h 1117600"/>
              <a:gd name="connsiteX65" fmla="*/ 3302000 w 3309627"/>
              <a:gd name="connsiteY65" fmla="*/ 920750 h 1117600"/>
              <a:gd name="connsiteX66" fmla="*/ 3302000 w 3309627"/>
              <a:gd name="connsiteY66" fmla="*/ 844550 h 1117600"/>
              <a:gd name="connsiteX67" fmla="*/ 3263900 w 3309627"/>
              <a:gd name="connsiteY67" fmla="*/ 800100 h 1117600"/>
              <a:gd name="connsiteX68" fmla="*/ 3232150 w 3309627"/>
              <a:gd name="connsiteY68" fmla="*/ 762000 h 1117600"/>
              <a:gd name="connsiteX69" fmla="*/ 3213100 w 3309627"/>
              <a:gd name="connsiteY69" fmla="*/ 749300 h 1117600"/>
              <a:gd name="connsiteX70" fmla="*/ 3175000 w 3309627"/>
              <a:gd name="connsiteY70" fmla="*/ 711200 h 1117600"/>
              <a:gd name="connsiteX71" fmla="*/ 3117850 w 3309627"/>
              <a:gd name="connsiteY71" fmla="*/ 679450 h 1117600"/>
              <a:gd name="connsiteX72" fmla="*/ 3073400 w 3309627"/>
              <a:gd name="connsiteY72" fmla="*/ 654050 h 1117600"/>
              <a:gd name="connsiteX73" fmla="*/ 3054350 w 3309627"/>
              <a:gd name="connsiteY73" fmla="*/ 565150 h 1117600"/>
              <a:gd name="connsiteX74" fmla="*/ 3060700 w 3309627"/>
              <a:gd name="connsiteY74" fmla="*/ 546100 h 1117600"/>
              <a:gd name="connsiteX75" fmla="*/ 3048000 w 3309627"/>
              <a:gd name="connsiteY75" fmla="*/ 476250 h 1117600"/>
              <a:gd name="connsiteX76" fmla="*/ 3041650 w 3309627"/>
              <a:gd name="connsiteY76" fmla="*/ 457200 h 1117600"/>
              <a:gd name="connsiteX77" fmla="*/ 3022600 w 3309627"/>
              <a:gd name="connsiteY77" fmla="*/ 444500 h 1117600"/>
              <a:gd name="connsiteX78" fmla="*/ 2971800 w 3309627"/>
              <a:gd name="connsiteY78" fmla="*/ 400050 h 1117600"/>
              <a:gd name="connsiteX79" fmla="*/ 2946400 w 3309627"/>
              <a:gd name="connsiteY79" fmla="*/ 381000 h 1117600"/>
              <a:gd name="connsiteX80" fmla="*/ 2895600 w 3309627"/>
              <a:gd name="connsiteY80" fmla="*/ 355600 h 1117600"/>
              <a:gd name="connsiteX81" fmla="*/ 2876550 w 3309627"/>
              <a:gd name="connsiteY81" fmla="*/ 336550 h 1117600"/>
              <a:gd name="connsiteX82" fmla="*/ 2819400 w 3309627"/>
              <a:gd name="connsiteY82" fmla="*/ 311150 h 1117600"/>
              <a:gd name="connsiteX83" fmla="*/ 2787650 w 3309627"/>
              <a:gd name="connsiteY83" fmla="*/ 292100 h 1117600"/>
              <a:gd name="connsiteX84" fmla="*/ 2768600 w 3309627"/>
              <a:gd name="connsiteY84" fmla="*/ 285750 h 1117600"/>
              <a:gd name="connsiteX85" fmla="*/ 2736850 w 3309627"/>
              <a:gd name="connsiteY85" fmla="*/ 266700 h 1117600"/>
              <a:gd name="connsiteX86" fmla="*/ 2711450 w 3309627"/>
              <a:gd name="connsiteY86" fmla="*/ 254000 h 1117600"/>
              <a:gd name="connsiteX87" fmla="*/ 2692400 w 3309627"/>
              <a:gd name="connsiteY87" fmla="*/ 241300 h 1117600"/>
              <a:gd name="connsiteX88" fmla="*/ 2635250 w 3309627"/>
              <a:gd name="connsiteY88" fmla="*/ 215900 h 1117600"/>
              <a:gd name="connsiteX89" fmla="*/ 2603500 w 3309627"/>
              <a:gd name="connsiteY89" fmla="*/ 177800 h 1117600"/>
              <a:gd name="connsiteX90" fmla="*/ 2565400 w 3309627"/>
              <a:gd name="connsiteY90" fmla="*/ 152400 h 1117600"/>
              <a:gd name="connsiteX91" fmla="*/ 2540000 w 3309627"/>
              <a:gd name="connsiteY91" fmla="*/ 133350 h 1117600"/>
              <a:gd name="connsiteX92" fmla="*/ 2514600 w 3309627"/>
              <a:gd name="connsiteY92" fmla="*/ 127000 h 1117600"/>
              <a:gd name="connsiteX93" fmla="*/ 2495550 w 3309627"/>
              <a:gd name="connsiteY93" fmla="*/ 120650 h 1117600"/>
              <a:gd name="connsiteX94" fmla="*/ 2190750 w 3309627"/>
              <a:gd name="connsiteY94" fmla="*/ 114300 h 1117600"/>
              <a:gd name="connsiteX95" fmla="*/ 2152650 w 3309627"/>
              <a:gd name="connsiteY95" fmla="*/ 101600 h 1117600"/>
              <a:gd name="connsiteX96" fmla="*/ 2063750 w 3309627"/>
              <a:gd name="connsiteY96" fmla="*/ 88900 h 1117600"/>
              <a:gd name="connsiteX97" fmla="*/ 2038350 w 3309627"/>
              <a:gd name="connsiteY97" fmla="*/ 82550 h 1117600"/>
              <a:gd name="connsiteX98" fmla="*/ 2019300 w 3309627"/>
              <a:gd name="connsiteY98" fmla="*/ 76200 h 1117600"/>
              <a:gd name="connsiteX99" fmla="*/ 1968500 w 3309627"/>
              <a:gd name="connsiteY99" fmla="*/ 69850 h 1117600"/>
              <a:gd name="connsiteX100" fmla="*/ 1924050 w 3309627"/>
              <a:gd name="connsiteY100" fmla="*/ 57150 h 1117600"/>
              <a:gd name="connsiteX101" fmla="*/ 1809750 w 3309627"/>
              <a:gd name="connsiteY101" fmla="*/ 44450 h 1117600"/>
              <a:gd name="connsiteX102" fmla="*/ 1454150 w 3309627"/>
              <a:gd name="connsiteY102" fmla="*/ 50800 h 1117600"/>
              <a:gd name="connsiteX103" fmla="*/ 1371600 w 3309627"/>
              <a:gd name="connsiteY103" fmla="*/ 63500 h 1117600"/>
              <a:gd name="connsiteX104" fmla="*/ 1308100 w 3309627"/>
              <a:gd name="connsiteY104" fmla="*/ 69850 h 1117600"/>
              <a:gd name="connsiteX105" fmla="*/ 1060450 w 3309627"/>
              <a:gd name="connsiteY105" fmla="*/ 63500 h 1117600"/>
              <a:gd name="connsiteX106" fmla="*/ 1041400 w 3309627"/>
              <a:gd name="connsiteY106" fmla="*/ 57150 h 1117600"/>
              <a:gd name="connsiteX107" fmla="*/ 952500 w 3309627"/>
              <a:gd name="connsiteY107" fmla="*/ 44450 h 1117600"/>
              <a:gd name="connsiteX108" fmla="*/ 901700 w 3309627"/>
              <a:gd name="connsiteY108" fmla="*/ 31750 h 1117600"/>
              <a:gd name="connsiteX109" fmla="*/ 812800 w 3309627"/>
              <a:gd name="connsiteY109" fmla="*/ 19050 h 1117600"/>
              <a:gd name="connsiteX110" fmla="*/ 774700 w 3309627"/>
              <a:gd name="connsiteY110" fmla="*/ 12700 h 1117600"/>
              <a:gd name="connsiteX111" fmla="*/ 723900 w 3309627"/>
              <a:gd name="connsiteY111" fmla="*/ 0 h 1117600"/>
              <a:gd name="connsiteX112" fmla="*/ 571500 w 3309627"/>
              <a:gd name="connsiteY112" fmla="*/ 6350 h 1117600"/>
              <a:gd name="connsiteX113" fmla="*/ 539750 w 3309627"/>
              <a:gd name="connsiteY113" fmla="*/ 19050 h 1117600"/>
              <a:gd name="connsiteX114" fmla="*/ 508000 w 3309627"/>
              <a:gd name="connsiteY114" fmla="*/ 25400 h 1117600"/>
              <a:gd name="connsiteX115" fmla="*/ 488950 w 3309627"/>
              <a:gd name="connsiteY115" fmla="*/ 38100 h 1117600"/>
              <a:gd name="connsiteX116" fmla="*/ 431800 w 3309627"/>
              <a:gd name="connsiteY116" fmla="*/ 57150 h 1117600"/>
              <a:gd name="connsiteX117" fmla="*/ 393700 w 3309627"/>
              <a:gd name="connsiteY117" fmla="*/ 69850 h 1117600"/>
              <a:gd name="connsiteX118" fmla="*/ 374650 w 3309627"/>
              <a:gd name="connsiteY118" fmla="*/ 76200 h 1117600"/>
              <a:gd name="connsiteX119" fmla="*/ 355600 w 3309627"/>
              <a:gd name="connsiteY119" fmla="*/ 88900 h 1117600"/>
              <a:gd name="connsiteX120" fmla="*/ 311150 w 3309627"/>
              <a:gd name="connsiteY120" fmla="*/ 139700 h 1117600"/>
              <a:gd name="connsiteX121" fmla="*/ 285750 w 3309627"/>
              <a:gd name="connsiteY121" fmla="*/ 165100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3309627" h="1117600">
                <a:moveTo>
                  <a:pt x="285750" y="165100"/>
                </a:moveTo>
                <a:cubicBezTo>
                  <a:pt x="271992" y="171450"/>
                  <a:pt x="246535" y="172419"/>
                  <a:pt x="228600" y="177800"/>
                </a:cubicBezTo>
                <a:cubicBezTo>
                  <a:pt x="215778" y="181647"/>
                  <a:pt x="190500" y="190500"/>
                  <a:pt x="190500" y="190500"/>
                </a:cubicBezTo>
                <a:cubicBezTo>
                  <a:pt x="182033" y="196850"/>
                  <a:pt x="174289" y="204299"/>
                  <a:pt x="165100" y="209550"/>
                </a:cubicBezTo>
                <a:cubicBezTo>
                  <a:pt x="140998" y="223322"/>
                  <a:pt x="149124" y="206476"/>
                  <a:pt x="127000" y="228600"/>
                </a:cubicBezTo>
                <a:cubicBezTo>
                  <a:pt x="116624" y="238976"/>
                  <a:pt x="104264" y="260430"/>
                  <a:pt x="95250" y="273050"/>
                </a:cubicBezTo>
                <a:cubicBezTo>
                  <a:pt x="89099" y="281662"/>
                  <a:pt x="82550" y="289983"/>
                  <a:pt x="76200" y="298450"/>
                </a:cubicBezTo>
                <a:lnTo>
                  <a:pt x="63500" y="336550"/>
                </a:lnTo>
                <a:lnTo>
                  <a:pt x="57150" y="355600"/>
                </a:lnTo>
                <a:cubicBezTo>
                  <a:pt x="59267" y="376767"/>
                  <a:pt x="60265" y="398075"/>
                  <a:pt x="63500" y="419100"/>
                </a:cubicBezTo>
                <a:cubicBezTo>
                  <a:pt x="64518" y="425716"/>
                  <a:pt x="69850" y="431457"/>
                  <a:pt x="69850" y="438150"/>
                </a:cubicBezTo>
                <a:cubicBezTo>
                  <a:pt x="69850" y="461529"/>
                  <a:pt x="67563" y="484976"/>
                  <a:pt x="63500" y="508000"/>
                </a:cubicBezTo>
                <a:cubicBezTo>
                  <a:pt x="61174" y="521183"/>
                  <a:pt x="60266" y="536634"/>
                  <a:pt x="50800" y="546100"/>
                </a:cubicBezTo>
                <a:lnTo>
                  <a:pt x="31750" y="565150"/>
                </a:lnTo>
                <a:cubicBezTo>
                  <a:pt x="29633" y="571500"/>
                  <a:pt x="28651" y="578349"/>
                  <a:pt x="25400" y="584200"/>
                </a:cubicBezTo>
                <a:cubicBezTo>
                  <a:pt x="17987" y="597543"/>
                  <a:pt x="0" y="622300"/>
                  <a:pt x="0" y="622300"/>
                </a:cubicBezTo>
                <a:cubicBezTo>
                  <a:pt x="2117" y="647700"/>
                  <a:pt x="-217" y="673873"/>
                  <a:pt x="6350" y="698500"/>
                </a:cubicBezTo>
                <a:cubicBezTo>
                  <a:pt x="8664" y="707177"/>
                  <a:pt x="19651" y="710651"/>
                  <a:pt x="25400" y="717550"/>
                </a:cubicBezTo>
                <a:cubicBezTo>
                  <a:pt x="55282" y="753409"/>
                  <a:pt x="18801" y="721908"/>
                  <a:pt x="57150" y="749300"/>
                </a:cubicBezTo>
                <a:cubicBezTo>
                  <a:pt x="129785" y="801182"/>
                  <a:pt x="47021" y="739171"/>
                  <a:pt x="95250" y="787400"/>
                </a:cubicBezTo>
                <a:cubicBezTo>
                  <a:pt x="100646" y="792796"/>
                  <a:pt x="108437" y="795214"/>
                  <a:pt x="114300" y="800100"/>
                </a:cubicBezTo>
                <a:cubicBezTo>
                  <a:pt x="163193" y="840844"/>
                  <a:pt x="105102" y="800318"/>
                  <a:pt x="152400" y="831850"/>
                </a:cubicBezTo>
                <a:cubicBezTo>
                  <a:pt x="169333" y="882650"/>
                  <a:pt x="143933" y="823383"/>
                  <a:pt x="177800" y="857250"/>
                </a:cubicBezTo>
                <a:cubicBezTo>
                  <a:pt x="182533" y="861983"/>
                  <a:pt x="179417" y="871567"/>
                  <a:pt x="184150" y="876300"/>
                </a:cubicBezTo>
                <a:cubicBezTo>
                  <a:pt x="188883" y="881033"/>
                  <a:pt x="197349" y="879399"/>
                  <a:pt x="203200" y="882650"/>
                </a:cubicBezTo>
                <a:cubicBezTo>
                  <a:pt x="216543" y="890063"/>
                  <a:pt x="226820" y="903223"/>
                  <a:pt x="241300" y="908050"/>
                </a:cubicBezTo>
                <a:cubicBezTo>
                  <a:pt x="356435" y="946428"/>
                  <a:pt x="212421" y="900174"/>
                  <a:pt x="311150" y="927100"/>
                </a:cubicBezTo>
                <a:cubicBezTo>
                  <a:pt x="324065" y="930622"/>
                  <a:pt x="336550" y="935567"/>
                  <a:pt x="349250" y="939800"/>
                </a:cubicBezTo>
                <a:cubicBezTo>
                  <a:pt x="355600" y="941917"/>
                  <a:pt x="361736" y="944837"/>
                  <a:pt x="368300" y="946150"/>
                </a:cubicBezTo>
                <a:cubicBezTo>
                  <a:pt x="378883" y="948267"/>
                  <a:pt x="389579" y="949882"/>
                  <a:pt x="400050" y="952500"/>
                </a:cubicBezTo>
                <a:cubicBezTo>
                  <a:pt x="406544" y="954123"/>
                  <a:pt x="412664" y="957011"/>
                  <a:pt x="419100" y="958850"/>
                </a:cubicBezTo>
                <a:cubicBezTo>
                  <a:pt x="486278" y="978044"/>
                  <a:pt x="392058" y="947719"/>
                  <a:pt x="482600" y="977900"/>
                </a:cubicBezTo>
                <a:cubicBezTo>
                  <a:pt x="488950" y="980017"/>
                  <a:pt x="495024" y="983303"/>
                  <a:pt x="501650" y="984250"/>
                </a:cubicBezTo>
                <a:lnTo>
                  <a:pt x="546100" y="990600"/>
                </a:lnTo>
                <a:cubicBezTo>
                  <a:pt x="586889" y="1004196"/>
                  <a:pt x="568898" y="999300"/>
                  <a:pt x="641350" y="1009650"/>
                </a:cubicBezTo>
                <a:cubicBezTo>
                  <a:pt x="656167" y="1011767"/>
                  <a:pt x="671037" y="1013539"/>
                  <a:pt x="685800" y="1016000"/>
                </a:cubicBezTo>
                <a:cubicBezTo>
                  <a:pt x="696446" y="1017774"/>
                  <a:pt x="706852" y="1020924"/>
                  <a:pt x="717550" y="1022350"/>
                </a:cubicBezTo>
                <a:cubicBezTo>
                  <a:pt x="738636" y="1025161"/>
                  <a:pt x="759883" y="1026583"/>
                  <a:pt x="781050" y="1028700"/>
                </a:cubicBezTo>
                <a:cubicBezTo>
                  <a:pt x="904495" y="1063970"/>
                  <a:pt x="707930" y="1010266"/>
                  <a:pt x="927100" y="1054100"/>
                </a:cubicBezTo>
                <a:cubicBezTo>
                  <a:pt x="937683" y="1056217"/>
                  <a:pt x="948140" y="1059111"/>
                  <a:pt x="958850" y="1060450"/>
                </a:cubicBezTo>
                <a:cubicBezTo>
                  <a:pt x="1032274" y="1069628"/>
                  <a:pt x="1116714" y="1070321"/>
                  <a:pt x="1187450" y="1073150"/>
                </a:cubicBezTo>
                <a:lnTo>
                  <a:pt x="1231900" y="1085850"/>
                </a:lnTo>
                <a:cubicBezTo>
                  <a:pt x="1238311" y="1087773"/>
                  <a:pt x="1244257" y="1092200"/>
                  <a:pt x="1250950" y="1092200"/>
                </a:cubicBezTo>
                <a:cubicBezTo>
                  <a:pt x="1268319" y="1092200"/>
                  <a:pt x="1274603" y="1079571"/>
                  <a:pt x="1289050" y="1073150"/>
                </a:cubicBezTo>
                <a:cubicBezTo>
                  <a:pt x="1328530" y="1055603"/>
                  <a:pt x="1343703" y="1058795"/>
                  <a:pt x="1390650" y="1054100"/>
                </a:cubicBezTo>
                <a:cubicBezTo>
                  <a:pt x="1468127" y="1055650"/>
                  <a:pt x="1690319" y="1055603"/>
                  <a:pt x="1809750" y="1066800"/>
                </a:cubicBezTo>
                <a:cubicBezTo>
                  <a:pt x="1843731" y="1069986"/>
                  <a:pt x="1877483" y="1075267"/>
                  <a:pt x="1911350" y="1079500"/>
                </a:cubicBezTo>
                <a:cubicBezTo>
                  <a:pt x="1920010" y="1080582"/>
                  <a:pt x="1928142" y="1084415"/>
                  <a:pt x="1936750" y="1085850"/>
                </a:cubicBezTo>
                <a:cubicBezTo>
                  <a:pt x="1953583" y="1088655"/>
                  <a:pt x="1970589" y="1090315"/>
                  <a:pt x="1987550" y="1092200"/>
                </a:cubicBezTo>
                <a:cubicBezTo>
                  <a:pt x="2040867" y="1098124"/>
                  <a:pt x="2072440" y="1100333"/>
                  <a:pt x="2127250" y="1104900"/>
                </a:cubicBezTo>
                <a:cubicBezTo>
                  <a:pt x="2363618" y="1097513"/>
                  <a:pt x="2354927" y="1094195"/>
                  <a:pt x="2622550" y="1104900"/>
                </a:cubicBezTo>
                <a:cubicBezTo>
                  <a:pt x="2631270" y="1105249"/>
                  <a:pt x="2639259" y="1110460"/>
                  <a:pt x="2647950" y="1111250"/>
                </a:cubicBezTo>
                <a:cubicBezTo>
                  <a:pt x="2685952" y="1114705"/>
                  <a:pt x="2724150" y="1115483"/>
                  <a:pt x="2762250" y="1117600"/>
                </a:cubicBezTo>
                <a:cubicBezTo>
                  <a:pt x="2785533" y="1115483"/>
                  <a:pt x="2809076" y="1115313"/>
                  <a:pt x="2832100" y="1111250"/>
                </a:cubicBezTo>
                <a:cubicBezTo>
                  <a:pt x="2845283" y="1108924"/>
                  <a:pt x="2857500" y="1102783"/>
                  <a:pt x="2870200" y="1098550"/>
                </a:cubicBezTo>
                <a:cubicBezTo>
                  <a:pt x="2876550" y="1096433"/>
                  <a:pt x="2883681" y="1095913"/>
                  <a:pt x="2889250" y="1092200"/>
                </a:cubicBezTo>
                <a:cubicBezTo>
                  <a:pt x="2913869" y="1075787"/>
                  <a:pt x="2901060" y="1081913"/>
                  <a:pt x="2927350" y="1073150"/>
                </a:cubicBezTo>
                <a:cubicBezTo>
                  <a:pt x="2970104" y="1041084"/>
                  <a:pt x="2934054" y="1064683"/>
                  <a:pt x="2984500" y="1041400"/>
                </a:cubicBezTo>
                <a:cubicBezTo>
                  <a:pt x="3001690" y="1033466"/>
                  <a:pt x="3016736" y="1019713"/>
                  <a:pt x="3035300" y="1016000"/>
                </a:cubicBezTo>
                <a:cubicBezTo>
                  <a:pt x="3057124" y="1011635"/>
                  <a:pt x="3071525" y="1009278"/>
                  <a:pt x="3092450" y="1003300"/>
                </a:cubicBezTo>
                <a:cubicBezTo>
                  <a:pt x="3098886" y="1001461"/>
                  <a:pt x="3104978" y="998455"/>
                  <a:pt x="3111500" y="996950"/>
                </a:cubicBezTo>
                <a:cubicBezTo>
                  <a:pt x="3118944" y="995232"/>
                  <a:pt x="3213226" y="977837"/>
                  <a:pt x="3225800" y="971550"/>
                </a:cubicBezTo>
                <a:cubicBezTo>
                  <a:pt x="3234267" y="967317"/>
                  <a:pt x="3242499" y="962579"/>
                  <a:pt x="3251200" y="958850"/>
                </a:cubicBezTo>
                <a:cubicBezTo>
                  <a:pt x="3257352" y="956213"/>
                  <a:pt x="3264263" y="955493"/>
                  <a:pt x="3270250" y="952500"/>
                </a:cubicBezTo>
                <a:cubicBezTo>
                  <a:pt x="3277076" y="949087"/>
                  <a:pt x="3282950" y="944033"/>
                  <a:pt x="3289300" y="939800"/>
                </a:cubicBezTo>
                <a:cubicBezTo>
                  <a:pt x="3293533" y="933450"/>
                  <a:pt x="3298587" y="927576"/>
                  <a:pt x="3302000" y="920750"/>
                </a:cubicBezTo>
                <a:cubicBezTo>
                  <a:pt x="3314064" y="896622"/>
                  <a:pt x="3310084" y="870823"/>
                  <a:pt x="3302000" y="844550"/>
                </a:cubicBezTo>
                <a:cubicBezTo>
                  <a:pt x="3297360" y="829469"/>
                  <a:pt x="3273634" y="811781"/>
                  <a:pt x="3263900" y="800100"/>
                </a:cubicBezTo>
                <a:cubicBezTo>
                  <a:pt x="3241195" y="772855"/>
                  <a:pt x="3262507" y="787298"/>
                  <a:pt x="3232150" y="762000"/>
                </a:cubicBezTo>
                <a:cubicBezTo>
                  <a:pt x="3226287" y="757114"/>
                  <a:pt x="3218804" y="754370"/>
                  <a:pt x="3213100" y="749300"/>
                </a:cubicBezTo>
                <a:cubicBezTo>
                  <a:pt x="3199676" y="737368"/>
                  <a:pt x="3192039" y="716880"/>
                  <a:pt x="3175000" y="711200"/>
                </a:cubicBezTo>
                <a:cubicBezTo>
                  <a:pt x="3122320" y="693640"/>
                  <a:pt x="3205189" y="723119"/>
                  <a:pt x="3117850" y="679450"/>
                </a:cubicBezTo>
                <a:cubicBezTo>
                  <a:pt x="3085624" y="663337"/>
                  <a:pt x="3100326" y="672001"/>
                  <a:pt x="3073400" y="654050"/>
                </a:cubicBezTo>
                <a:cubicBezTo>
                  <a:pt x="3041167" y="605701"/>
                  <a:pt x="3043163" y="626680"/>
                  <a:pt x="3054350" y="565150"/>
                </a:cubicBezTo>
                <a:cubicBezTo>
                  <a:pt x="3055547" y="558564"/>
                  <a:pt x="3058583" y="552450"/>
                  <a:pt x="3060700" y="546100"/>
                </a:cubicBezTo>
                <a:cubicBezTo>
                  <a:pt x="3055561" y="510126"/>
                  <a:pt x="3056554" y="506190"/>
                  <a:pt x="3048000" y="476250"/>
                </a:cubicBezTo>
                <a:cubicBezTo>
                  <a:pt x="3046161" y="469814"/>
                  <a:pt x="3045831" y="462427"/>
                  <a:pt x="3041650" y="457200"/>
                </a:cubicBezTo>
                <a:cubicBezTo>
                  <a:pt x="3036882" y="451241"/>
                  <a:pt x="3028950" y="448733"/>
                  <a:pt x="3022600" y="444500"/>
                </a:cubicBezTo>
                <a:cubicBezTo>
                  <a:pt x="2998964" y="409046"/>
                  <a:pt x="3021189" y="437092"/>
                  <a:pt x="2971800" y="400050"/>
                </a:cubicBezTo>
                <a:cubicBezTo>
                  <a:pt x="2963333" y="393700"/>
                  <a:pt x="2955542" y="386333"/>
                  <a:pt x="2946400" y="381000"/>
                </a:cubicBezTo>
                <a:cubicBezTo>
                  <a:pt x="2930047" y="371461"/>
                  <a:pt x="2908987" y="368987"/>
                  <a:pt x="2895600" y="355600"/>
                </a:cubicBezTo>
                <a:cubicBezTo>
                  <a:pt x="2889250" y="349250"/>
                  <a:pt x="2883858" y="341770"/>
                  <a:pt x="2876550" y="336550"/>
                </a:cubicBezTo>
                <a:cubicBezTo>
                  <a:pt x="2860839" y="325328"/>
                  <a:pt x="2835995" y="319447"/>
                  <a:pt x="2819400" y="311150"/>
                </a:cubicBezTo>
                <a:cubicBezTo>
                  <a:pt x="2808361" y="305630"/>
                  <a:pt x="2798689" y="297620"/>
                  <a:pt x="2787650" y="292100"/>
                </a:cubicBezTo>
                <a:cubicBezTo>
                  <a:pt x="2781663" y="289107"/>
                  <a:pt x="2774587" y="288743"/>
                  <a:pt x="2768600" y="285750"/>
                </a:cubicBezTo>
                <a:cubicBezTo>
                  <a:pt x="2757561" y="280230"/>
                  <a:pt x="2747639" y="272694"/>
                  <a:pt x="2736850" y="266700"/>
                </a:cubicBezTo>
                <a:cubicBezTo>
                  <a:pt x="2728575" y="262103"/>
                  <a:pt x="2719669" y="258696"/>
                  <a:pt x="2711450" y="254000"/>
                </a:cubicBezTo>
                <a:cubicBezTo>
                  <a:pt x="2704824" y="250214"/>
                  <a:pt x="2699374" y="244400"/>
                  <a:pt x="2692400" y="241300"/>
                </a:cubicBezTo>
                <a:cubicBezTo>
                  <a:pt x="2624390" y="211073"/>
                  <a:pt x="2678363" y="244642"/>
                  <a:pt x="2635250" y="215900"/>
                </a:cubicBezTo>
                <a:cubicBezTo>
                  <a:pt x="2623961" y="198967"/>
                  <a:pt x="2620424" y="190963"/>
                  <a:pt x="2603500" y="177800"/>
                </a:cubicBezTo>
                <a:cubicBezTo>
                  <a:pt x="2591452" y="168429"/>
                  <a:pt x="2577611" y="161558"/>
                  <a:pt x="2565400" y="152400"/>
                </a:cubicBezTo>
                <a:cubicBezTo>
                  <a:pt x="2556933" y="146050"/>
                  <a:pt x="2549466" y="138083"/>
                  <a:pt x="2540000" y="133350"/>
                </a:cubicBezTo>
                <a:cubicBezTo>
                  <a:pt x="2532194" y="129447"/>
                  <a:pt x="2522991" y="129398"/>
                  <a:pt x="2514600" y="127000"/>
                </a:cubicBezTo>
                <a:cubicBezTo>
                  <a:pt x="2508164" y="125161"/>
                  <a:pt x="2502238" y="120912"/>
                  <a:pt x="2495550" y="120650"/>
                </a:cubicBezTo>
                <a:cubicBezTo>
                  <a:pt x="2394006" y="116668"/>
                  <a:pt x="2292350" y="116417"/>
                  <a:pt x="2190750" y="114300"/>
                </a:cubicBezTo>
                <a:cubicBezTo>
                  <a:pt x="2178050" y="110067"/>
                  <a:pt x="2165902" y="103493"/>
                  <a:pt x="2152650" y="101600"/>
                </a:cubicBezTo>
                <a:cubicBezTo>
                  <a:pt x="2123017" y="97367"/>
                  <a:pt x="2092790" y="96160"/>
                  <a:pt x="2063750" y="88900"/>
                </a:cubicBezTo>
                <a:cubicBezTo>
                  <a:pt x="2055283" y="86783"/>
                  <a:pt x="2046741" y="84948"/>
                  <a:pt x="2038350" y="82550"/>
                </a:cubicBezTo>
                <a:cubicBezTo>
                  <a:pt x="2031914" y="80711"/>
                  <a:pt x="2025886" y="77397"/>
                  <a:pt x="2019300" y="76200"/>
                </a:cubicBezTo>
                <a:cubicBezTo>
                  <a:pt x="2002510" y="73147"/>
                  <a:pt x="1985433" y="71967"/>
                  <a:pt x="1968500" y="69850"/>
                </a:cubicBezTo>
                <a:cubicBezTo>
                  <a:pt x="1953683" y="65617"/>
                  <a:pt x="1939266" y="59585"/>
                  <a:pt x="1924050" y="57150"/>
                </a:cubicBezTo>
                <a:cubicBezTo>
                  <a:pt x="1886197" y="51094"/>
                  <a:pt x="1809750" y="44450"/>
                  <a:pt x="1809750" y="44450"/>
                </a:cubicBezTo>
                <a:lnTo>
                  <a:pt x="1454150" y="50800"/>
                </a:lnTo>
                <a:cubicBezTo>
                  <a:pt x="1343146" y="54216"/>
                  <a:pt x="1436166" y="54276"/>
                  <a:pt x="1371600" y="63500"/>
                </a:cubicBezTo>
                <a:cubicBezTo>
                  <a:pt x="1350542" y="66508"/>
                  <a:pt x="1329267" y="67733"/>
                  <a:pt x="1308100" y="69850"/>
                </a:cubicBezTo>
                <a:cubicBezTo>
                  <a:pt x="1225550" y="67733"/>
                  <a:pt x="1142934" y="67428"/>
                  <a:pt x="1060450" y="63500"/>
                </a:cubicBezTo>
                <a:cubicBezTo>
                  <a:pt x="1053764" y="63182"/>
                  <a:pt x="1047992" y="58313"/>
                  <a:pt x="1041400" y="57150"/>
                </a:cubicBezTo>
                <a:cubicBezTo>
                  <a:pt x="1011921" y="51948"/>
                  <a:pt x="981540" y="51710"/>
                  <a:pt x="952500" y="44450"/>
                </a:cubicBezTo>
                <a:cubicBezTo>
                  <a:pt x="935567" y="40217"/>
                  <a:pt x="918873" y="34872"/>
                  <a:pt x="901700" y="31750"/>
                </a:cubicBezTo>
                <a:cubicBezTo>
                  <a:pt x="872249" y="26395"/>
                  <a:pt x="842327" y="23971"/>
                  <a:pt x="812800" y="19050"/>
                </a:cubicBezTo>
                <a:cubicBezTo>
                  <a:pt x="800100" y="16933"/>
                  <a:pt x="787289" y="15398"/>
                  <a:pt x="774700" y="12700"/>
                </a:cubicBezTo>
                <a:cubicBezTo>
                  <a:pt x="757633" y="9043"/>
                  <a:pt x="723900" y="0"/>
                  <a:pt x="723900" y="0"/>
                </a:cubicBezTo>
                <a:cubicBezTo>
                  <a:pt x="673100" y="2117"/>
                  <a:pt x="622074" y="1118"/>
                  <a:pt x="571500" y="6350"/>
                </a:cubicBezTo>
                <a:cubicBezTo>
                  <a:pt x="560162" y="7523"/>
                  <a:pt x="550668" y="15775"/>
                  <a:pt x="539750" y="19050"/>
                </a:cubicBezTo>
                <a:cubicBezTo>
                  <a:pt x="529412" y="22151"/>
                  <a:pt x="518583" y="23283"/>
                  <a:pt x="508000" y="25400"/>
                </a:cubicBezTo>
                <a:cubicBezTo>
                  <a:pt x="501650" y="29633"/>
                  <a:pt x="495776" y="34687"/>
                  <a:pt x="488950" y="38100"/>
                </a:cubicBezTo>
                <a:cubicBezTo>
                  <a:pt x="457119" y="54016"/>
                  <a:pt x="462116" y="48055"/>
                  <a:pt x="431800" y="57150"/>
                </a:cubicBezTo>
                <a:cubicBezTo>
                  <a:pt x="418978" y="60997"/>
                  <a:pt x="406400" y="65617"/>
                  <a:pt x="393700" y="69850"/>
                </a:cubicBezTo>
                <a:cubicBezTo>
                  <a:pt x="387350" y="71967"/>
                  <a:pt x="380219" y="72487"/>
                  <a:pt x="374650" y="76200"/>
                </a:cubicBezTo>
                <a:lnTo>
                  <a:pt x="355600" y="88900"/>
                </a:lnTo>
                <a:cubicBezTo>
                  <a:pt x="341361" y="110259"/>
                  <a:pt x="335203" y="130079"/>
                  <a:pt x="311150" y="139700"/>
                </a:cubicBezTo>
                <a:cubicBezTo>
                  <a:pt x="307219" y="141272"/>
                  <a:pt x="299508" y="158750"/>
                  <a:pt x="285750" y="16510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Consolas" panose="020B0609020204030204" pitchFamily="49" charset="0"/>
              </a:rPr>
              <a:t>11   12   13   14</a:t>
            </a:r>
          </a:p>
          <a:p>
            <a:pPr algn="ctr"/>
            <a:r>
              <a:rPr lang="en-US">
                <a:solidFill>
                  <a:schemeClr val="tx1"/>
                </a:solidFill>
                <a:latin typeface="Consolas" panose="020B0609020204030204" pitchFamily="49" charset="0"/>
              </a:rPr>
              <a:t>     22   23   24</a:t>
            </a:r>
          </a:p>
          <a:p>
            <a:pPr algn="ctr"/>
            <a:r>
              <a:rPr lang="en-US">
                <a:solidFill>
                  <a:schemeClr val="tx1"/>
                </a:solidFill>
                <a:latin typeface="Consolas" panose="020B0609020204030204" pitchFamily="49" charset="0"/>
              </a:rPr>
              <a:t>          33   34</a:t>
            </a:r>
          </a:p>
          <a:p>
            <a:pPr algn="ctr"/>
            <a:r>
              <a:rPr lang="en-US">
                <a:solidFill>
                  <a:schemeClr val="tx1"/>
                </a:solidFill>
                <a:latin typeface="Consolas" panose="020B0609020204030204" pitchFamily="49" charset="0"/>
              </a:rPr>
              <a:t>               44</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7DA7D2D-FE24-9851-B95C-7B58B19214EC}"/>
                  </a:ext>
                </a:extLst>
              </p:cNvPr>
              <p:cNvSpPr txBox="1"/>
              <p:nvPr/>
            </p:nvSpPr>
            <p:spPr>
              <a:xfrm>
                <a:off x="4892058" y="4348261"/>
                <a:ext cx="103505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Ω</m:t>
                      </m:r>
                      <m:r>
                        <a:rPr lang="en-US" b="0" i="1" smtClean="0">
                          <a:latin typeface="Cambria Math" panose="02040503050406030204" pitchFamily="18" charset="0"/>
                        </a:rPr>
                        <m:t>=</m:t>
                      </m:r>
                    </m:oMath>
                  </m:oMathPara>
                </a14:m>
                <a:endParaRPr lang="en-US"/>
              </a:p>
            </p:txBody>
          </p:sp>
        </mc:Choice>
        <mc:Fallback xmlns="">
          <p:sp>
            <p:nvSpPr>
              <p:cNvPr id="4" name="TextBox 3">
                <a:extLst>
                  <a:ext uri="{FF2B5EF4-FFF2-40B4-BE49-F238E27FC236}">
                    <a16:creationId xmlns:a16="http://schemas.microsoft.com/office/drawing/2014/main" id="{77DA7D2D-FE24-9851-B95C-7B58B19214EC}"/>
                  </a:ext>
                </a:extLst>
              </p:cNvPr>
              <p:cNvSpPr txBox="1">
                <a:spLocks noRot="1" noChangeAspect="1" noMove="1" noResize="1" noEditPoints="1" noAdjustHandles="1" noChangeArrowheads="1" noChangeShapeType="1" noTextEdit="1"/>
              </p:cNvSpPr>
              <p:nvPr/>
            </p:nvSpPr>
            <p:spPr>
              <a:xfrm>
                <a:off x="4892058" y="4348261"/>
                <a:ext cx="1035050" cy="307777"/>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9727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2" grpId="0"/>
      <p:bldP spid="3"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BF355-89AF-FEAB-98F6-26D6AADCBBA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CFCBBD7-B074-D53F-D96A-4739B09E12AB}"/>
              </a:ext>
            </a:extLst>
          </p:cNvPr>
          <p:cNvSpPr>
            <a:spLocks noGrp="1"/>
          </p:cNvSpPr>
          <p:nvPr>
            <p:ph type="body" idx="1"/>
          </p:nvPr>
        </p:nvSpPr>
        <p:spPr>
          <a:xfrm>
            <a:off x="4812374" y="402198"/>
            <a:ext cx="4218537" cy="4260900"/>
          </a:xfrm>
        </p:spPr>
        <p:txBody>
          <a:bodyPr/>
          <a:lstStyle/>
          <a:p>
            <a:pPr marL="127000" indent="0">
              <a:buNone/>
            </a:pPr>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Overview of Second Half of the Course</a:t>
            </a:r>
          </a:p>
          <a:p>
            <a:pPr marL="127000" indent="0">
              <a:buNone/>
            </a:pPr>
            <a:r>
              <a:rPr lang="en-US" b="1">
                <a:solidFill>
                  <a:schemeClr val="accent3"/>
                </a:solidFill>
                <a:latin typeface="Inter" panose="02000503000000020004" pitchFamily="2" charset="0"/>
                <a:ea typeface="Inter" panose="02000503000000020004" pitchFamily="2" charset="0"/>
                <a:cs typeface="Inter" panose="02000503000000020004" pitchFamily="2" charset="0"/>
              </a:rPr>
              <a:t>Probability Basics</a:t>
            </a:r>
          </a:p>
          <a:p>
            <a:r>
              <a:rPr lang="en-US">
                <a:solidFill>
                  <a:schemeClr val="bg1">
                    <a:lumMod val="50000"/>
                  </a:schemeClr>
                </a:solidFill>
              </a:rPr>
              <a:t>Probability Spaces and Events</a:t>
            </a:r>
          </a:p>
          <a:p>
            <a:r>
              <a:rPr lang="en-US" b="1">
                <a:solidFill>
                  <a:schemeClr val="accent3"/>
                </a:solidFill>
                <a:latin typeface="Inter" panose="02000503000000020004" pitchFamily="2" charset="0"/>
                <a:ea typeface="Inter" panose="02000503000000020004" pitchFamily="2" charset="0"/>
                <a:cs typeface="Inter" panose="02000503000000020004" pitchFamily="2" charset="0"/>
              </a:rPr>
              <a:t>Non-uniform Probability Spaces</a:t>
            </a:r>
          </a:p>
          <a:p>
            <a:r>
              <a:rPr lang="en-US">
                <a:solidFill>
                  <a:schemeClr val="bg1">
                    <a:lumMod val="50000"/>
                  </a:schemeClr>
                </a:solidFill>
              </a:rPr>
              <a:t>Example: Four Biased Coins</a:t>
            </a:r>
          </a:p>
          <a:p>
            <a:r>
              <a:rPr lang="en-US">
                <a:solidFill>
                  <a:schemeClr val="bg1">
                    <a:lumMod val="50000"/>
                  </a:schemeClr>
                </a:solidFill>
              </a:rPr>
              <a:t>Example: Sixteen Biased Coins </a:t>
            </a:r>
          </a:p>
          <a:p>
            <a:pPr marL="127000" indent="0">
              <a:buNone/>
            </a:pPr>
            <a:r>
              <a:rPr lang="en-US">
                <a:solidFill>
                  <a:schemeClr val="bg1">
                    <a:lumMod val="50000"/>
                  </a:schemeClr>
                </a:solidFill>
              </a:rPr>
              <a:t>Trickier Uniform Probability Spaces</a:t>
            </a:r>
            <a:endPar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endParaRPr>
          </a:p>
          <a:p>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Poker Hands</a:t>
            </a:r>
          </a:p>
          <a:p>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Balls and Bins</a:t>
            </a:r>
          </a:p>
          <a:p>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The Birthday Paradox (n=50 case)</a:t>
            </a:r>
          </a:p>
          <a:p>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The Birthday Paradox (general case)</a:t>
            </a:r>
          </a:p>
          <a:p>
            <a:pPr marL="127000" indent="0">
              <a:buNone/>
            </a:pPr>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The Monty Hall Problem</a:t>
            </a:r>
          </a:p>
          <a:p>
            <a:r>
              <a:rPr lang="en-US">
                <a:solidFill>
                  <a:schemeClr val="bg1">
                    <a:lumMod val="50000"/>
                  </a:schemeClr>
                </a:solidFill>
              </a:rPr>
              <a:t>Simple Analysis</a:t>
            </a:r>
            <a:endPar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endParaRPr>
          </a:p>
          <a:p>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Sample Space Analysis</a:t>
            </a:r>
          </a:p>
          <a:p>
            <a:pPr marL="127000" indent="0">
              <a:buNone/>
            </a:pPr>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Conclusion</a:t>
            </a:r>
          </a:p>
        </p:txBody>
      </p:sp>
      <p:sp>
        <p:nvSpPr>
          <p:cNvPr id="4" name="Title 3">
            <a:extLst>
              <a:ext uri="{FF2B5EF4-FFF2-40B4-BE49-F238E27FC236}">
                <a16:creationId xmlns:a16="http://schemas.microsoft.com/office/drawing/2014/main" id="{C3F25D3A-922F-1388-FF39-B0EDFEFB0EE6}"/>
              </a:ext>
            </a:extLst>
          </p:cNvPr>
          <p:cNvSpPr>
            <a:spLocks noGrp="1"/>
          </p:cNvSpPr>
          <p:nvPr>
            <p:ph type="title"/>
          </p:nvPr>
        </p:nvSpPr>
        <p:spPr/>
        <p:txBody>
          <a:bodyPr/>
          <a:lstStyle/>
          <a:p>
            <a:pPr marL="127000" indent="0">
              <a:buNone/>
            </a:pPr>
            <a:r>
              <a:rPr lang="en-US"/>
              <a:t>Non-uniform Probability Spaces</a:t>
            </a:r>
          </a:p>
        </p:txBody>
      </p:sp>
      <p:sp>
        <p:nvSpPr>
          <p:cNvPr id="6" name="Subtitle 5">
            <a:extLst>
              <a:ext uri="{FF2B5EF4-FFF2-40B4-BE49-F238E27FC236}">
                <a16:creationId xmlns:a16="http://schemas.microsoft.com/office/drawing/2014/main" id="{C6FC078F-E235-8EB2-D65D-437B9708CDCF}"/>
              </a:ext>
            </a:extLst>
          </p:cNvPr>
          <p:cNvSpPr>
            <a:spLocks noGrp="1"/>
          </p:cNvSpPr>
          <p:nvPr>
            <p:ph type="subTitle" idx="2"/>
          </p:nvPr>
        </p:nvSpPr>
        <p:spPr/>
        <p:txBody>
          <a:bodyPr/>
          <a:lstStyle/>
          <a:p>
            <a:r>
              <a:rPr lang="en-US" dirty="0"/>
              <a:t>Lecture 16, CS70 Summer 2025</a:t>
            </a:r>
          </a:p>
        </p:txBody>
      </p:sp>
    </p:spTree>
    <p:extLst>
      <p:ext uri="{BB962C8B-B14F-4D97-AF65-F5344CB8AC3E}">
        <p14:creationId xmlns:p14="http://schemas.microsoft.com/office/powerpoint/2010/main" val="3105442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DC8E9C-A7D2-435C-A94E-0498241BB871}"/>
              </a:ext>
            </a:extLst>
          </p:cNvPr>
          <p:cNvPicPr>
            <a:picLocks noChangeAspect="1"/>
          </p:cNvPicPr>
          <p:nvPr/>
        </p:nvPicPr>
        <p:blipFill>
          <a:blip r:embed="rId2"/>
          <a:stretch>
            <a:fillRect/>
          </a:stretch>
        </p:blipFill>
        <p:spPr>
          <a:xfrm>
            <a:off x="7631000" y="1662112"/>
            <a:ext cx="1428750" cy="909638"/>
          </a:xfrm>
          <a:prstGeom prst="rect">
            <a:avLst/>
          </a:prstGeom>
        </p:spPr>
      </p:pic>
      <p:sp>
        <p:nvSpPr>
          <p:cNvPr id="5" name="Title 4">
            <a:extLst>
              <a:ext uri="{FF2B5EF4-FFF2-40B4-BE49-F238E27FC236}">
                <a16:creationId xmlns:a16="http://schemas.microsoft.com/office/drawing/2014/main" id="{FC788030-3056-4B01-92B8-C25E05E0E18D}"/>
              </a:ext>
            </a:extLst>
          </p:cNvPr>
          <p:cNvSpPr>
            <a:spLocks noGrp="1"/>
          </p:cNvSpPr>
          <p:nvPr>
            <p:ph type="title"/>
          </p:nvPr>
        </p:nvSpPr>
        <p:spPr/>
        <p:txBody>
          <a:bodyPr/>
          <a:lstStyle/>
          <a:p>
            <a:r>
              <a:rPr lang="en-US"/>
              <a:t>Another Example Probability Space</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77C0F910-D172-4B87-B509-82A555F5A2CC}"/>
                  </a:ext>
                </a:extLst>
              </p:cNvPr>
              <p:cNvSpPr>
                <a:spLocks noGrp="1"/>
              </p:cNvSpPr>
              <p:nvPr>
                <p:ph type="body" idx="1"/>
              </p:nvPr>
            </p:nvSpPr>
            <p:spPr/>
            <p:txBody>
              <a:bodyPr/>
              <a:lstStyle/>
              <a:p>
                <a:pPr marL="101600" indent="0">
                  <a:buNone/>
                </a:pPr>
                <a:r>
                  <a:rPr lang="en-US" dirty="0"/>
                  <a:t>Example: Rolling two unfair 4-sided dice. In this case S = {1, 2, 3, 4},  k = 2, and we are drawing without replacement. Suppose that dice are loaded so that 1 appears 5/8 times, and other numbers occurs 1/8 times.</a:t>
                </a:r>
              </a:p>
              <a:p>
                <a:pPr marL="101600" indent="0">
                  <a:buNone/>
                </a:pPr>
                <a:endParaRPr lang="en-US" dirty="0"/>
              </a:p>
              <a:p>
                <a:pPr marL="101600" indent="0">
                  <a:buNone/>
                </a:pPr>
                <a:r>
                  <a:rPr lang="en-US" dirty="0"/>
                  <a:t>In this example </a:t>
                </a:r>
                <a14:m>
                  <m:oMath xmlns:m="http://schemas.openxmlformats.org/officeDocument/2006/math">
                    <m:r>
                      <a:rPr lang="en-US" b="1" i="1">
                        <a:latin typeface="Cambria Math" panose="02040503050406030204" pitchFamily="18" charset="0"/>
                      </a:rPr>
                      <m:t>𝑷</m:t>
                    </m:r>
                    <m:d>
                      <m:dPr>
                        <m:ctrlPr>
                          <a:rPr lang="en-US" i="1">
                            <a:latin typeface="Cambria Math" panose="02040503050406030204" pitchFamily="18" charset="0"/>
                          </a:rPr>
                        </m:ctrlPr>
                      </m:dPr>
                      <m:e>
                        <m:r>
                          <a:rPr lang="en-US" i="1">
                            <a:latin typeface="Cambria Math" panose="02040503050406030204" pitchFamily="18" charset="0"/>
                          </a:rPr>
                          <m:t>𝜔</m:t>
                        </m:r>
                      </m:e>
                    </m:d>
                  </m:oMath>
                </a14:m>
                <a:r>
                  <a:rPr lang="en-US" dirty="0"/>
                  <a:t> is slightly more complicated:</a:t>
                </a:r>
              </a:p>
              <a:p>
                <a14:m>
                  <m:oMath xmlns:m="http://schemas.openxmlformats.org/officeDocument/2006/math">
                    <m:r>
                      <a:rPr lang="en-US" b="1" i="1">
                        <a:latin typeface="Cambria Math" panose="02040503050406030204" pitchFamily="18" charset="0"/>
                      </a:rPr>
                      <m:t>𝑷</m:t>
                    </m:r>
                    <m:d>
                      <m:dPr>
                        <m:ctrlPr>
                          <a:rPr lang="en-US" i="1">
                            <a:latin typeface="Cambria Math" panose="02040503050406030204" pitchFamily="18" charset="0"/>
                          </a:rPr>
                        </m:ctrlPr>
                      </m:dPr>
                      <m:e>
                        <m:r>
                          <a:rPr lang="en-US" b="1" i="1" smtClean="0">
                            <a:solidFill>
                              <a:srgbClr val="7030A0"/>
                            </a:solidFill>
                            <a:latin typeface="Cambria Math" panose="02040503050406030204" pitchFamily="18" charset="0"/>
                          </a:rPr>
                          <m:t>𝟏𝟏</m:t>
                        </m:r>
                      </m:e>
                    </m:d>
                    <m:r>
                      <a:rPr lang="en-US" i="1">
                        <a:latin typeface="Cambria Math" panose="02040503050406030204" pitchFamily="18" charset="0"/>
                      </a:rPr>
                      <m:t>=</m:t>
                    </m:r>
                    <m:r>
                      <a:rPr lang="en-US" b="0" i="1" smtClean="0">
                        <a:latin typeface="Cambria Math" panose="02040503050406030204" pitchFamily="18" charset="0"/>
                      </a:rPr>
                      <m:t> ??</m:t>
                    </m:r>
                  </m:oMath>
                </a14:m>
                <a:endParaRPr lang="en-US" dirty="0"/>
              </a:p>
              <a:p>
                <a:pPr marL="101600" indent="0">
                  <a:buNone/>
                </a:pPr>
                <a:endParaRPr lang="en-US" dirty="0"/>
              </a:p>
            </p:txBody>
          </p:sp>
        </mc:Choice>
        <mc:Fallback xmlns="">
          <p:sp>
            <p:nvSpPr>
              <p:cNvPr id="6" name="Text Placeholder 5">
                <a:extLst>
                  <a:ext uri="{FF2B5EF4-FFF2-40B4-BE49-F238E27FC236}">
                    <a16:creationId xmlns:a16="http://schemas.microsoft.com/office/drawing/2014/main" id="{77C0F910-D172-4B87-B509-82A555F5A2CC}"/>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p:sp>
        <p:nvSpPr>
          <p:cNvPr id="8" name="Freeform: Shape 7">
            <a:extLst>
              <a:ext uri="{FF2B5EF4-FFF2-40B4-BE49-F238E27FC236}">
                <a16:creationId xmlns:a16="http://schemas.microsoft.com/office/drawing/2014/main" id="{2D2D5D77-A502-4C37-A82F-50A7ABD139C4}"/>
              </a:ext>
            </a:extLst>
          </p:cNvPr>
          <p:cNvSpPr/>
          <p:nvPr/>
        </p:nvSpPr>
        <p:spPr>
          <a:xfrm>
            <a:off x="1301750" y="3708400"/>
            <a:ext cx="3309627" cy="1117600"/>
          </a:xfrm>
          <a:custGeom>
            <a:avLst/>
            <a:gdLst>
              <a:gd name="connsiteX0" fmla="*/ 285750 w 3309627"/>
              <a:gd name="connsiteY0" fmla="*/ 165100 h 1117600"/>
              <a:gd name="connsiteX1" fmla="*/ 228600 w 3309627"/>
              <a:gd name="connsiteY1" fmla="*/ 177800 h 1117600"/>
              <a:gd name="connsiteX2" fmla="*/ 190500 w 3309627"/>
              <a:gd name="connsiteY2" fmla="*/ 190500 h 1117600"/>
              <a:gd name="connsiteX3" fmla="*/ 165100 w 3309627"/>
              <a:gd name="connsiteY3" fmla="*/ 209550 h 1117600"/>
              <a:gd name="connsiteX4" fmla="*/ 127000 w 3309627"/>
              <a:gd name="connsiteY4" fmla="*/ 228600 h 1117600"/>
              <a:gd name="connsiteX5" fmla="*/ 95250 w 3309627"/>
              <a:gd name="connsiteY5" fmla="*/ 273050 h 1117600"/>
              <a:gd name="connsiteX6" fmla="*/ 76200 w 3309627"/>
              <a:gd name="connsiteY6" fmla="*/ 298450 h 1117600"/>
              <a:gd name="connsiteX7" fmla="*/ 63500 w 3309627"/>
              <a:gd name="connsiteY7" fmla="*/ 336550 h 1117600"/>
              <a:gd name="connsiteX8" fmla="*/ 57150 w 3309627"/>
              <a:gd name="connsiteY8" fmla="*/ 355600 h 1117600"/>
              <a:gd name="connsiteX9" fmla="*/ 63500 w 3309627"/>
              <a:gd name="connsiteY9" fmla="*/ 419100 h 1117600"/>
              <a:gd name="connsiteX10" fmla="*/ 69850 w 3309627"/>
              <a:gd name="connsiteY10" fmla="*/ 438150 h 1117600"/>
              <a:gd name="connsiteX11" fmla="*/ 63500 w 3309627"/>
              <a:gd name="connsiteY11" fmla="*/ 508000 h 1117600"/>
              <a:gd name="connsiteX12" fmla="*/ 50800 w 3309627"/>
              <a:gd name="connsiteY12" fmla="*/ 546100 h 1117600"/>
              <a:gd name="connsiteX13" fmla="*/ 31750 w 3309627"/>
              <a:gd name="connsiteY13" fmla="*/ 565150 h 1117600"/>
              <a:gd name="connsiteX14" fmla="*/ 25400 w 3309627"/>
              <a:gd name="connsiteY14" fmla="*/ 584200 h 1117600"/>
              <a:gd name="connsiteX15" fmla="*/ 0 w 3309627"/>
              <a:gd name="connsiteY15" fmla="*/ 622300 h 1117600"/>
              <a:gd name="connsiteX16" fmla="*/ 6350 w 3309627"/>
              <a:gd name="connsiteY16" fmla="*/ 698500 h 1117600"/>
              <a:gd name="connsiteX17" fmla="*/ 25400 w 3309627"/>
              <a:gd name="connsiteY17" fmla="*/ 717550 h 1117600"/>
              <a:gd name="connsiteX18" fmla="*/ 57150 w 3309627"/>
              <a:gd name="connsiteY18" fmla="*/ 749300 h 1117600"/>
              <a:gd name="connsiteX19" fmla="*/ 95250 w 3309627"/>
              <a:gd name="connsiteY19" fmla="*/ 787400 h 1117600"/>
              <a:gd name="connsiteX20" fmla="*/ 114300 w 3309627"/>
              <a:gd name="connsiteY20" fmla="*/ 800100 h 1117600"/>
              <a:gd name="connsiteX21" fmla="*/ 152400 w 3309627"/>
              <a:gd name="connsiteY21" fmla="*/ 831850 h 1117600"/>
              <a:gd name="connsiteX22" fmla="*/ 177800 w 3309627"/>
              <a:gd name="connsiteY22" fmla="*/ 857250 h 1117600"/>
              <a:gd name="connsiteX23" fmla="*/ 184150 w 3309627"/>
              <a:gd name="connsiteY23" fmla="*/ 876300 h 1117600"/>
              <a:gd name="connsiteX24" fmla="*/ 203200 w 3309627"/>
              <a:gd name="connsiteY24" fmla="*/ 882650 h 1117600"/>
              <a:gd name="connsiteX25" fmla="*/ 241300 w 3309627"/>
              <a:gd name="connsiteY25" fmla="*/ 908050 h 1117600"/>
              <a:gd name="connsiteX26" fmla="*/ 311150 w 3309627"/>
              <a:gd name="connsiteY26" fmla="*/ 927100 h 1117600"/>
              <a:gd name="connsiteX27" fmla="*/ 349250 w 3309627"/>
              <a:gd name="connsiteY27" fmla="*/ 939800 h 1117600"/>
              <a:gd name="connsiteX28" fmla="*/ 368300 w 3309627"/>
              <a:gd name="connsiteY28" fmla="*/ 946150 h 1117600"/>
              <a:gd name="connsiteX29" fmla="*/ 400050 w 3309627"/>
              <a:gd name="connsiteY29" fmla="*/ 952500 h 1117600"/>
              <a:gd name="connsiteX30" fmla="*/ 419100 w 3309627"/>
              <a:gd name="connsiteY30" fmla="*/ 958850 h 1117600"/>
              <a:gd name="connsiteX31" fmla="*/ 482600 w 3309627"/>
              <a:gd name="connsiteY31" fmla="*/ 977900 h 1117600"/>
              <a:gd name="connsiteX32" fmla="*/ 501650 w 3309627"/>
              <a:gd name="connsiteY32" fmla="*/ 984250 h 1117600"/>
              <a:gd name="connsiteX33" fmla="*/ 546100 w 3309627"/>
              <a:gd name="connsiteY33" fmla="*/ 990600 h 1117600"/>
              <a:gd name="connsiteX34" fmla="*/ 641350 w 3309627"/>
              <a:gd name="connsiteY34" fmla="*/ 1009650 h 1117600"/>
              <a:gd name="connsiteX35" fmla="*/ 685800 w 3309627"/>
              <a:gd name="connsiteY35" fmla="*/ 1016000 h 1117600"/>
              <a:gd name="connsiteX36" fmla="*/ 717550 w 3309627"/>
              <a:gd name="connsiteY36" fmla="*/ 1022350 h 1117600"/>
              <a:gd name="connsiteX37" fmla="*/ 781050 w 3309627"/>
              <a:gd name="connsiteY37" fmla="*/ 1028700 h 1117600"/>
              <a:gd name="connsiteX38" fmla="*/ 927100 w 3309627"/>
              <a:gd name="connsiteY38" fmla="*/ 1054100 h 1117600"/>
              <a:gd name="connsiteX39" fmla="*/ 958850 w 3309627"/>
              <a:gd name="connsiteY39" fmla="*/ 1060450 h 1117600"/>
              <a:gd name="connsiteX40" fmla="*/ 1187450 w 3309627"/>
              <a:gd name="connsiteY40" fmla="*/ 1073150 h 1117600"/>
              <a:gd name="connsiteX41" fmla="*/ 1231900 w 3309627"/>
              <a:gd name="connsiteY41" fmla="*/ 1085850 h 1117600"/>
              <a:gd name="connsiteX42" fmla="*/ 1250950 w 3309627"/>
              <a:gd name="connsiteY42" fmla="*/ 1092200 h 1117600"/>
              <a:gd name="connsiteX43" fmla="*/ 1289050 w 3309627"/>
              <a:gd name="connsiteY43" fmla="*/ 1073150 h 1117600"/>
              <a:gd name="connsiteX44" fmla="*/ 1390650 w 3309627"/>
              <a:gd name="connsiteY44" fmla="*/ 1054100 h 1117600"/>
              <a:gd name="connsiteX45" fmla="*/ 1809750 w 3309627"/>
              <a:gd name="connsiteY45" fmla="*/ 1066800 h 1117600"/>
              <a:gd name="connsiteX46" fmla="*/ 1911350 w 3309627"/>
              <a:gd name="connsiteY46" fmla="*/ 1079500 h 1117600"/>
              <a:gd name="connsiteX47" fmla="*/ 1936750 w 3309627"/>
              <a:gd name="connsiteY47" fmla="*/ 1085850 h 1117600"/>
              <a:gd name="connsiteX48" fmla="*/ 1987550 w 3309627"/>
              <a:gd name="connsiteY48" fmla="*/ 1092200 h 1117600"/>
              <a:gd name="connsiteX49" fmla="*/ 2127250 w 3309627"/>
              <a:gd name="connsiteY49" fmla="*/ 1104900 h 1117600"/>
              <a:gd name="connsiteX50" fmla="*/ 2622550 w 3309627"/>
              <a:gd name="connsiteY50" fmla="*/ 1104900 h 1117600"/>
              <a:gd name="connsiteX51" fmla="*/ 2647950 w 3309627"/>
              <a:gd name="connsiteY51" fmla="*/ 1111250 h 1117600"/>
              <a:gd name="connsiteX52" fmla="*/ 2762250 w 3309627"/>
              <a:gd name="connsiteY52" fmla="*/ 1117600 h 1117600"/>
              <a:gd name="connsiteX53" fmla="*/ 2832100 w 3309627"/>
              <a:gd name="connsiteY53" fmla="*/ 1111250 h 1117600"/>
              <a:gd name="connsiteX54" fmla="*/ 2870200 w 3309627"/>
              <a:gd name="connsiteY54" fmla="*/ 1098550 h 1117600"/>
              <a:gd name="connsiteX55" fmla="*/ 2889250 w 3309627"/>
              <a:gd name="connsiteY55" fmla="*/ 1092200 h 1117600"/>
              <a:gd name="connsiteX56" fmla="*/ 2927350 w 3309627"/>
              <a:gd name="connsiteY56" fmla="*/ 1073150 h 1117600"/>
              <a:gd name="connsiteX57" fmla="*/ 2984500 w 3309627"/>
              <a:gd name="connsiteY57" fmla="*/ 1041400 h 1117600"/>
              <a:gd name="connsiteX58" fmla="*/ 3035300 w 3309627"/>
              <a:gd name="connsiteY58" fmla="*/ 1016000 h 1117600"/>
              <a:gd name="connsiteX59" fmla="*/ 3092450 w 3309627"/>
              <a:gd name="connsiteY59" fmla="*/ 1003300 h 1117600"/>
              <a:gd name="connsiteX60" fmla="*/ 3111500 w 3309627"/>
              <a:gd name="connsiteY60" fmla="*/ 996950 h 1117600"/>
              <a:gd name="connsiteX61" fmla="*/ 3225800 w 3309627"/>
              <a:gd name="connsiteY61" fmla="*/ 971550 h 1117600"/>
              <a:gd name="connsiteX62" fmla="*/ 3251200 w 3309627"/>
              <a:gd name="connsiteY62" fmla="*/ 958850 h 1117600"/>
              <a:gd name="connsiteX63" fmla="*/ 3270250 w 3309627"/>
              <a:gd name="connsiteY63" fmla="*/ 952500 h 1117600"/>
              <a:gd name="connsiteX64" fmla="*/ 3289300 w 3309627"/>
              <a:gd name="connsiteY64" fmla="*/ 939800 h 1117600"/>
              <a:gd name="connsiteX65" fmla="*/ 3302000 w 3309627"/>
              <a:gd name="connsiteY65" fmla="*/ 920750 h 1117600"/>
              <a:gd name="connsiteX66" fmla="*/ 3302000 w 3309627"/>
              <a:gd name="connsiteY66" fmla="*/ 844550 h 1117600"/>
              <a:gd name="connsiteX67" fmla="*/ 3263900 w 3309627"/>
              <a:gd name="connsiteY67" fmla="*/ 800100 h 1117600"/>
              <a:gd name="connsiteX68" fmla="*/ 3232150 w 3309627"/>
              <a:gd name="connsiteY68" fmla="*/ 762000 h 1117600"/>
              <a:gd name="connsiteX69" fmla="*/ 3213100 w 3309627"/>
              <a:gd name="connsiteY69" fmla="*/ 749300 h 1117600"/>
              <a:gd name="connsiteX70" fmla="*/ 3175000 w 3309627"/>
              <a:gd name="connsiteY70" fmla="*/ 711200 h 1117600"/>
              <a:gd name="connsiteX71" fmla="*/ 3117850 w 3309627"/>
              <a:gd name="connsiteY71" fmla="*/ 679450 h 1117600"/>
              <a:gd name="connsiteX72" fmla="*/ 3073400 w 3309627"/>
              <a:gd name="connsiteY72" fmla="*/ 654050 h 1117600"/>
              <a:gd name="connsiteX73" fmla="*/ 3054350 w 3309627"/>
              <a:gd name="connsiteY73" fmla="*/ 565150 h 1117600"/>
              <a:gd name="connsiteX74" fmla="*/ 3060700 w 3309627"/>
              <a:gd name="connsiteY74" fmla="*/ 546100 h 1117600"/>
              <a:gd name="connsiteX75" fmla="*/ 3048000 w 3309627"/>
              <a:gd name="connsiteY75" fmla="*/ 476250 h 1117600"/>
              <a:gd name="connsiteX76" fmla="*/ 3041650 w 3309627"/>
              <a:gd name="connsiteY76" fmla="*/ 457200 h 1117600"/>
              <a:gd name="connsiteX77" fmla="*/ 3022600 w 3309627"/>
              <a:gd name="connsiteY77" fmla="*/ 444500 h 1117600"/>
              <a:gd name="connsiteX78" fmla="*/ 2971800 w 3309627"/>
              <a:gd name="connsiteY78" fmla="*/ 400050 h 1117600"/>
              <a:gd name="connsiteX79" fmla="*/ 2946400 w 3309627"/>
              <a:gd name="connsiteY79" fmla="*/ 381000 h 1117600"/>
              <a:gd name="connsiteX80" fmla="*/ 2895600 w 3309627"/>
              <a:gd name="connsiteY80" fmla="*/ 355600 h 1117600"/>
              <a:gd name="connsiteX81" fmla="*/ 2876550 w 3309627"/>
              <a:gd name="connsiteY81" fmla="*/ 336550 h 1117600"/>
              <a:gd name="connsiteX82" fmla="*/ 2819400 w 3309627"/>
              <a:gd name="connsiteY82" fmla="*/ 311150 h 1117600"/>
              <a:gd name="connsiteX83" fmla="*/ 2787650 w 3309627"/>
              <a:gd name="connsiteY83" fmla="*/ 292100 h 1117600"/>
              <a:gd name="connsiteX84" fmla="*/ 2768600 w 3309627"/>
              <a:gd name="connsiteY84" fmla="*/ 285750 h 1117600"/>
              <a:gd name="connsiteX85" fmla="*/ 2736850 w 3309627"/>
              <a:gd name="connsiteY85" fmla="*/ 266700 h 1117600"/>
              <a:gd name="connsiteX86" fmla="*/ 2711450 w 3309627"/>
              <a:gd name="connsiteY86" fmla="*/ 254000 h 1117600"/>
              <a:gd name="connsiteX87" fmla="*/ 2692400 w 3309627"/>
              <a:gd name="connsiteY87" fmla="*/ 241300 h 1117600"/>
              <a:gd name="connsiteX88" fmla="*/ 2635250 w 3309627"/>
              <a:gd name="connsiteY88" fmla="*/ 215900 h 1117600"/>
              <a:gd name="connsiteX89" fmla="*/ 2603500 w 3309627"/>
              <a:gd name="connsiteY89" fmla="*/ 177800 h 1117600"/>
              <a:gd name="connsiteX90" fmla="*/ 2565400 w 3309627"/>
              <a:gd name="connsiteY90" fmla="*/ 152400 h 1117600"/>
              <a:gd name="connsiteX91" fmla="*/ 2540000 w 3309627"/>
              <a:gd name="connsiteY91" fmla="*/ 133350 h 1117600"/>
              <a:gd name="connsiteX92" fmla="*/ 2514600 w 3309627"/>
              <a:gd name="connsiteY92" fmla="*/ 127000 h 1117600"/>
              <a:gd name="connsiteX93" fmla="*/ 2495550 w 3309627"/>
              <a:gd name="connsiteY93" fmla="*/ 120650 h 1117600"/>
              <a:gd name="connsiteX94" fmla="*/ 2190750 w 3309627"/>
              <a:gd name="connsiteY94" fmla="*/ 114300 h 1117600"/>
              <a:gd name="connsiteX95" fmla="*/ 2152650 w 3309627"/>
              <a:gd name="connsiteY95" fmla="*/ 101600 h 1117600"/>
              <a:gd name="connsiteX96" fmla="*/ 2063750 w 3309627"/>
              <a:gd name="connsiteY96" fmla="*/ 88900 h 1117600"/>
              <a:gd name="connsiteX97" fmla="*/ 2038350 w 3309627"/>
              <a:gd name="connsiteY97" fmla="*/ 82550 h 1117600"/>
              <a:gd name="connsiteX98" fmla="*/ 2019300 w 3309627"/>
              <a:gd name="connsiteY98" fmla="*/ 76200 h 1117600"/>
              <a:gd name="connsiteX99" fmla="*/ 1968500 w 3309627"/>
              <a:gd name="connsiteY99" fmla="*/ 69850 h 1117600"/>
              <a:gd name="connsiteX100" fmla="*/ 1924050 w 3309627"/>
              <a:gd name="connsiteY100" fmla="*/ 57150 h 1117600"/>
              <a:gd name="connsiteX101" fmla="*/ 1809750 w 3309627"/>
              <a:gd name="connsiteY101" fmla="*/ 44450 h 1117600"/>
              <a:gd name="connsiteX102" fmla="*/ 1454150 w 3309627"/>
              <a:gd name="connsiteY102" fmla="*/ 50800 h 1117600"/>
              <a:gd name="connsiteX103" fmla="*/ 1371600 w 3309627"/>
              <a:gd name="connsiteY103" fmla="*/ 63500 h 1117600"/>
              <a:gd name="connsiteX104" fmla="*/ 1308100 w 3309627"/>
              <a:gd name="connsiteY104" fmla="*/ 69850 h 1117600"/>
              <a:gd name="connsiteX105" fmla="*/ 1060450 w 3309627"/>
              <a:gd name="connsiteY105" fmla="*/ 63500 h 1117600"/>
              <a:gd name="connsiteX106" fmla="*/ 1041400 w 3309627"/>
              <a:gd name="connsiteY106" fmla="*/ 57150 h 1117600"/>
              <a:gd name="connsiteX107" fmla="*/ 952500 w 3309627"/>
              <a:gd name="connsiteY107" fmla="*/ 44450 h 1117600"/>
              <a:gd name="connsiteX108" fmla="*/ 901700 w 3309627"/>
              <a:gd name="connsiteY108" fmla="*/ 31750 h 1117600"/>
              <a:gd name="connsiteX109" fmla="*/ 812800 w 3309627"/>
              <a:gd name="connsiteY109" fmla="*/ 19050 h 1117600"/>
              <a:gd name="connsiteX110" fmla="*/ 774700 w 3309627"/>
              <a:gd name="connsiteY110" fmla="*/ 12700 h 1117600"/>
              <a:gd name="connsiteX111" fmla="*/ 723900 w 3309627"/>
              <a:gd name="connsiteY111" fmla="*/ 0 h 1117600"/>
              <a:gd name="connsiteX112" fmla="*/ 571500 w 3309627"/>
              <a:gd name="connsiteY112" fmla="*/ 6350 h 1117600"/>
              <a:gd name="connsiteX113" fmla="*/ 539750 w 3309627"/>
              <a:gd name="connsiteY113" fmla="*/ 19050 h 1117600"/>
              <a:gd name="connsiteX114" fmla="*/ 508000 w 3309627"/>
              <a:gd name="connsiteY114" fmla="*/ 25400 h 1117600"/>
              <a:gd name="connsiteX115" fmla="*/ 488950 w 3309627"/>
              <a:gd name="connsiteY115" fmla="*/ 38100 h 1117600"/>
              <a:gd name="connsiteX116" fmla="*/ 431800 w 3309627"/>
              <a:gd name="connsiteY116" fmla="*/ 57150 h 1117600"/>
              <a:gd name="connsiteX117" fmla="*/ 393700 w 3309627"/>
              <a:gd name="connsiteY117" fmla="*/ 69850 h 1117600"/>
              <a:gd name="connsiteX118" fmla="*/ 374650 w 3309627"/>
              <a:gd name="connsiteY118" fmla="*/ 76200 h 1117600"/>
              <a:gd name="connsiteX119" fmla="*/ 355600 w 3309627"/>
              <a:gd name="connsiteY119" fmla="*/ 88900 h 1117600"/>
              <a:gd name="connsiteX120" fmla="*/ 311150 w 3309627"/>
              <a:gd name="connsiteY120" fmla="*/ 139700 h 1117600"/>
              <a:gd name="connsiteX121" fmla="*/ 285750 w 3309627"/>
              <a:gd name="connsiteY121" fmla="*/ 165100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3309627" h="1117600">
                <a:moveTo>
                  <a:pt x="285750" y="165100"/>
                </a:moveTo>
                <a:cubicBezTo>
                  <a:pt x="271992" y="171450"/>
                  <a:pt x="246535" y="172419"/>
                  <a:pt x="228600" y="177800"/>
                </a:cubicBezTo>
                <a:cubicBezTo>
                  <a:pt x="215778" y="181647"/>
                  <a:pt x="190500" y="190500"/>
                  <a:pt x="190500" y="190500"/>
                </a:cubicBezTo>
                <a:cubicBezTo>
                  <a:pt x="182033" y="196850"/>
                  <a:pt x="174289" y="204299"/>
                  <a:pt x="165100" y="209550"/>
                </a:cubicBezTo>
                <a:cubicBezTo>
                  <a:pt x="140998" y="223322"/>
                  <a:pt x="149124" y="206476"/>
                  <a:pt x="127000" y="228600"/>
                </a:cubicBezTo>
                <a:cubicBezTo>
                  <a:pt x="116624" y="238976"/>
                  <a:pt x="104264" y="260430"/>
                  <a:pt x="95250" y="273050"/>
                </a:cubicBezTo>
                <a:cubicBezTo>
                  <a:pt x="89099" y="281662"/>
                  <a:pt x="82550" y="289983"/>
                  <a:pt x="76200" y="298450"/>
                </a:cubicBezTo>
                <a:lnTo>
                  <a:pt x="63500" y="336550"/>
                </a:lnTo>
                <a:lnTo>
                  <a:pt x="57150" y="355600"/>
                </a:lnTo>
                <a:cubicBezTo>
                  <a:pt x="59267" y="376767"/>
                  <a:pt x="60265" y="398075"/>
                  <a:pt x="63500" y="419100"/>
                </a:cubicBezTo>
                <a:cubicBezTo>
                  <a:pt x="64518" y="425716"/>
                  <a:pt x="69850" y="431457"/>
                  <a:pt x="69850" y="438150"/>
                </a:cubicBezTo>
                <a:cubicBezTo>
                  <a:pt x="69850" y="461529"/>
                  <a:pt x="67563" y="484976"/>
                  <a:pt x="63500" y="508000"/>
                </a:cubicBezTo>
                <a:cubicBezTo>
                  <a:pt x="61174" y="521183"/>
                  <a:pt x="60266" y="536634"/>
                  <a:pt x="50800" y="546100"/>
                </a:cubicBezTo>
                <a:lnTo>
                  <a:pt x="31750" y="565150"/>
                </a:lnTo>
                <a:cubicBezTo>
                  <a:pt x="29633" y="571500"/>
                  <a:pt x="28651" y="578349"/>
                  <a:pt x="25400" y="584200"/>
                </a:cubicBezTo>
                <a:cubicBezTo>
                  <a:pt x="17987" y="597543"/>
                  <a:pt x="0" y="622300"/>
                  <a:pt x="0" y="622300"/>
                </a:cubicBezTo>
                <a:cubicBezTo>
                  <a:pt x="2117" y="647700"/>
                  <a:pt x="-217" y="673873"/>
                  <a:pt x="6350" y="698500"/>
                </a:cubicBezTo>
                <a:cubicBezTo>
                  <a:pt x="8664" y="707177"/>
                  <a:pt x="19651" y="710651"/>
                  <a:pt x="25400" y="717550"/>
                </a:cubicBezTo>
                <a:cubicBezTo>
                  <a:pt x="55282" y="753409"/>
                  <a:pt x="18801" y="721908"/>
                  <a:pt x="57150" y="749300"/>
                </a:cubicBezTo>
                <a:cubicBezTo>
                  <a:pt x="129785" y="801182"/>
                  <a:pt x="47021" y="739171"/>
                  <a:pt x="95250" y="787400"/>
                </a:cubicBezTo>
                <a:cubicBezTo>
                  <a:pt x="100646" y="792796"/>
                  <a:pt x="108437" y="795214"/>
                  <a:pt x="114300" y="800100"/>
                </a:cubicBezTo>
                <a:cubicBezTo>
                  <a:pt x="163193" y="840844"/>
                  <a:pt x="105102" y="800318"/>
                  <a:pt x="152400" y="831850"/>
                </a:cubicBezTo>
                <a:cubicBezTo>
                  <a:pt x="169333" y="882650"/>
                  <a:pt x="143933" y="823383"/>
                  <a:pt x="177800" y="857250"/>
                </a:cubicBezTo>
                <a:cubicBezTo>
                  <a:pt x="182533" y="861983"/>
                  <a:pt x="179417" y="871567"/>
                  <a:pt x="184150" y="876300"/>
                </a:cubicBezTo>
                <a:cubicBezTo>
                  <a:pt x="188883" y="881033"/>
                  <a:pt x="197349" y="879399"/>
                  <a:pt x="203200" y="882650"/>
                </a:cubicBezTo>
                <a:cubicBezTo>
                  <a:pt x="216543" y="890063"/>
                  <a:pt x="226820" y="903223"/>
                  <a:pt x="241300" y="908050"/>
                </a:cubicBezTo>
                <a:cubicBezTo>
                  <a:pt x="356435" y="946428"/>
                  <a:pt x="212421" y="900174"/>
                  <a:pt x="311150" y="927100"/>
                </a:cubicBezTo>
                <a:cubicBezTo>
                  <a:pt x="324065" y="930622"/>
                  <a:pt x="336550" y="935567"/>
                  <a:pt x="349250" y="939800"/>
                </a:cubicBezTo>
                <a:cubicBezTo>
                  <a:pt x="355600" y="941917"/>
                  <a:pt x="361736" y="944837"/>
                  <a:pt x="368300" y="946150"/>
                </a:cubicBezTo>
                <a:cubicBezTo>
                  <a:pt x="378883" y="948267"/>
                  <a:pt x="389579" y="949882"/>
                  <a:pt x="400050" y="952500"/>
                </a:cubicBezTo>
                <a:cubicBezTo>
                  <a:pt x="406544" y="954123"/>
                  <a:pt x="412664" y="957011"/>
                  <a:pt x="419100" y="958850"/>
                </a:cubicBezTo>
                <a:cubicBezTo>
                  <a:pt x="486278" y="978044"/>
                  <a:pt x="392058" y="947719"/>
                  <a:pt x="482600" y="977900"/>
                </a:cubicBezTo>
                <a:cubicBezTo>
                  <a:pt x="488950" y="980017"/>
                  <a:pt x="495024" y="983303"/>
                  <a:pt x="501650" y="984250"/>
                </a:cubicBezTo>
                <a:lnTo>
                  <a:pt x="546100" y="990600"/>
                </a:lnTo>
                <a:cubicBezTo>
                  <a:pt x="586889" y="1004196"/>
                  <a:pt x="568898" y="999300"/>
                  <a:pt x="641350" y="1009650"/>
                </a:cubicBezTo>
                <a:cubicBezTo>
                  <a:pt x="656167" y="1011767"/>
                  <a:pt x="671037" y="1013539"/>
                  <a:pt x="685800" y="1016000"/>
                </a:cubicBezTo>
                <a:cubicBezTo>
                  <a:pt x="696446" y="1017774"/>
                  <a:pt x="706852" y="1020924"/>
                  <a:pt x="717550" y="1022350"/>
                </a:cubicBezTo>
                <a:cubicBezTo>
                  <a:pt x="738636" y="1025161"/>
                  <a:pt x="759883" y="1026583"/>
                  <a:pt x="781050" y="1028700"/>
                </a:cubicBezTo>
                <a:cubicBezTo>
                  <a:pt x="904495" y="1063970"/>
                  <a:pt x="707930" y="1010266"/>
                  <a:pt x="927100" y="1054100"/>
                </a:cubicBezTo>
                <a:cubicBezTo>
                  <a:pt x="937683" y="1056217"/>
                  <a:pt x="948140" y="1059111"/>
                  <a:pt x="958850" y="1060450"/>
                </a:cubicBezTo>
                <a:cubicBezTo>
                  <a:pt x="1032274" y="1069628"/>
                  <a:pt x="1116714" y="1070321"/>
                  <a:pt x="1187450" y="1073150"/>
                </a:cubicBezTo>
                <a:lnTo>
                  <a:pt x="1231900" y="1085850"/>
                </a:lnTo>
                <a:cubicBezTo>
                  <a:pt x="1238311" y="1087773"/>
                  <a:pt x="1244257" y="1092200"/>
                  <a:pt x="1250950" y="1092200"/>
                </a:cubicBezTo>
                <a:cubicBezTo>
                  <a:pt x="1268319" y="1092200"/>
                  <a:pt x="1274603" y="1079571"/>
                  <a:pt x="1289050" y="1073150"/>
                </a:cubicBezTo>
                <a:cubicBezTo>
                  <a:pt x="1328530" y="1055603"/>
                  <a:pt x="1343703" y="1058795"/>
                  <a:pt x="1390650" y="1054100"/>
                </a:cubicBezTo>
                <a:cubicBezTo>
                  <a:pt x="1468127" y="1055650"/>
                  <a:pt x="1690319" y="1055603"/>
                  <a:pt x="1809750" y="1066800"/>
                </a:cubicBezTo>
                <a:cubicBezTo>
                  <a:pt x="1843731" y="1069986"/>
                  <a:pt x="1877483" y="1075267"/>
                  <a:pt x="1911350" y="1079500"/>
                </a:cubicBezTo>
                <a:cubicBezTo>
                  <a:pt x="1920010" y="1080582"/>
                  <a:pt x="1928142" y="1084415"/>
                  <a:pt x="1936750" y="1085850"/>
                </a:cubicBezTo>
                <a:cubicBezTo>
                  <a:pt x="1953583" y="1088655"/>
                  <a:pt x="1970589" y="1090315"/>
                  <a:pt x="1987550" y="1092200"/>
                </a:cubicBezTo>
                <a:cubicBezTo>
                  <a:pt x="2040867" y="1098124"/>
                  <a:pt x="2072440" y="1100333"/>
                  <a:pt x="2127250" y="1104900"/>
                </a:cubicBezTo>
                <a:cubicBezTo>
                  <a:pt x="2363618" y="1097513"/>
                  <a:pt x="2354927" y="1094195"/>
                  <a:pt x="2622550" y="1104900"/>
                </a:cubicBezTo>
                <a:cubicBezTo>
                  <a:pt x="2631270" y="1105249"/>
                  <a:pt x="2639259" y="1110460"/>
                  <a:pt x="2647950" y="1111250"/>
                </a:cubicBezTo>
                <a:cubicBezTo>
                  <a:pt x="2685952" y="1114705"/>
                  <a:pt x="2724150" y="1115483"/>
                  <a:pt x="2762250" y="1117600"/>
                </a:cubicBezTo>
                <a:cubicBezTo>
                  <a:pt x="2785533" y="1115483"/>
                  <a:pt x="2809076" y="1115313"/>
                  <a:pt x="2832100" y="1111250"/>
                </a:cubicBezTo>
                <a:cubicBezTo>
                  <a:pt x="2845283" y="1108924"/>
                  <a:pt x="2857500" y="1102783"/>
                  <a:pt x="2870200" y="1098550"/>
                </a:cubicBezTo>
                <a:cubicBezTo>
                  <a:pt x="2876550" y="1096433"/>
                  <a:pt x="2883681" y="1095913"/>
                  <a:pt x="2889250" y="1092200"/>
                </a:cubicBezTo>
                <a:cubicBezTo>
                  <a:pt x="2913869" y="1075787"/>
                  <a:pt x="2901060" y="1081913"/>
                  <a:pt x="2927350" y="1073150"/>
                </a:cubicBezTo>
                <a:cubicBezTo>
                  <a:pt x="2970104" y="1041084"/>
                  <a:pt x="2934054" y="1064683"/>
                  <a:pt x="2984500" y="1041400"/>
                </a:cubicBezTo>
                <a:cubicBezTo>
                  <a:pt x="3001690" y="1033466"/>
                  <a:pt x="3016736" y="1019713"/>
                  <a:pt x="3035300" y="1016000"/>
                </a:cubicBezTo>
                <a:cubicBezTo>
                  <a:pt x="3057124" y="1011635"/>
                  <a:pt x="3071525" y="1009278"/>
                  <a:pt x="3092450" y="1003300"/>
                </a:cubicBezTo>
                <a:cubicBezTo>
                  <a:pt x="3098886" y="1001461"/>
                  <a:pt x="3104978" y="998455"/>
                  <a:pt x="3111500" y="996950"/>
                </a:cubicBezTo>
                <a:cubicBezTo>
                  <a:pt x="3118944" y="995232"/>
                  <a:pt x="3213226" y="977837"/>
                  <a:pt x="3225800" y="971550"/>
                </a:cubicBezTo>
                <a:cubicBezTo>
                  <a:pt x="3234267" y="967317"/>
                  <a:pt x="3242499" y="962579"/>
                  <a:pt x="3251200" y="958850"/>
                </a:cubicBezTo>
                <a:cubicBezTo>
                  <a:pt x="3257352" y="956213"/>
                  <a:pt x="3264263" y="955493"/>
                  <a:pt x="3270250" y="952500"/>
                </a:cubicBezTo>
                <a:cubicBezTo>
                  <a:pt x="3277076" y="949087"/>
                  <a:pt x="3282950" y="944033"/>
                  <a:pt x="3289300" y="939800"/>
                </a:cubicBezTo>
                <a:cubicBezTo>
                  <a:pt x="3293533" y="933450"/>
                  <a:pt x="3298587" y="927576"/>
                  <a:pt x="3302000" y="920750"/>
                </a:cubicBezTo>
                <a:cubicBezTo>
                  <a:pt x="3314064" y="896622"/>
                  <a:pt x="3310084" y="870823"/>
                  <a:pt x="3302000" y="844550"/>
                </a:cubicBezTo>
                <a:cubicBezTo>
                  <a:pt x="3297360" y="829469"/>
                  <a:pt x="3273634" y="811781"/>
                  <a:pt x="3263900" y="800100"/>
                </a:cubicBezTo>
                <a:cubicBezTo>
                  <a:pt x="3241195" y="772855"/>
                  <a:pt x="3262507" y="787298"/>
                  <a:pt x="3232150" y="762000"/>
                </a:cubicBezTo>
                <a:cubicBezTo>
                  <a:pt x="3226287" y="757114"/>
                  <a:pt x="3218804" y="754370"/>
                  <a:pt x="3213100" y="749300"/>
                </a:cubicBezTo>
                <a:cubicBezTo>
                  <a:pt x="3199676" y="737368"/>
                  <a:pt x="3192039" y="716880"/>
                  <a:pt x="3175000" y="711200"/>
                </a:cubicBezTo>
                <a:cubicBezTo>
                  <a:pt x="3122320" y="693640"/>
                  <a:pt x="3205189" y="723119"/>
                  <a:pt x="3117850" y="679450"/>
                </a:cubicBezTo>
                <a:cubicBezTo>
                  <a:pt x="3085624" y="663337"/>
                  <a:pt x="3100326" y="672001"/>
                  <a:pt x="3073400" y="654050"/>
                </a:cubicBezTo>
                <a:cubicBezTo>
                  <a:pt x="3041167" y="605701"/>
                  <a:pt x="3043163" y="626680"/>
                  <a:pt x="3054350" y="565150"/>
                </a:cubicBezTo>
                <a:cubicBezTo>
                  <a:pt x="3055547" y="558564"/>
                  <a:pt x="3058583" y="552450"/>
                  <a:pt x="3060700" y="546100"/>
                </a:cubicBezTo>
                <a:cubicBezTo>
                  <a:pt x="3055561" y="510126"/>
                  <a:pt x="3056554" y="506190"/>
                  <a:pt x="3048000" y="476250"/>
                </a:cubicBezTo>
                <a:cubicBezTo>
                  <a:pt x="3046161" y="469814"/>
                  <a:pt x="3045831" y="462427"/>
                  <a:pt x="3041650" y="457200"/>
                </a:cubicBezTo>
                <a:cubicBezTo>
                  <a:pt x="3036882" y="451241"/>
                  <a:pt x="3028950" y="448733"/>
                  <a:pt x="3022600" y="444500"/>
                </a:cubicBezTo>
                <a:cubicBezTo>
                  <a:pt x="2998964" y="409046"/>
                  <a:pt x="3021189" y="437092"/>
                  <a:pt x="2971800" y="400050"/>
                </a:cubicBezTo>
                <a:cubicBezTo>
                  <a:pt x="2963333" y="393700"/>
                  <a:pt x="2955542" y="386333"/>
                  <a:pt x="2946400" y="381000"/>
                </a:cubicBezTo>
                <a:cubicBezTo>
                  <a:pt x="2930047" y="371461"/>
                  <a:pt x="2908987" y="368987"/>
                  <a:pt x="2895600" y="355600"/>
                </a:cubicBezTo>
                <a:cubicBezTo>
                  <a:pt x="2889250" y="349250"/>
                  <a:pt x="2883858" y="341770"/>
                  <a:pt x="2876550" y="336550"/>
                </a:cubicBezTo>
                <a:cubicBezTo>
                  <a:pt x="2860839" y="325328"/>
                  <a:pt x="2835995" y="319447"/>
                  <a:pt x="2819400" y="311150"/>
                </a:cubicBezTo>
                <a:cubicBezTo>
                  <a:pt x="2808361" y="305630"/>
                  <a:pt x="2798689" y="297620"/>
                  <a:pt x="2787650" y="292100"/>
                </a:cubicBezTo>
                <a:cubicBezTo>
                  <a:pt x="2781663" y="289107"/>
                  <a:pt x="2774587" y="288743"/>
                  <a:pt x="2768600" y="285750"/>
                </a:cubicBezTo>
                <a:cubicBezTo>
                  <a:pt x="2757561" y="280230"/>
                  <a:pt x="2747639" y="272694"/>
                  <a:pt x="2736850" y="266700"/>
                </a:cubicBezTo>
                <a:cubicBezTo>
                  <a:pt x="2728575" y="262103"/>
                  <a:pt x="2719669" y="258696"/>
                  <a:pt x="2711450" y="254000"/>
                </a:cubicBezTo>
                <a:cubicBezTo>
                  <a:pt x="2704824" y="250214"/>
                  <a:pt x="2699374" y="244400"/>
                  <a:pt x="2692400" y="241300"/>
                </a:cubicBezTo>
                <a:cubicBezTo>
                  <a:pt x="2624390" y="211073"/>
                  <a:pt x="2678363" y="244642"/>
                  <a:pt x="2635250" y="215900"/>
                </a:cubicBezTo>
                <a:cubicBezTo>
                  <a:pt x="2623961" y="198967"/>
                  <a:pt x="2620424" y="190963"/>
                  <a:pt x="2603500" y="177800"/>
                </a:cubicBezTo>
                <a:cubicBezTo>
                  <a:pt x="2591452" y="168429"/>
                  <a:pt x="2577611" y="161558"/>
                  <a:pt x="2565400" y="152400"/>
                </a:cubicBezTo>
                <a:cubicBezTo>
                  <a:pt x="2556933" y="146050"/>
                  <a:pt x="2549466" y="138083"/>
                  <a:pt x="2540000" y="133350"/>
                </a:cubicBezTo>
                <a:cubicBezTo>
                  <a:pt x="2532194" y="129447"/>
                  <a:pt x="2522991" y="129398"/>
                  <a:pt x="2514600" y="127000"/>
                </a:cubicBezTo>
                <a:cubicBezTo>
                  <a:pt x="2508164" y="125161"/>
                  <a:pt x="2502238" y="120912"/>
                  <a:pt x="2495550" y="120650"/>
                </a:cubicBezTo>
                <a:cubicBezTo>
                  <a:pt x="2394006" y="116668"/>
                  <a:pt x="2292350" y="116417"/>
                  <a:pt x="2190750" y="114300"/>
                </a:cubicBezTo>
                <a:cubicBezTo>
                  <a:pt x="2178050" y="110067"/>
                  <a:pt x="2165902" y="103493"/>
                  <a:pt x="2152650" y="101600"/>
                </a:cubicBezTo>
                <a:cubicBezTo>
                  <a:pt x="2123017" y="97367"/>
                  <a:pt x="2092790" y="96160"/>
                  <a:pt x="2063750" y="88900"/>
                </a:cubicBezTo>
                <a:cubicBezTo>
                  <a:pt x="2055283" y="86783"/>
                  <a:pt x="2046741" y="84948"/>
                  <a:pt x="2038350" y="82550"/>
                </a:cubicBezTo>
                <a:cubicBezTo>
                  <a:pt x="2031914" y="80711"/>
                  <a:pt x="2025886" y="77397"/>
                  <a:pt x="2019300" y="76200"/>
                </a:cubicBezTo>
                <a:cubicBezTo>
                  <a:pt x="2002510" y="73147"/>
                  <a:pt x="1985433" y="71967"/>
                  <a:pt x="1968500" y="69850"/>
                </a:cubicBezTo>
                <a:cubicBezTo>
                  <a:pt x="1953683" y="65617"/>
                  <a:pt x="1939266" y="59585"/>
                  <a:pt x="1924050" y="57150"/>
                </a:cubicBezTo>
                <a:cubicBezTo>
                  <a:pt x="1886197" y="51094"/>
                  <a:pt x="1809750" y="44450"/>
                  <a:pt x="1809750" y="44450"/>
                </a:cubicBezTo>
                <a:lnTo>
                  <a:pt x="1454150" y="50800"/>
                </a:lnTo>
                <a:cubicBezTo>
                  <a:pt x="1343146" y="54216"/>
                  <a:pt x="1436166" y="54276"/>
                  <a:pt x="1371600" y="63500"/>
                </a:cubicBezTo>
                <a:cubicBezTo>
                  <a:pt x="1350542" y="66508"/>
                  <a:pt x="1329267" y="67733"/>
                  <a:pt x="1308100" y="69850"/>
                </a:cubicBezTo>
                <a:cubicBezTo>
                  <a:pt x="1225550" y="67733"/>
                  <a:pt x="1142934" y="67428"/>
                  <a:pt x="1060450" y="63500"/>
                </a:cubicBezTo>
                <a:cubicBezTo>
                  <a:pt x="1053764" y="63182"/>
                  <a:pt x="1047992" y="58313"/>
                  <a:pt x="1041400" y="57150"/>
                </a:cubicBezTo>
                <a:cubicBezTo>
                  <a:pt x="1011921" y="51948"/>
                  <a:pt x="981540" y="51710"/>
                  <a:pt x="952500" y="44450"/>
                </a:cubicBezTo>
                <a:cubicBezTo>
                  <a:pt x="935567" y="40217"/>
                  <a:pt x="918873" y="34872"/>
                  <a:pt x="901700" y="31750"/>
                </a:cubicBezTo>
                <a:cubicBezTo>
                  <a:pt x="872249" y="26395"/>
                  <a:pt x="842327" y="23971"/>
                  <a:pt x="812800" y="19050"/>
                </a:cubicBezTo>
                <a:cubicBezTo>
                  <a:pt x="800100" y="16933"/>
                  <a:pt x="787289" y="15398"/>
                  <a:pt x="774700" y="12700"/>
                </a:cubicBezTo>
                <a:cubicBezTo>
                  <a:pt x="757633" y="9043"/>
                  <a:pt x="723900" y="0"/>
                  <a:pt x="723900" y="0"/>
                </a:cubicBezTo>
                <a:cubicBezTo>
                  <a:pt x="673100" y="2117"/>
                  <a:pt x="622074" y="1118"/>
                  <a:pt x="571500" y="6350"/>
                </a:cubicBezTo>
                <a:cubicBezTo>
                  <a:pt x="560162" y="7523"/>
                  <a:pt x="550668" y="15775"/>
                  <a:pt x="539750" y="19050"/>
                </a:cubicBezTo>
                <a:cubicBezTo>
                  <a:pt x="529412" y="22151"/>
                  <a:pt x="518583" y="23283"/>
                  <a:pt x="508000" y="25400"/>
                </a:cubicBezTo>
                <a:cubicBezTo>
                  <a:pt x="501650" y="29633"/>
                  <a:pt x="495776" y="34687"/>
                  <a:pt x="488950" y="38100"/>
                </a:cubicBezTo>
                <a:cubicBezTo>
                  <a:pt x="457119" y="54016"/>
                  <a:pt x="462116" y="48055"/>
                  <a:pt x="431800" y="57150"/>
                </a:cubicBezTo>
                <a:cubicBezTo>
                  <a:pt x="418978" y="60997"/>
                  <a:pt x="406400" y="65617"/>
                  <a:pt x="393700" y="69850"/>
                </a:cubicBezTo>
                <a:cubicBezTo>
                  <a:pt x="387350" y="71967"/>
                  <a:pt x="380219" y="72487"/>
                  <a:pt x="374650" y="76200"/>
                </a:cubicBezTo>
                <a:lnTo>
                  <a:pt x="355600" y="88900"/>
                </a:lnTo>
                <a:cubicBezTo>
                  <a:pt x="341361" y="110259"/>
                  <a:pt x="335203" y="130079"/>
                  <a:pt x="311150" y="139700"/>
                </a:cubicBezTo>
                <a:cubicBezTo>
                  <a:pt x="307219" y="141272"/>
                  <a:pt x="299508" y="158750"/>
                  <a:pt x="285750" y="16510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7030A0"/>
                </a:solidFill>
                <a:latin typeface="Consolas" panose="020B0609020204030204" pitchFamily="49" charset="0"/>
              </a:rPr>
              <a:t>11</a:t>
            </a:r>
            <a:r>
              <a:rPr lang="en-US">
                <a:solidFill>
                  <a:schemeClr val="tx1"/>
                </a:solidFill>
                <a:latin typeface="Consolas" panose="020B0609020204030204" pitchFamily="49" charset="0"/>
              </a:rPr>
              <a:t>   12   13   14</a:t>
            </a:r>
          </a:p>
          <a:p>
            <a:pPr algn="ctr"/>
            <a:r>
              <a:rPr lang="en-US">
                <a:solidFill>
                  <a:schemeClr val="tx1"/>
                </a:solidFill>
                <a:latin typeface="Consolas" panose="020B0609020204030204" pitchFamily="49" charset="0"/>
              </a:rPr>
              <a:t>21   22   23   24</a:t>
            </a:r>
          </a:p>
          <a:p>
            <a:pPr algn="ctr"/>
            <a:r>
              <a:rPr lang="en-US">
                <a:solidFill>
                  <a:schemeClr val="tx1"/>
                </a:solidFill>
                <a:latin typeface="Consolas" panose="020B0609020204030204" pitchFamily="49" charset="0"/>
              </a:rPr>
              <a:t>31   32   33   34</a:t>
            </a:r>
          </a:p>
          <a:p>
            <a:pPr algn="ctr"/>
            <a:r>
              <a:rPr lang="en-US">
                <a:solidFill>
                  <a:schemeClr val="tx1"/>
                </a:solidFill>
                <a:latin typeface="Consolas" panose="020B0609020204030204" pitchFamily="49" charset="0"/>
              </a:rPr>
              <a:t>41   42   43   44</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772929F-EFC4-4875-A59D-C2A7CCE2FBB7}"/>
                  </a:ext>
                </a:extLst>
              </p:cNvPr>
              <p:cNvSpPr txBox="1"/>
              <p:nvPr/>
            </p:nvSpPr>
            <p:spPr>
              <a:xfrm>
                <a:off x="457200" y="4113311"/>
                <a:ext cx="103505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Ω</m:t>
                      </m:r>
                      <m:r>
                        <a:rPr lang="en-US" b="0" i="1" smtClean="0">
                          <a:latin typeface="Cambria Math" panose="02040503050406030204" pitchFamily="18" charset="0"/>
                        </a:rPr>
                        <m:t>=</m:t>
                      </m:r>
                    </m:oMath>
                  </m:oMathPara>
                </a14:m>
                <a:endParaRPr lang="en-US"/>
              </a:p>
            </p:txBody>
          </p:sp>
        </mc:Choice>
        <mc:Fallback xmlns="">
          <p:sp>
            <p:nvSpPr>
              <p:cNvPr id="9" name="TextBox 8">
                <a:extLst>
                  <a:ext uri="{FF2B5EF4-FFF2-40B4-BE49-F238E27FC236}">
                    <a16:creationId xmlns:a16="http://schemas.microsoft.com/office/drawing/2014/main" id="{3772929F-EFC4-4875-A59D-C2A7CCE2FBB7}"/>
                  </a:ext>
                </a:extLst>
              </p:cNvPr>
              <p:cNvSpPr txBox="1">
                <a:spLocks noRot="1" noChangeAspect="1" noMove="1" noResize="1" noEditPoints="1" noAdjustHandles="1" noChangeArrowheads="1" noChangeShapeType="1" noTextEdit="1"/>
              </p:cNvSpPr>
              <p:nvPr/>
            </p:nvSpPr>
            <p:spPr>
              <a:xfrm>
                <a:off x="457200" y="4113311"/>
                <a:ext cx="1035050" cy="307777"/>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524806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DC8E9C-A7D2-435C-A94E-0498241BB871}"/>
              </a:ext>
            </a:extLst>
          </p:cNvPr>
          <p:cNvPicPr>
            <a:picLocks noChangeAspect="1"/>
          </p:cNvPicPr>
          <p:nvPr/>
        </p:nvPicPr>
        <p:blipFill>
          <a:blip r:embed="rId2"/>
          <a:stretch>
            <a:fillRect/>
          </a:stretch>
        </p:blipFill>
        <p:spPr>
          <a:xfrm>
            <a:off x="7631000" y="1662112"/>
            <a:ext cx="1428750" cy="909638"/>
          </a:xfrm>
          <a:prstGeom prst="rect">
            <a:avLst/>
          </a:prstGeom>
        </p:spPr>
      </p:pic>
      <p:sp>
        <p:nvSpPr>
          <p:cNvPr id="5" name="Title 4">
            <a:extLst>
              <a:ext uri="{FF2B5EF4-FFF2-40B4-BE49-F238E27FC236}">
                <a16:creationId xmlns:a16="http://schemas.microsoft.com/office/drawing/2014/main" id="{FC788030-3056-4B01-92B8-C25E05E0E18D}"/>
              </a:ext>
            </a:extLst>
          </p:cNvPr>
          <p:cNvSpPr>
            <a:spLocks noGrp="1"/>
          </p:cNvSpPr>
          <p:nvPr>
            <p:ph type="title"/>
          </p:nvPr>
        </p:nvSpPr>
        <p:spPr/>
        <p:txBody>
          <a:bodyPr/>
          <a:lstStyle/>
          <a:p>
            <a:r>
              <a:rPr lang="en-US"/>
              <a:t>Another Example Probability Space</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77C0F910-D172-4B87-B509-82A555F5A2CC}"/>
                  </a:ext>
                </a:extLst>
              </p:cNvPr>
              <p:cNvSpPr>
                <a:spLocks noGrp="1"/>
              </p:cNvSpPr>
              <p:nvPr>
                <p:ph type="body" idx="1"/>
              </p:nvPr>
            </p:nvSpPr>
            <p:spPr/>
            <p:txBody>
              <a:bodyPr/>
              <a:lstStyle/>
              <a:p>
                <a:pPr marL="101600" indent="0">
                  <a:buNone/>
                </a:pPr>
                <a:r>
                  <a:rPr lang="en-US" dirty="0"/>
                  <a:t>Example: Rolling two unfair 4-sided dice. In this case S = {1, 2, 3, 4},  k = 2, and we are drawing without replacement. Suppose that dice are loaded so that 1 appears 5/8 times, and other numbers occurs 1/8 times.</a:t>
                </a:r>
              </a:p>
              <a:p>
                <a:pPr marL="101600" indent="0">
                  <a:buNone/>
                </a:pPr>
                <a:endParaRPr lang="en-US" dirty="0"/>
              </a:p>
              <a:p>
                <a:pPr marL="101600" indent="0">
                  <a:buNone/>
                </a:pPr>
                <a:r>
                  <a:rPr lang="en-US" dirty="0"/>
                  <a:t>In this example </a:t>
                </a:r>
                <a14:m>
                  <m:oMath xmlns:m="http://schemas.openxmlformats.org/officeDocument/2006/math">
                    <m:r>
                      <a:rPr lang="en-US" b="1" i="1">
                        <a:latin typeface="Cambria Math" panose="02040503050406030204" pitchFamily="18" charset="0"/>
                      </a:rPr>
                      <m:t>𝑷</m:t>
                    </m:r>
                    <m:d>
                      <m:dPr>
                        <m:ctrlPr>
                          <a:rPr lang="en-US" i="1">
                            <a:latin typeface="Cambria Math" panose="02040503050406030204" pitchFamily="18" charset="0"/>
                          </a:rPr>
                        </m:ctrlPr>
                      </m:dPr>
                      <m:e>
                        <m:r>
                          <a:rPr lang="en-US" i="1">
                            <a:latin typeface="Cambria Math" panose="02040503050406030204" pitchFamily="18" charset="0"/>
                          </a:rPr>
                          <m:t>𝜔</m:t>
                        </m:r>
                      </m:e>
                    </m:d>
                  </m:oMath>
                </a14:m>
                <a:r>
                  <a:rPr lang="en-US" dirty="0"/>
                  <a:t> is slightly more complicated:</a:t>
                </a:r>
              </a:p>
              <a:p>
                <a14:m>
                  <m:oMath xmlns:m="http://schemas.openxmlformats.org/officeDocument/2006/math">
                    <m:r>
                      <a:rPr lang="en-US" b="1" i="1">
                        <a:latin typeface="Cambria Math" panose="02040503050406030204" pitchFamily="18" charset="0"/>
                      </a:rPr>
                      <m:t>𝑷</m:t>
                    </m:r>
                    <m:d>
                      <m:dPr>
                        <m:ctrlPr>
                          <a:rPr lang="en-US" i="1">
                            <a:latin typeface="Cambria Math" panose="02040503050406030204" pitchFamily="18" charset="0"/>
                          </a:rPr>
                        </m:ctrlPr>
                      </m:dPr>
                      <m:e>
                        <m:r>
                          <a:rPr lang="en-US" b="1" i="1" smtClean="0">
                            <a:solidFill>
                              <a:srgbClr val="7030A0"/>
                            </a:solidFill>
                            <a:latin typeface="Cambria Math" panose="02040503050406030204" pitchFamily="18" charset="0"/>
                          </a:rPr>
                          <m:t>𝟏𝟏</m:t>
                        </m:r>
                      </m:e>
                    </m:d>
                    <m:r>
                      <a:rPr lang="en-US" i="1">
                        <a:latin typeface="Cambria Math" panose="02040503050406030204" pitchFamily="18" charset="0"/>
                      </a:rPr>
                      <m:t>=</m:t>
                    </m:r>
                    <m:r>
                      <a:rPr lang="en-US" i="1" smtClean="0">
                        <a:latin typeface="Cambria Math" panose="02040503050406030204" pitchFamily="18" charset="0"/>
                      </a:rPr>
                      <m:t>25</m:t>
                    </m:r>
                    <m:r>
                      <m:rPr>
                        <m:lit/>
                      </m:rPr>
                      <a:rPr lang="en-US" i="1">
                        <a:latin typeface="Cambria Math" panose="02040503050406030204" pitchFamily="18" charset="0"/>
                      </a:rPr>
                      <m:t>/</m:t>
                    </m:r>
                    <m:r>
                      <a:rPr lang="en-US" i="1">
                        <a:latin typeface="Cambria Math" panose="02040503050406030204" pitchFamily="18" charset="0"/>
                      </a:rPr>
                      <m:t>64</m:t>
                    </m:r>
                  </m:oMath>
                </a14:m>
                <a:endParaRPr lang="en-US" dirty="0"/>
              </a:p>
              <a:p>
                <a:pPr marL="101600" indent="0">
                  <a:buNone/>
                </a:pPr>
                <a:endParaRPr lang="en-US" dirty="0"/>
              </a:p>
            </p:txBody>
          </p:sp>
        </mc:Choice>
        <mc:Fallback xmlns="">
          <p:sp>
            <p:nvSpPr>
              <p:cNvPr id="6" name="Text Placeholder 5">
                <a:extLst>
                  <a:ext uri="{FF2B5EF4-FFF2-40B4-BE49-F238E27FC236}">
                    <a16:creationId xmlns:a16="http://schemas.microsoft.com/office/drawing/2014/main" id="{77C0F910-D172-4B87-B509-82A555F5A2CC}"/>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p:sp>
        <p:nvSpPr>
          <p:cNvPr id="8" name="Freeform: Shape 7">
            <a:extLst>
              <a:ext uri="{FF2B5EF4-FFF2-40B4-BE49-F238E27FC236}">
                <a16:creationId xmlns:a16="http://schemas.microsoft.com/office/drawing/2014/main" id="{2D2D5D77-A502-4C37-A82F-50A7ABD139C4}"/>
              </a:ext>
            </a:extLst>
          </p:cNvPr>
          <p:cNvSpPr/>
          <p:nvPr/>
        </p:nvSpPr>
        <p:spPr>
          <a:xfrm>
            <a:off x="1301750" y="3708400"/>
            <a:ext cx="3309627" cy="1117600"/>
          </a:xfrm>
          <a:custGeom>
            <a:avLst/>
            <a:gdLst>
              <a:gd name="connsiteX0" fmla="*/ 285750 w 3309627"/>
              <a:gd name="connsiteY0" fmla="*/ 165100 h 1117600"/>
              <a:gd name="connsiteX1" fmla="*/ 228600 w 3309627"/>
              <a:gd name="connsiteY1" fmla="*/ 177800 h 1117600"/>
              <a:gd name="connsiteX2" fmla="*/ 190500 w 3309627"/>
              <a:gd name="connsiteY2" fmla="*/ 190500 h 1117600"/>
              <a:gd name="connsiteX3" fmla="*/ 165100 w 3309627"/>
              <a:gd name="connsiteY3" fmla="*/ 209550 h 1117600"/>
              <a:gd name="connsiteX4" fmla="*/ 127000 w 3309627"/>
              <a:gd name="connsiteY4" fmla="*/ 228600 h 1117600"/>
              <a:gd name="connsiteX5" fmla="*/ 95250 w 3309627"/>
              <a:gd name="connsiteY5" fmla="*/ 273050 h 1117600"/>
              <a:gd name="connsiteX6" fmla="*/ 76200 w 3309627"/>
              <a:gd name="connsiteY6" fmla="*/ 298450 h 1117600"/>
              <a:gd name="connsiteX7" fmla="*/ 63500 w 3309627"/>
              <a:gd name="connsiteY7" fmla="*/ 336550 h 1117600"/>
              <a:gd name="connsiteX8" fmla="*/ 57150 w 3309627"/>
              <a:gd name="connsiteY8" fmla="*/ 355600 h 1117600"/>
              <a:gd name="connsiteX9" fmla="*/ 63500 w 3309627"/>
              <a:gd name="connsiteY9" fmla="*/ 419100 h 1117600"/>
              <a:gd name="connsiteX10" fmla="*/ 69850 w 3309627"/>
              <a:gd name="connsiteY10" fmla="*/ 438150 h 1117600"/>
              <a:gd name="connsiteX11" fmla="*/ 63500 w 3309627"/>
              <a:gd name="connsiteY11" fmla="*/ 508000 h 1117600"/>
              <a:gd name="connsiteX12" fmla="*/ 50800 w 3309627"/>
              <a:gd name="connsiteY12" fmla="*/ 546100 h 1117600"/>
              <a:gd name="connsiteX13" fmla="*/ 31750 w 3309627"/>
              <a:gd name="connsiteY13" fmla="*/ 565150 h 1117600"/>
              <a:gd name="connsiteX14" fmla="*/ 25400 w 3309627"/>
              <a:gd name="connsiteY14" fmla="*/ 584200 h 1117600"/>
              <a:gd name="connsiteX15" fmla="*/ 0 w 3309627"/>
              <a:gd name="connsiteY15" fmla="*/ 622300 h 1117600"/>
              <a:gd name="connsiteX16" fmla="*/ 6350 w 3309627"/>
              <a:gd name="connsiteY16" fmla="*/ 698500 h 1117600"/>
              <a:gd name="connsiteX17" fmla="*/ 25400 w 3309627"/>
              <a:gd name="connsiteY17" fmla="*/ 717550 h 1117600"/>
              <a:gd name="connsiteX18" fmla="*/ 57150 w 3309627"/>
              <a:gd name="connsiteY18" fmla="*/ 749300 h 1117600"/>
              <a:gd name="connsiteX19" fmla="*/ 95250 w 3309627"/>
              <a:gd name="connsiteY19" fmla="*/ 787400 h 1117600"/>
              <a:gd name="connsiteX20" fmla="*/ 114300 w 3309627"/>
              <a:gd name="connsiteY20" fmla="*/ 800100 h 1117600"/>
              <a:gd name="connsiteX21" fmla="*/ 152400 w 3309627"/>
              <a:gd name="connsiteY21" fmla="*/ 831850 h 1117600"/>
              <a:gd name="connsiteX22" fmla="*/ 177800 w 3309627"/>
              <a:gd name="connsiteY22" fmla="*/ 857250 h 1117600"/>
              <a:gd name="connsiteX23" fmla="*/ 184150 w 3309627"/>
              <a:gd name="connsiteY23" fmla="*/ 876300 h 1117600"/>
              <a:gd name="connsiteX24" fmla="*/ 203200 w 3309627"/>
              <a:gd name="connsiteY24" fmla="*/ 882650 h 1117600"/>
              <a:gd name="connsiteX25" fmla="*/ 241300 w 3309627"/>
              <a:gd name="connsiteY25" fmla="*/ 908050 h 1117600"/>
              <a:gd name="connsiteX26" fmla="*/ 311150 w 3309627"/>
              <a:gd name="connsiteY26" fmla="*/ 927100 h 1117600"/>
              <a:gd name="connsiteX27" fmla="*/ 349250 w 3309627"/>
              <a:gd name="connsiteY27" fmla="*/ 939800 h 1117600"/>
              <a:gd name="connsiteX28" fmla="*/ 368300 w 3309627"/>
              <a:gd name="connsiteY28" fmla="*/ 946150 h 1117600"/>
              <a:gd name="connsiteX29" fmla="*/ 400050 w 3309627"/>
              <a:gd name="connsiteY29" fmla="*/ 952500 h 1117600"/>
              <a:gd name="connsiteX30" fmla="*/ 419100 w 3309627"/>
              <a:gd name="connsiteY30" fmla="*/ 958850 h 1117600"/>
              <a:gd name="connsiteX31" fmla="*/ 482600 w 3309627"/>
              <a:gd name="connsiteY31" fmla="*/ 977900 h 1117600"/>
              <a:gd name="connsiteX32" fmla="*/ 501650 w 3309627"/>
              <a:gd name="connsiteY32" fmla="*/ 984250 h 1117600"/>
              <a:gd name="connsiteX33" fmla="*/ 546100 w 3309627"/>
              <a:gd name="connsiteY33" fmla="*/ 990600 h 1117600"/>
              <a:gd name="connsiteX34" fmla="*/ 641350 w 3309627"/>
              <a:gd name="connsiteY34" fmla="*/ 1009650 h 1117600"/>
              <a:gd name="connsiteX35" fmla="*/ 685800 w 3309627"/>
              <a:gd name="connsiteY35" fmla="*/ 1016000 h 1117600"/>
              <a:gd name="connsiteX36" fmla="*/ 717550 w 3309627"/>
              <a:gd name="connsiteY36" fmla="*/ 1022350 h 1117600"/>
              <a:gd name="connsiteX37" fmla="*/ 781050 w 3309627"/>
              <a:gd name="connsiteY37" fmla="*/ 1028700 h 1117600"/>
              <a:gd name="connsiteX38" fmla="*/ 927100 w 3309627"/>
              <a:gd name="connsiteY38" fmla="*/ 1054100 h 1117600"/>
              <a:gd name="connsiteX39" fmla="*/ 958850 w 3309627"/>
              <a:gd name="connsiteY39" fmla="*/ 1060450 h 1117600"/>
              <a:gd name="connsiteX40" fmla="*/ 1187450 w 3309627"/>
              <a:gd name="connsiteY40" fmla="*/ 1073150 h 1117600"/>
              <a:gd name="connsiteX41" fmla="*/ 1231900 w 3309627"/>
              <a:gd name="connsiteY41" fmla="*/ 1085850 h 1117600"/>
              <a:gd name="connsiteX42" fmla="*/ 1250950 w 3309627"/>
              <a:gd name="connsiteY42" fmla="*/ 1092200 h 1117600"/>
              <a:gd name="connsiteX43" fmla="*/ 1289050 w 3309627"/>
              <a:gd name="connsiteY43" fmla="*/ 1073150 h 1117600"/>
              <a:gd name="connsiteX44" fmla="*/ 1390650 w 3309627"/>
              <a:gd name="connsiteY44" fmla="*/ 1054100 h 1117600"/>
              <a:gd name="connsiteX45" fmla="*/ 1809750 w 3309627"/>
              <a:gd name="connsiteY45" fmla="*/ 1066800 h 1117600"/>
              <a:gd name="connsiteX46" fmla="*/ 1911350 w 3309627"/>
              <a:gd name="connsiteY46" fmla="*/ 1079500 h 1117600"/>
              <a:gd name="connsiteX47" fmla="*/ 1936750 w 3309627"/>
              <a:gd name="connsiteY47" fmla="*/ 1085850 h 1117600"/>
              <a:gd name="connsiteX48" fmla="*/ 1987550 w 3309627"/>
              <a:gd name="connsiteY48" fmla="*/ 1092200 h 1117600"/>
              <a:gd name="connsiteX49" fmla="*/ 2127250 w 3309627"/>
              <a:gd name="connsiteY49" fmla="*/ 1104900 h 1117600"/>
              <a:gd name="connsiteX50" fmla="*/ 2622550 w 3309627"/>
              <a:gd name="connsiteY50" fmla="*/ 1104900 h 1117600"/>
              <a:gd name="connsiteX51" fmla="*/ 2647950 w 3309627"/>
              <a:gd name="connsiteY51" fmla="*/ 1111250 h 1117600"/>
              <a:gd name="connsiteX52" fmla="*/ 2762250 w 3309627"/>
              <a:gd name="connsiteY52" fmla="*/ 1117600 h 1117600"/>
              <a:gd name="connsiteX53" fmla="*/ 2832100 w 3309627"/>
              <a:gd name="connsiteY53" fmla="*/ 1111250 h 1117600"/>
              <a:gd name="connsiteX54" fmla="*/ 2870200 w 3309627"/>
              <a:gd name="connsiteY54" fmla="*/ 1098550 h 1117600"/>
              <a:gd name="connsiteX55" fmla="*/ 2889250 w 3309627"/>
              <a:gd name="connsiteY55" fmla="*/ 1092200 h 1117600"/>
              <a:gd name="connsiteX56" fmla="*/ 2927350 w 3309627"/>
              <a:gd name="connsiteY56" fmla="*/ 1073150 h 1117600"/>
              <a:gd name="connsiteX57" fmla="*/ 2984500 w 3309627"/>
              <a:gd name="connsiteY57" fmla="*/ 1041400 h 1117600"/>
              <a:gd name="connsiteX58" fmla="*/ 3035300 w 3309627"/>
              <a:gd name="connsiteY58" fmla="*/ 1016000 h 1117600"/>
              <a:gd name="connsiteX59" fmla="*/ 3092450 w 3309627"/>
              <a:gd name="connsiteY59" fmla="*/ 1003300 h 1117600"/>
              <a:gd name="connsiteX60" fmla="*/ 3111500 w 3309627"/>
              <a:gd name="connsiteY60" fmla="*/ 996950 h 1117600"/>
              <a:gd name="connsiteX61" fmla="*/ 3225800 w 3309627"/>
              <a:gd name="connsiteY61" fmla="*/ 971550 h 1117600"/>
              <a:gd name="connsiteX62" fmla="*/ 3251200 w 3309627"/>
              <a:gd name="connsiteY62" fmla="*/ 958850 h 1117600"/>
              <a:gd name="connsiteX63" fmla="*/ 3270250 w 3309627"/>
              <a:gd name="connsiteY63" fmla="*/ 952500 h 1117600"/>
              <a:gd name="connsiteX64" fmla="*/ 3289300 w 3309627"/>
              <a:gd name="connsiteY64" fmla="*/ 939800 h 1117600"/>
              <a:gd name="connsiteX65" fmla="*/ 3302000 w 3309627"/>
              <a:gd name="connsiteY65" fmla="*/ 920750 h 1117600"/>
              <a:gd name="connsiteX66" fmla="*/ 3302000 w 3309627"/>
              <a:gd name="connsiteY66" fmla="*/ 844550 h 1117600"/>
              <a:gd name="connsiteX67" fmla="*/ 3263900 w 3309627"/>
              <a:gd name="connsiteY67" fmla="*/ 800100 h 1117600"/>
              <a:gd name="connsiteX68" fmla="*/ 3232150 w 3309627"/>
              <a:gd name="connsiteY68" fmla="*/ 762000 h 1117600"/>
              <a:gd name="connsiteX69" fmla="*/ 3213100 w 3309627"/>
              <a:gd name="connsiteY69" fmla="*/ 749300 h 1117600"/>
              <a:gd name="connsiteX70" fmla="*/ 3175000 w 3309627"/>
              <a:gd name="connsiteY70" fmla="*/ 711200 h 1117600"/>
              <a:gd name="connsiteX71" fmla="*/ 3117850 w 3309627"/>
              <a:gd name="connsiteY71" fmla="*/ 679450 h 1117600"/>
              <a:gd name="connsiteX72" fmla="*/ 3073400 w 3309627"/>
              <a:gd name="connsiteY72" fmla="*/ 654050 h 1117600"/>
              <a:gd name="connsiteX73" fmla="*/ 3054350 w 3309627"/>
              <a:gd name="connsiteY73" fmla="*/ 565150 h 1117600"/>
              <a:gd name="connsiteX74" fmla="*/ 3060700 w 3309627"/>
              <a:gd name="connsiteY74" fmla="*/ 546100 h 1117600"/>
              <a:gd name="connsiteX75" fmla="*/ 3048000 w 3309627"/>
              <a:gd name="connsiteY75" fmla="*/ 476250 h 1117600"/>
              <a:gd name="connsiteX76" fmla="*/ 3041650 w 3309627"/>
              <a:gd name="connsiteY76" fmla="*/ 457200 h 1117600"/>
              <a:gd name="connsiteX77" fmla="*/ 3022600 w 3309627"/>
              <a:gd name="connsiteY77" fmla="*/ 444500 h 1117600"/>
              <a:gd name="connsiteX78" fmla="*/ 2971800 w 3309627"/>
              <a:gd name="connsiteY78" fmla="*/ 400050 h 1117600"/>
              <a:gd name="connsiteX79" fmla="*/ 2946400 w 3309627"/>
              <a:gd name="connsiteY79" fmla="*/ 381000 h 1117600"/>
              <a:gd name="connsiteX80" fmla="*/ 2895600 w 3309627"/>
              <a:gd name="connsiteY80" fmla="*/ 355600 h 1117600"/>
              <a:gd name="connsiteX81" fmla="*/ 2876550 w 3309627"/>
              <a:gd name="connsiteY81" fmla="*/ 336550 h 1117600"/>
              <a:gd name="connsiteX82" fmla="*/ 2819400 w 3309627"/>
              <a:gd name="connsiteY82" fmla="*/ 311150 h 1117600"/>
              <a:gd name="connsiteX83" fmla="*/ 2787650 w 3309627"/>
              <a:gd name="connsiteY83" fmla="*/ 292100 h 1117600"/>
              <a:gd name="connsiteX84" fmla="*/ 2768600 w 3309627"/>
              <a:gd name="connsiteY84" fmla="*/ 285750 h 1117600"/>
              <a:gd name="connsiteX85" fmla="*/ 2736850 w 3309627"/>
              <a:gd name="connsiteY85" fmla="*/ 266700 h 1117600"/>
              <a:gd name="connsiteX86" fmla="*/ 2711450 w 3309627"/>
              <a:gd name="connsiteY86" fmla="*/ 254000 h 1117600"/>
              <a:gd name="connsiteX87" fmla="*/ 2692400 w 3309627"/>
              <a:gd name="connsiteY87" fmla="*/ 241300 h 1117600"/>
              <a:gd name="connsiteX88" fmla="*/ 2635250 w 3309627"/>
              <a:gd name="connsiteY88" fmla="*/ 215900 h 1117600"/>
              <a:gd name="connsiteX89" fmla="*/ 2603500 w 3309627"/>
              <a:gd name="connsiteY89" fmla="*/ 177800 h 1117600"/>
              <a:gd name="connsiteX90" fmla="*/ 2565400 w 3309627"/>
              <a:gd name="connsiteY90" fmla="*/ 152400 h 1117600"/>
              <a:gd name="connsiteX91" fmla="*/ 2540000 w 3309627"/>
              <a:gd name="connsiteY91" fmla="*/ 133350 h 1117600"/>
              <a:gd name="connsiteX92" fmla="*/ 2514600 w 3309627"/>
              <a:gd name="connsiteY92" fmla="*/ 127000 h 1117600"/>
              <a:gd name="connsiteX93" fmla="*/ 2495550 w 3309627"/>
              <a:gd name="connsiteY93" fmla="*/ 120650 h 1117600"/>
              <a:gd name="connsiteX94" fmla="*/ 2190750 w 3309627"/>
              <a:gd name="connsiteY94" fmla="*/ 114300 h 1117600"/>
              <a:gd name="connsiteX95" fmla="*/ 2152650 w 3309627"/>
              <a:gd name="connsiteY95" fmla="*/ 101600 h 1117600"/>
              <a:gd name="connsiteX96" fmla="*/ 2063750 w 3309627"/>
              <a:gd name="connsiteY96" fmla="*/ 88900 h 1117600"/>
              <a:gd name="connsiteX97" fmla="*/ 2038350 w 3309627"/>
              <a:gd name="connsiteY97" fmla="*/ 82550 h 1117600"/>
              <a:gd name="connsiteX98" fmla="*/ 2019300 w 3309627"/>
              <a:gd name="connsiteY98" fmla="*/ 76200 h 1117600"/>
              <a:gd name="connsiteX99" fmla="*/ 1968500 w 3309627"/>
              <a:gd name="connsiteY99" fmla="*/ 69850 h 1117600"/>
              <a:gd name="connsiteX100" fmla="*/ 1924050 w 3309627"/>
              <a:gd name="connsiteY100" fmla="*/ 57150 h 1117600"/>
              <a:gd name="connsiteX101" fmla="*/ 1809750 w 3309627"/>
              <a:gd name="connsiteY101" fmla="*/ 44450 h 1117600"/>
              <a:gd name="connsiteX102" fmla="*/ 1454150 w 3309627"/>
              <a:gd name="connsiteY102" fmla="*/ 50800 h 1117600"/>
              <a:gd name="connsiteX103" fmla="*/ 1371600 w 3309627"/>
              <a:gd name="connsiteY103" fmla="*/ 63500 h 1117600"/>
              <a:gd name="connsiteX104" fmla="*/ 1308100 w 3309627"/>
              <a:gd name="connsiteY104" fmla="*/ 69850 h 1117600"/>
              <a:gd name="connsiteX105" fmla="*/ 1060450 w 3309627"/>
              <a:gd name="connsiteY105" fmla="*/ 63500 h 1117600"/>
              <a:gd name="connsiteX106" fmla="*/ 1041400 w 3309627"/>
              <a:gd name="connsiteY106" fmla="*/ 57150 h 1117600"/>
              <a:gd name="connsiteX107" fmla="*/ 952500 w 3309627"/>
              <a:gd name="connsiteY107" fmla="*/ 44450 h 1117600"/>
              <a:gd name="connsiteX108" fmla="*/ 901700 w 3309627"/>
              <a:gd name="connsiteY108" fmla="*/ 31750 h 1117600"/>
              <a:gd name="connsiteX109" fmla="*/ 812800 w 3309627"/>
              <a:gd name="connsiteY109" fmla="*/ 19050 h 1117600"/>
              <a:gd name="connsiteX110" fmla="*/ 774700 w 3309627"/>
              <a:gd name="connsiteY110" fmla="*/ 12700 h 1117600"/>
              <a:gd name="connsiteX111" fmla="*/ 723900 w 3309627"/>
              <a:gd name="connsiteY111" fmla="*/ 0 h 1117600"/>
              <a:gd name="connsiteX112" fmla="*/ 571500 w 3309627"/>
              <a:gd name="connsiteY112" fmla="*/ 6350 h 1117600"/>
              <a:gd name="connsiteX113" fmla="*/ 539750 w 3309627"/>
              <a:gd name="connsiteY113" fmla="*/ 19050 h 1117600"/>
              <a:gd name="connsiteX114" fmla="*/ 508000 w 3309627"/>
              <a:gd name="connsiteY114" fmla="*/ 25400 h 1117600"/>
              <a:gd name="connsiteX115" fmla="*/ 488950 w 3309627"/>
              <a:gd name="connsiteY115" fmla="*/ 38100 h 1117600"/>
              <a:gd name="connsiteX116" fmla="*/ 431800 w 3309627"/>
              <a:gd name="connsiteY116" fmla="*/ 57150 h 1117600"/>
              <a:gd name="connsiteX117" fmla="*/ 393700 w 3309627"/>
              <a:gd name="connsiteY117" fmla="*/ 69850 h 1117600"/>
              <a:gd name="connsiteX118" fmla="*/ 374650 w 3309627"/>
              <a:gd name="connsiteY118" fmla="*/ 76200 h 1117600"/>
              <a:gd name="connsiteX119" fmla="*/ 355600 w 3309627"/>
              <a:gd name="connsiteY119" fmla="*/ 88900 h 1117600"/>
              <a:gd name="connsiteX120" fmla="*/ 311150 w 3309627"/>
              <a:gd name="connsiteY120" fmla="*/ 139700 h 1117600"/>
              <a:gd name="connsiteX121" fmla="*/ 285750 w 3309627"/>
              <a:gd name="connsiteY121" fmla="*/ 165100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3309627" h="1117600">
                <a:moveTo>
                  <a:pt x="285750" y="165100"/>
                </a:moveTo>
                <a:cubicBezTo>
                  <a:pt x="271992" y="171450"/>
                  <a:pt x="246535" y="172419"/>
                  <a:pt x="228600" y="177800"/>
                </a:cubicBezTo>
                <a:cubicBezTo>
                  <a:pt x="215778" y="181647"/>
                  <a:pt x="190500" y="190500"/>
                  <a:pt x="190500" y="190500"/>
                </a:cubicBezTo>
                <a:cubicBezTo>
                  <a:pt x="182033" y="196850"/>
                  <a:pt x="174289" y="204299"/>
                  <a:pt x="165100" y="209550"/>
                </a:cubicBezTo>
                <a:cubicBezTo>
                  <a:pt x="140998" y="223322"/>
                  <a:pt x="149124" y="206476"/>
                  <a:pt x="127000" y="228600"/>
                </a:cubicBezTo>
                <a:cubicBezTo>
                  <a:pt x="116624" y="238976"/>
                  <a:pt x="104264" y="260430"/>
                  <a:pt x="95250" y="273050"/>
                </a:cubicBezTo>
                <a:cubicBezTo>
                  <a:pt x="89099" y="281662"/>
                  <a:pt x="82550" y="289983"/>
                  <a:pt x="76200" y="298450"/>
                </a:cubicBezTo>
                <a:lnTo>
                  <a:pt x="63500" y="336550"/>
                </a:lnTo>
                <a:lnTo>
                  <a:pt x="57150" y="355600"/>
                </a:lnTo>
                <a:cubicBezTo>
                  <a:pt x="59267" y="376767"/>
                  <a:pt x="60265" y="398075"/>
                  <a:pt x="63500" y="419100"/>
                </a:cubicBezTo>
                <a:cubicBezTo>
                  <a:pt x="64518" y="425716"/>
                  <a:pt x="69850" y="431457"/>
                  <a:pt x="69850" y="438150"/>
                </a:cubicBezTo>
                <a:cubicBezTo>
                  <a:pt x="69850" y="461529"/>
                  <a:pt x="67563" y="484976"/>
                  <a:pt x="63500" y="508000"/>
                </a:cubicBezTo>
                <a:cubicBezTo>
                  <a:pt x="61174" y="521183"/>
                  <a:pt x="60266" y="536634"/>
                  <a:pt x="50800" y="546100"/>
                </a:cubicBezTo>
                <a:lnTo>
                  <a:pt x="31750" y="565150"/>
                </a:lnTo>
                <a:cubicBezTo>
                  <a:pt x="29633" y="571500"/>
                  <a:pt x="28651" y="578349"/>
                  <a:pt x="25400" y="584200"/>
                </a:cubicBezTo>
                <a:cubicBezTo>
                  <a:pt x="17987" y="597543"/>
                  <a:pt x="0" y="622300"/>
                  <a:pt x="0" y="622300"/>
                </a:cubicBezTo>
                <a:cubicBezTo>
                  <a:pt x="2117" y="647700"/>
                  <a:pt x="-217" y="673873"/>
                  <a:pt x="6350" y="698500"/>
                </a:cubicBezTo>
                <a:cubicBezTo>
                  <a:pt x="8664" y="707177"/>
                  <a:pt x="19651" y="710651"/>
                  <a:pt x="25400" y="717550"/>
                </a:cubicBezTo>
                <a:cubicBezTo>
                  <a:pt x="55282" y="753409"/>
                  <a:pt x="18801" y="721908"/>
                  <a:pt x="57150" y="749300"/>
                </a:cubicBezTo>
                <a:cubicBezTo>
                  <a:pt x="129785" y="801182"/>
                  <a:pt x="47021" y="739171"/>
                  <a:pt x="95250" y="787400"/>
                </a:cubicBezTo>
                <a:cubicBezTo>
                  <a:pt x="100646" y="792796"/>
                  <a:pt x="108437" y="795214"/>
                  <a:pt x="114300" y="800100"/>
                </a:cubicBezTo>
                <a:cubicBezTo>
                  <a:pt x="163193" y="840844"/>
                  <a:pt x="105102" y="800318"/>
                  <a:pt x="152400" y="831850"/>
                </a:cubicBezTo>
                <a:cubicBezTo>
                  <a:pt x="169333" y="882650"/>
                  <a:pt x="143933" y="823383"/>
                  <a:pt x="177800" y="857250"/>
                </a:cubicBezTo>
                <a:cubicBezTo>
                  <a:pt x="182533" y="861983"/>
                  <a:pt x="179417" y="871567"/>
                  <a:pt x="184150" y="876300"/>
                </a:cubicBezTo>
                <a:cubicBezTo>
                  <a:pt x="188883" y="881033"/>
                  <a:pt x="197349" y="879399"/>
                  <a:pt x="203200" y="882650"/>
                </a:cubicBezTo>
                <a:cubicBezTo>
                  <a:pt x="216543" y="890063"/>
                  <a:pt x="226820" y="903223"/>
                  <a:pt x="241300" y="908050"/>
                </a:cubicBezTo>
                <a:cubicBezTo>
                  <a:pt x="356435" y="946428"/>
                  <a:pt x="212421" y="900174"/>
                  <a:pt x="311150" y="927100"/>
                </a:cubicBezTo>
                <a:cubicBezTo>
                  <a:pt x="324065" y="930622"/>
                  <a:pt x="336550" y="935567"/>
                  <a:pt x="349250" y="939800"/>
                </a:cubicBezTo>
                <a:cubicBezTo>
                  <a:pt x="355600" y="941917"/>
                  <a:pt x="361736" y="944837"/>
                  <a:pt x="368300" y="946150"/>
                </a:cubicBezTo>
                <a:cubicBezTo>
                  <a:pt x="378883" y="948267"/>
                  <a:pt x="389579" y="949882"/>
                  <a:pt x="400050" y="952500"/>
                </a:cubicBezTo>
                <a:cubicBezTo>
                  <a:pt x="406544" y="954123"/>
                  <a:pt x="412664" y="957011"/>
                  <a:pt x="419100" y="958850"/>
                </a:cubicBezTo>
                <a:cubicBezTo>
                  <a:pt x="486278" y="978044"/>
                  <a:pt x="392058" y="947719"/>
                  <a:pt x="482600" y="977900"/>
                </a:cubicBezTo>
                <a:cubicBezTo>
                  <a:pt x="488950" y="980017"/>
                  <a:pt x="495024" y="983303"/>
                  <a:pt x="501650" y="984250"/>
                </a:cubicBezTo>
                <a:lnTo>
                  <a:pt x="546100" y="990600"/>
                </a:lnTo>
                <a:cubicBezTo>
                  <a:pt x="586889" y="1004196"/>
                  <a:pt x="568898" y="999300"/>
                  <a:pt x="641350" y="1009650"/>
                </a:cubicBezTo>
                <a:cubicBezTo>
                  <a:pt x="656167" y="1011767"/>
                  <a:pt x="671037" y="1013539"/>
                  <a:pt x="685800" y="1016000"/>
                </a:cubicBezTo>
                <a:cubicBezTo>
                  <a:pt x="696446" y="1017774"/>
                  <a:pt x="706852" y="1020924"/>
                  <a:pt x="717550" y="1022350"/>
                </a:cubicBezTo>
                <a:cubicBezTo>
                  <a:pt x="738636" y="1025161"/>
                  <a:pt x="759883" y="1026583"/>
                  <a:pt x="781050" y="1028700"/>
                </a:cubicBezTo>
                <a:cubicBezTo>
                  <a:pt x="904495" y="1063970"/>
                  <a:pt x="707930" y="1010266"/>
                  <a:pt x="927100" y="1054100"/>
                </a:cubicBezTo>
                <a:cubicBezTo>
                  <a:pt x="937683" y="1056217"/>
                  <a:pt x="948140" y="1059111"/>
                  <a:pt x="958850" y="1060450"/>
                </a:cubicBezTo>
                <a:cubicBezTo>
                  <a:pt x="1032274" y="1069628"/>
                  <a:pt x="1116714" y="1070321"/>
                  <a:pt x="1187450" y="1073150"/>
                </a:cubicBezTo>
                <a:lnTo>
                  <a:pt x="1231900" y="1085850"/>
                </a:lnTo>
                <a:cubicBezTo>
                  <a:pt x="1238311" y="1087773"/>
                  <a:pt x="1244257" y="1092200"/>
                  <a:pt x="1250950" y="1092200"/>
                </a:cubicBezTo>
                <a:cubicBezTo>
                  <a:pt x="1268319" y="1092200"/>
                  <a:pt x="1274603" y="1079571"/>
                  <a:pt x="1289050" y="1073150"/>
                </a:cubicBezTo>
                <a:cubicBezTo>
                  <a:pt x="1328530" y="1055603"/>
                  <a:pt x="1343703" y="1058795"/>
                  <a:pt x="1390650" y="1054100"/>
                </a:cubicBezTo>
                <a:cubicBezTo>
                  <a:pt x="1468127" y="1055650"/>
                  <a:pt x="1690319" y="1055603"/>
                  <a:pt x="1809750" y="1066800"/>
                </a:cubicBezTo>
                <a:cubicBezTo>
                  <a:pt x="1843731" y="1069986"/>
                  <a:pt x="1877483" y="1075267"/>
                  <a:pt x="1911350" y="1079500"/>
                </a:cubicBezTo>
                <a:cubicBezTo>
                  <a:pt x="1920010" y="1080582"/>
                  <a:pt x="1928142" y="1084415"/>
                  <a:pt x="1936750" y="1085850"/>
                </a:cubicBezTo>
                <a:cubicBezTo>
                  <a:pt x="1953583" y="1088655"/>
                  <a:pt x="1970589" y="1090315"/>
                  <a:pt x="1987550" y="1092200"/>
                </a:cubicBezTo>
                <a:cubicBezTo>
                  <a:pt x="2040867" y="1098124"/>
                  <a:pt x="2072440" y="1100333"/>
                  <a:pt x="2127250" y="1104900"/>
                </a:cubicBezTo>
                <a:cubicBezTo>
                  <a:pt x="2363618" y="1097513"/>
                  <a:pt x="2354927" y="1094195"/>
                  <a:pt x="2622550" y="1104900"/>
                </a:cubicBezTo>
                <a:cubicBezTo>
                  <a:pt x="2631270" y="1105249"/>
                  <a:pt x="2639259" y="1110460"/>
                  <a:pt x="2647950" y="1111250"/>
                </a:cubicBezTo>
                <a:cubicBezTo>
                  <a:pt x="2685952" y="1114705"/>
                  <a:pt x="2724150" y="1115483"/>
                  <a:pt x="2762250" y="1117600"/>
                </a:cubicBezTo>
                <a:cubicBezTo>
                  <a:pt x="2785533" y="1115483"/>
                  <a:pt x="2809076" y="1115313"/>
                  <a:pt x="2832100" y="1111250"/>
                </a:cubicBezTo>
                <a:cubicBezTo>
                  <a:pt x="2845283" y="1108924"/>
                  <a:pt x="2857500" y="1102783"/>
                  <a:pt x="2870200" y="1098550"/>
                </a:cubicBezTo>
                <a:cubicBezTo>
                  <a:pt x="2876550" y="1096433"/>
                  <a:pt x="2883681" y="1095913"/>
                  <a:pt x="2889250" y="1092200"/>
                </a:cubicBezTo>
                <a:cubicBezTo>
                  <a:pt x="2913869" y="1075787"/>
                  <a:pt x="2901060" y="1081913"/>
                  <a:pt x="2927350" y="1073150"/>
                </a:cubicBezTo>
                <a:cubicBezTo>
                  <a:pt x="2970104" y="1041084"/>
                  <a:pt x="2934054" y="1064683"/>
                  <a:pt x="2984500" y="1041400"/>
                </a:cubicBezTo>
                <a:cubicBezTo>
                  <a:pt x="3001690" y="1033466"/>
                  <a:pt x="3016736" y="1019713"/>
                  <a:pt x="3035300" y="1016000"/>
                </a:cubicBezTo>
                <a:cubicBezTo>
                  <a:pt x="3057124" y="1011635"/>
                  <a:pt x="3071525" y="1009278"/>
                  <a:pt x="3092450" y="1003300"/>
                </a:cubicBezTo>
                <a:cubicBezTo>
                  <a:pt x="3098886" y="1001461"/>
                  <a:pt x="3104978" y="998455"/>
                  <a:pt x="3111500" y="996950"/>
                </a:cubicBezTo>
                <a:cubicBezTo>
                  <a:pt x="3118944" y="995232"/>
                  <a:pt x="3213226" y="977837"/>
                  <a:pt x="3225800" y="971550"/>
                </a:cubicBezTo>
                <a:cubicBezTo>
                  <a:pt x="3234267" y="967317"/>
                  <a:pt x="3242499" y="962579"/>
                  <a:pt x="3251200" y="958850"/>
                </a:cubicBezTo>
                <a:cubicBezTo>
                  <a:pt x="3257352" y="956213"/>
                  <a:pt x="3264263" y="955493"/>
                  <a:pt x="3270250" y="952500"/>
                </a:cubicBezTo>
                <a:cubicBezTo>
                  <a:pt x="3277076" y="949087"/>
                  <a:pt x="3282950" y="944033"/>
                  <a:pt x="3289300" y="939800"/>
                </a:cubicBezTo>
                <a:cubicBezTo>
                  <a:pt x="3293533" y="933450"/>
                  <a:pt x="3298587" y="927576"/>
                  <a:pt x="3302000" y="920750"/>
                </a:cubicBezTo>
                <a:cubicBezTo>
                  <a:pt x="3314064" y="896622"/>
                  <a:pt x="3310084" y="870823"/>
                  <a:pt x="3302000" y="844550"/>
                </a:cubicBezTo>
                <a:cubicBezTo>
                  <a:pt x="3297360" y="829469"/>
                  <a:pt x="3273634" y="811781"/>
                  <a:pt x="3263900" y="800100"/>
                </a:cubicBezTo>
                <a:cubicBezTo>
                  <a:pt x="3241195" y="772855"/>
                  <a:pt x="3262507" y="787298"/>
                  <a:pt x="3232150" y="762000"/>
                </a:cubicBezTo>
                <a:cubicBezTo>
                  <a:pt x="3226287" y="757114"/>
                  <a:pt x="3218804" y="754370"/>
                  <a:pt x="3213100" y="749300"/>
                </a:cubicBezTo>
                <a:cubicBezTo>
                  <a:pt x="3199676" y="737368"/>
                  <a:pt x="3192039" y="716880"/>
                  <a:pt x="3175000" y="711200"/>
                </a:cubicBezTo>
                <a:cubicBezTo>
                  <a:pt x="3122320" y="693640"/>
                  <a:pt x="3205189" y="723119"/>
                  <a:pt x="3117850" y="679450"/>
                </a:cubicBezTo>
                <a:cubicBezTo>
                  <a:pt x="3085624" y="663337"/>
                  <a:pt x="3100326" y="672001"/>
                  <a:pt x="3073400" y="654050"/>
                </a:cubicBezTo>
                <a:cubicBezTo>
                  <a:pt x="3041167" y="605701"/>
                  <a:pt x="3043163" y="626680"/>
                  <a:pt x="3054350" y="565150"/>
                </a:cubicBezTo>
                <a:cubicBezTo>
                  <a:pt x="3055547" y="558564"/>
                  <a:pt x="3058583" y="552450"/>
                  <a:pt x="3060700" y="546100"/>
                </a:cubicBezTo>
                <a:cubicBezTo>
                  <a:pt x="3055561" y="510126"/>
                  <a:pt x="3056554" y="506190"/>
                  <a:pt x="3048000" y="476250"/>
                </a:cubicBezTo>
                <a:cubicBezTo>
                  <a:pt x="3046161" y="469814"/>
                  <a:pt x="3045831" y="462427"/>
                  <a:pt x="3041650" y="457200"/>
                </a:cubicBezTo>
                <a:cubicBezTo>
                  <a:pt x="3036882" y="451241"/>
                  <a:pt x="3028950" y="448733"/>
                  <a:pt x="3022600" y="444500"/>
                </a:cubicBezTo>
                <a:cubicBezTo>
                  <a:pt x="2998964" y="409046"/>
                  <a:pt x="3021189" y="437092"/>
                  <a:pt x="2971800" y="400050"/>
                </a:cubicBezTo>
                <a:cubicBezTo>
                  <a:pt x="2963333" y="393700"/>
                  <a:pt x="2955542" y="386333"/>
                  <a:pt x="2946400" y="381000"/>
                </a:cubicBezTo>
                <a:cubicBezTo>
                  <a:pt x="2930047" y="371461"/>
                  <a:pt x="2908987" y="368987"/>
                  <a:pt x="2895600" y="355600"/>
                </a:cubicBezTo>
                <a:cubicBezTo>
                  <a:pt x="2889250" y="349250"/>
                  <a:pt x="2883858" y="341770"/>
                  <a:pt x="2876550" y="336550"/>
                </a:cubicBezTo>
                <a:cubicBezTo>
                  <a:pt x="2860839" y="325328"/>
                  <a:pt x="2835995" y="319447"/>
                  <a:pt x="2819400" y="311150"/>
                </a:cubicBezTo>
                <a:cubicBezTo>
                  <a:pt x="2808361" y="305630"/>
                  <a:pt x="2798689" y="297620"/>
                  <a:pt x="2787650" y="292100"/>
                </a:cubicBezTo>
                <a:cubicBezTo>
                  <a:pt x="2781663" y="289107"/>
                  <a:pt x="2774587" y="288743"/>
                  <a:pt x="2768600" y="285750"/>
                </a:cubicBezTo>
                <a:cubicBezTo>
                  <a:pt x="2757561" y="280230"/>
                  <a:pt x="2747639" y="272694"/>
                  <a:pt x="2736850" y="266700"/>
                </a:cubicBezTo>
                <a:cubicBezTo>
                  <a:pt x="2728575" y="262103"/>
                  <a:pt x="2719669" y="258696"/>
                  <a:pt x="2711450" y="254000"/>
                </a:cubicBezTo>
                <a:cubicBezTo>
                  <a:pt x="2704824" y="250214"/>
                  <a:pt x="2699374" y="244400"/>
                  <a:pt x="2692400" y="241300"/>
                </a:cubicBezTo>
                <a:cubicBezTo>
                  <a:pt x="2624390" y="211073"/>
                  <a:pt x="2678363" y="244642"/>
                  <a:pt x="2635250" y="215900"/>
                </a:cubicBezTo>
                <a:cubicBezTo>
                  <a:pt x="2623961" y="198967"/>
                  <a:pt x="2620424" y="190963"/>
                  <a:pt x="2603500" y="177800"/>
                </a:cubicBezTo>
                <a:cubicBezTo>
                  <a:pt x="2591452" y="168429"/>
                  <a:pt x="2577611" y="161558"/>
                  <a:pt x="2565400" y="152400"/>
                </a:cubicBezTo>
                <a:cubicBezTo>
                  <a:pt x="2556933" y="146050"/>
                  <a:pt x="2549466" y="138083"/>
                  <a:pt x="2540000" y="133350"/>
                </a:cubicBezTo>
                <a:cubicBezTo>
                  <a:pt x="2532194" y="129447"/>
                  <a:pt x="2522991" y="129398"/>
                  <a:pt x="2514600" y="127000"/>
                </a:cubicBezTo>
                <a:cubicBezTo>
                  <a:pt x="2508164" y="125161"/>
                  <a:pt x="2502238" y="120912"/>
                  <a:pt x="2495550" y="120650"/>
                </a:cubicBezTo>
                <a:cubicBezTo>
                  <a:pt x="2394006" y="116668"/>
                  <a:pt x="2292350" y="116417"/>
                  <a:pt x="2190750" y="114300"/>
                </a:cubicBezTo>
                <a:cubicBezTo>
                  <a:pt x="2178050" y="110067"/>
                  <a:pt x="2165902" y="103493"/>
                  <a:pt x="2152650" y="101600"/>
                </a:cubicBezTo>
                <a:cubicBezTo>
                  <a:pt x="2123017" y="97367"/>
                  <a:pt x="2092790" y="96160"/>
                  <a:pt x="2063750" y="88900"/>
                </a:cubicBezTo>
                <a:cubicBezTo>
                  <a:pt x="2055283" y="86783"/>
                  <a:pt x="2046741" y="84948"/>
                  <a:pt x="2038350" y="82550"/>
                </a:cubicBezTo>
                <a:cubicBezTo>
                  <a:pt x="2031914" y="80711"/>
                  <a:pt x="2025886" y="77397"/>
                  <a:pt x="2019300" y="76200"/>
                </a:cubicBezTo>
                <a:cubicBezTo>
                  <a:pt x="2002510" y="73147"/>
                  <a:pt x="1985433" y="71967"/>
                  <a:pt x="1968500" y="69850"/>
                </a:cubicBezTo>
                <a:cubicBezTo>
                  <a:pt x="1953683" y="65617"/>
                  <a:pt x="1939266" y="59585"/>
                  <a:pt x="1924050" y="57150"/>
                </a:cubicBezTo>
                <a:cubicBezTo>
                  <a:pt x="1886197" y="51094"/>
                  <a:pt x="1809750" y="44450"/>
                  <a:pt x="1809750" y="44450"/>
                </a:cubicBezTo>
                <a:lnTo>
                  <a:pt x="1454150" y="50800"/>
                </a:lnTo>
                <a:cubicBezTo>
                  <a:pt x="1343146" y="54216"/>
                  <a:pt x="1436166" y="54276"/>
                  <a:pt x="1371600" y="63500"/>
                </a:cubicBezTo>
                <a:cubicBezTo>
                  <a:pt x="1350542" y="66508"/>
                  <a:pt x="1329267" y="67733"/>
                  <a:pt x="1308100" y="69850"/>
                </a:cubicBezTo>
                <a:cubicBezTo>
                  <a:pt x="1225550" y="67733"/>
                  <a:pt x="1142934" y="67428"/>
                  <a:pt x="1060450" y="63500"/>
                </a:cubicBezTo>
                <a:cubicBezTo>
                  <a:pt x="1053764" y="63182"/>
                  <a:pt x="1047992" y="58313"/>
                  <a:pt x="1041400" y="57150"/>
                </a:cubicBezTo>
                <a:cubicBezTo>
                  <a:pt x="1011921" y="51948"/>
                  <a:pt x="981540" y="51710"/>
                  <a:pt x="952500" y="44450"/>
                </a:cubicBezTo>
                <a:cubicBezTo>
                  <a:pt x="935567" y="40217"/>
                  <a:pt x="918873" y="34872"/>
                  <a:pt x="901700" y="31750"/>
                </a:cubicBezTo>
                <a:cubicBezTo>
                  <a:pt x="872249" y="26395"/>
                  <a:pt x="842327" y="23971"/>
                  <a:pt x="812800" y="19050"/>
                </a:cubicBezTo>
                <a:cubicBezTo>
                  <a:pt x="800100" y="16933"/>
                  <a:pt x="787289" y="15398"/>
                  <a:pt x="774700" y="12700"/>
                </a:cubicBezTo>
                <a:cubicBezTo>
                  <a:pt x="757633" y="9043"/>
                  <a:pt x="723900" y="0"/>
                  <a:pt x="723900" y="0"/>
                </a:cubicBezTo>
                <a:cubicBezTo>
                  <a:pt x="673100" y="2117"/>
                  <a:pt x="622074" y="1118"/>
                  <a:pt x="571500" y="6350"/>
                </a:cubicBezTo>
                <a:cubicBezTo>
                  <a:pt x="560162" y="7523"/>
                  <a:pt x="550668" y="15775"/>
                  <a:pt x="539750" y="19050"/>
                </a:cubicBezTo>
                <a:cubicBezTo>
                  <a:pt x="529412" y="22151"/>
                  <a:pt x="518583" y="23283"/>
                  <a:pt x="508000" y="25400"/>
                </a:cubicBezTo>
                <a:cubicBezTo>
                  <a:pt x="501650" y="29633"/>
                  <a:pt x="495776" y="34687"/>
                  <a:pt x="488950" y="38100"/>
                </a:cubicBezTo>
                <a:cubicBezTo>
                  <a:pt x="457119" y="54016"/>
                  <a:pt x="462116" y="48055"/>
                  <a:pt x="431800" y="57150"/>
                </a:cubicBezTo>
                <a:cubicBezTo>
                  <a:pt x="418978" y="60997"/>
                  <a:pt x="406400" y="65617"/>
                  <a:pt x="393700" y="69850"/>
                </a:cubicBezTo>
                <a:cubicBezTo>
                  <a:pt x="387350" y="71967"/>
                  <a:pt x="380219" y="72487"/>
                  <a:pt x="374650" y="76200"/>
                </a:cubicBezTo>
                <a:lnTo>
                  <a:pt x="355600" y="88900"/>
                </a:lnTo>
                <a:cubicBezTo>
                  <a:pt x="341361" y="110259"/>
                  <a:pt x="335203" y="130079"/>
                  <a:pt x="311150" y="139700"/>
                </a:cubicBezTo>
                <a:cubicBezTo>
                  <a:pt x="307219" y="141272"/>
                  <a:pt x="299508" y="158750"/>
                  <a:pt x="285750" y="16510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7030A0"/>
                </a:solidFill>
                <a:latin typeface="Consolas" panose="020B0609020204030204" pitchFamily="49" charset="0"/>
              </a:rPr>
              <a:t>11</a:t>
            </a:r>
            <a:r>
              <a:rPr lang="en-US">
                <a:solidFill>
                  <a:schemeClr val="tx1"/>
                </a:solidFill>
                <a:latin typeface="Consolas" panose="020B0609020204030204" pitchFamily="49" charset="0"/>
              </a:rPr>
              <a:t>   12   13   14</a:t>
            </a:r>
          </a:p>
          <a:p>
            <a:pPr algn="ctr"/>
            <a:r>
              <a:rPr lang="en-US">
                <a:solidFill>
                  <a:schemeClr val="tx1"/>
                </a:solidFill>
                <a:latin typeface="Consolas" panose="020B0609020204030204" pitchFamily="49" charset="0"/>
              </a:rPr>
              <a:t>21   22   23   24</a:t>
            </a:r>
          </a:p>
          <a:p>
            <a:pPr algn="ctr"/>
            <a:r>
              <a:rPr lang="en-US">
                <a:solidFill>
                  <a:schemeClr val="tx1"/>
                </a:solidFill>
                <a:latin typeface="Consolas" panose="020B0609020204030204" pitchFamily="49" charset="0"/>
              </a:rPr>
              <a:t>31   32   33   34</a:t>
            </a:r>
          </a:p>
          <a:p>
            <a:pPr algn="ctr"/>
            <a:r>
              <a:rPr lang="en-US">
                <a:solidFill>
                  <a:schemeClr val="tx1"/>
                </a:solidFill>
                <a:latin typeface="Consolas" panose="020B0609020204030204" pitchFamily="49" charset="0"/>
              </a:rPr>
              <a:t>41   42   43   44</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772929F-EFC4-4875-A59D-C2A7CCE2FBB7}"/>
                  </a:ext>
                </a:extLst>
              </p:cNvPr>
              <p:cNvSpPr txBox="1"/>
              <p:nvPr/>
            </p:nvSpPr>
            <p:spPr>
              <a:xfrm>
                <a:off x="457200" y="4113311"/>
                <a:ext cx="103505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Ω</m:t>
                      </m:r>
                      <m:r>
                        <a:rPr lang="en-US" b="0" i="1" smtClean="0">
                          <a:latin typeface="Cambria Math" panose="02040503050406030204" pitchFamily="18" charset="0"/>
                        </a:rPr>
                        <m:t>=</m:t>
                      </m:r>
                    </m:oMath>
                  </m:oMathPara>
                </a14:m>
                <a:endParaRPr lang="en-US"/>
              </a:p>
            </p:txBody>
          </p:sp>
        </mc:Choice>
        <mc:Fallback xmlns="">
          <p:sp>
            <p:nvSpPr>
              <p:cNvPr id="9" name="TextBox 8">
                <a:extLst>
                  <a:ext uri="{FF2B5EF4-FFF2-40B4-BE49-F238E27FC236}">
                    <a16:creationId xmlns:a16="http://schemas.microsoft.com/office/drawing/2014/main" id="{3772929F-EFC4-4875-A59D-C2A7CCE2FBB7}"/>
                  </a:ext>
                </a:extLst>
              </p:cNvPr>
              <p:cNvSpPr txBox="1">
                <a:spLocks noRot="1" noChangeAspect="1" noMove="1" noResize="1" noEditPoints="1" noAdjustHandles="1" noChangeArrowheads="1" noChangeShapeType="1" noTextEdit="1"/>
              </p:cNvSpPr>
              <p:nvPr/>
            </p:nvSpPr>
            <p:spPr>
              <a:xfrm>
                <a:off x="457200" y="4113311"/>
                <a:ext cx="1035050" cy="307777"/>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861713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DC8E9C-A7D2-435C-A94E-0498241BB871}"/>
              </a:ext>
            </a:extLst>
          </p:cNvPr>
          <p:cNvPicPr>
            <a:picLocks noChangeAspect="1"/>
          </p:cNvPicPr>
          <p:nvPr/>
        </p:nvPicPr>
        <p:blipFill>
          <a:blip r:embed="rId2"/>
          <a:stretch>
            <a:fillRect/>
          </a:stretch>
        </p:blipFill>
        <p:spPr>
          <a:xfrm>
            <a:off x="7631000" y="1662112"/>
            <a:ext cx="1428750" cy="909638"/>
          </a:xfrm>
          <a:prstGeom prst="rect">
            <a:avLst/>
          </a:prstGeom>
        </p:spPr>
      </p:pic>
      <p:sp>
        <p:nvSpPr>
          <p:cNvPr id="5" name="Title 4">
            <a:extLst>
              <a:ext uri="{FF2B5EF4-FFF2-40B4-BE49-F238E27FC236}">
                <a16:creationId xmlns:a16="http://schemas.microsoft.com/office/drawing/2014/main" id="{FC788030-3056-4B01-92B8-C25E05E0E18D}"/>
              </a:ext>
            </a:extLst>
          </p:cNvPr>
          <p:cNvSpPr>
            <a:spLocks noGrp="1"/>
          </p:cNvSpPr>
          <p:nvPr>
            <p:ph type="title"/>
          </p:nvPr>
        </p:nvSpPr>
        <p:spPr/>
        <p:txBody>
          <a:bodyPr/>
          <a:lstStyle/>
          <a:p>
            <a:r>
              <a:rPr lang="en-US"/>
              <a:t>Another Example Probability Space</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77C0F910-D172-4B87-B509-82A555F5A2CC}"/>
                  </a:ext>
                </a:extLst>
              </p:cNvPr>
              <p:cNvSpPr>
                <a:spLocks noGrp="1"/>
              </p:cNvSpPr>
              <p:nvPr>
                <p:ph type="body" idx="1"/>
              </p:nvPr>
            </p:nvSpPr>
            <p:spPr/>
            <p:txBody>
              <a:bodyPr/>
              <a:lstStyle/>
              <a:p>
                <a:pPr marL="101600" indent="0">
                  <a:buNone/>
                </a:pPr>
                <a:r>
                  <a:rPr lang="en-US" dirty="0"/>
                  <a:t>Example: Rolling two unfair 4-sided dice. In this case S = {1, 2, 3, 4},  k = 2, and we are drawing without replacement. Suppose that dice are loaded so that 1 appears 5/8 times, and other numbers occurs 1/8 times.</a:t>
                </a:r>
              </a:p>
              <a:p>
                <a:pPr marL="101600" indent="0">
                  <a:buNone/>
                </a:pPr>
                <a:endParaRPr lang="en-US" dirty="0"/>
              </a:p>
              <a:p>
                <a:pPr marL="101600" indent="0">
                  <a:buNone/>
                </a:pPr>
                <a:r>
                  <a:rPr lang="en-US" dirty="0"/>
                  <a:t>In this example </a:t>
                </a:r>
                <a14:m>
                  <m:oMath xmlns:m="http://schemas.openxmlformats.org/officeDocument/2006/math">
                    <m:r>
                      <a:rPr lang="en-US" b="1" i="1">
                        <a:latin typeface="Cambria Math" panose="02040503050406030204" pitchFamily="18" charset="0"/>
                      </a:rPr>
                      <m:t>𝑷</m:t>
                    </m:r>
                    <m:d>
                      <m:dPr>
                        <m:ctrlPr>
                          <a:rPr lang="en-US" i="1">
                            <a:latin typeface="Cambria Math" panose="02040503050406030204" pitchFamily="18" charset="0"/>
                          </a:rPr>
                        </m:ctrlPr>
                      </m:dPr>
                      <m:e>
                        <m:r>
                          <a:rPr lang="en-US" i="1">
                            <a:latin typeface="Cambria Math" panose="02040503050406030204" pitchFamily="18" charset="0"/>
                          </a:rPr>
                          <m:t>𝜔</m:t>
                        </m:r>
                      </m:e>
                    </m:d>
                  </m:oMath>
                </a14:m>
                <a:r>
                  <a:rPr lang="en-US" dirty="0"/>
                  <a:t> is slightly more complicated:</a:t>
                </a:r>
              </a:p>
              <a:p>
                <a14:m>
                  <m:oMath xmlns:m="http://schemas.openxmlformats.org/officeDocument/2006/math">
                    <m:r>
                      <a:rPr lang="en-US" b="1" i="1">
                        <a:latin typeface="Cambria Math" panose="02040503050406030204" pitchFamily="18" charset="0"/>
                      </a:rPr>
                      <m:t>𝑷</m:t>
                    </m:r>
                    <m:d>
                      <m:dPr>
                        <m:ctrlPr>
                          <a:rPr lang="en-US" i="1">
                            <a:latin typeface="Cambria Math" panose="02040503050406030204" pitchFamily="18" charset="0"/>
                          </a:rPr>
                        </m:ctrlPr>
                      </m:dPr>
                      <m:e>
                        <m:r>
                          <a:rPr lang="en-US" b="0" i="1" smtClean="0">
                            <a:solidFill>
                              <a:srgbClr val="7030A0"/>
                            </a:solidFill>
                            <a:latin typeface="Cambria Math" panose="02040503050406030204" pitchFamily="18" charset="0"/>
                          </a:rPr>
                          <m:t>11</m:t>
                        </m:r>
                      </m:e>
                    </m:d>
                    <m:r>
                      <a:rPr lang="en-US" i="1">
                        <a:latin typeface="Cambria Math" panose="02040503050406030204" pitchFamily="18" charset="0"/>
                      </a:rPr>
                      <m:t>=</m:t>
                    </m:r>
                    <m:r>
                      <a:rPr lang="en-US" i="1" smtClean="0">
                        <a:latin typeface="Cambria Math" panose="02040503050406030204" pitchFamily="18" charset="0"/>
                      </a:rPr>
                      <m:t>25</m:t>
                    </m:r>
                    <m:r>
                      <m:rPr>
                        <m:lit/>
                      </m:rPr>
                      <a:rPr lang="en-US" i="1">
                        <a:latin typeface="Cambria Math" panose="02040503050406030204" pitchFamily="18" charset="0"/>
                      </a:rPr>
                      <m:t>/</m:t>
                    </m:r>
                    <m:r>
                      <a:rPr lang="en-US" i="1">
                        <a:latin typeface="Cambria Math" panose="02040503050406030204" pitchFamily="18" charset="0"/>
                      </a:rPr>
                      <m:t>64</m:t>
                    </m:r>
                  </m:oMath>
                </a14:m>
                <a:endParaRPr lang="en-US" dirty="0"/>
              </a:p>
              <a:p>
                <a14:m>
                  <m:oMath xmlns:m="http://schemas.openxmlformats.org/officeDocument/2006/math">
                    <m:r>
                      <a:rPr lang="en-US" b="1" i="1" smtClean="0">
                        <a:latin typeface="Cambria Math" panose="02040503050406030204" pitchFamily="18" charset="0"/>
                      </a:rPr>
                      <m:t>𝑷</m:t>
                    </m:r>
                    <m:d>
                      <m:dPr>
                        <m:ctrlPr>
                          <a:rPr lang="en-US" i="1">
                            <a:latin typeface="Cambria Math" panose="02040503050406030204" pitchFamily="18" charset="0"/>
                          </a:rPr>
                        </m:ctrlPr>
                      </m:dPr>
                      <m:e>
                        <m:r>
                          <a:rPr lang="en-US" i="1" smtClean="0">
                            <a:solidFill>
                              <a:schemeClr val="accent4"/>
                            </a:solidFill>
                            <a:latin typeface="Cambria Math" panose="02040503050406030204" pitchFamily="18" charset="0"/>
                          </a:rPr>
                          <m:t>21</m:t>
                        </m:r>
                      </m:e>
                    </m:d>
                    <m:r>
                      <a:rPr lang="en-US" i="1">
                        <a:latin typeface="Cambria Math" panose="02040503050406030204" pitchFamily="18" charset="0"/>
                      </a:rPr>
                      <m:t>=</m:t>
                    </m:r>
                    <m:r>
                      <a:rPr lang="en-US" b="1" i="1">
                        <a:latin typeface="Cambria Math" panose="02040503050406030204" pitchFamily="18" charset="0"/>
                      </a:rPr>
                      <m:t>𝑷</m:t>
                    </m:r>
                    <m:d>
                      <m:dPr>
                        <m:ctrlPr>
                          <a:rPr lang="en-US" i="1">
                            <a:latin typeface="Cambria Math" panose="02040503050406030204" pitchFamily="18" charset="0"/>
                          </a:rPr>
                        </m:ctrlPr>
                      </m:dPr>
                      <m:e>
                        <m:r>
                          <a:rPr lang="en-US" i="1" smtClean="0">
                            <a:solidFill>
                              <a:schemeClr val="accent4"/>
                            </a:solidFill>
                            <a:latin typeface="Cambria Math" panose="02040503050406030204" pitchFamily="18" charset="0"/>
                          </a:rPr>
                          <m:t>31</m:t>
                        </m:r>
                      </m:e>
                    </m:d>
                    <m:r>
                      <a:rPr lang="en-US" i="1">
                        <a:latin typeface="Cambria Math" panose="02040503050406030204" pitchFamily="18" charset="0"/>
                      </a:rPr>
                      <m:t>=</m:t>
                    </m:r>
                    <m:r>
                      <a:rPr lang="en-US" b="1" i="1">
                        <a:latin typeface="Cambria Math" panose="02040503050406030204" pitchFamily="18" charset="0"/>
                      </a:rPr>
                      <m:t>𝑷</m:t>
                    </m:r>
                    <m:d>
                      <m:dPr>
                        <m:ctrlPr>
                          <a:rPr lang="en-US" i="1">
                            <a:latin typeface="Cambria Math" panose="02040503050406030204" pitchFamily="18" charset="0"/>
                          </a:rPr>
                        </m:ctrlPr>
                      </m:dPr>
                      <m:e>
                        <m:r>
                          <a:rPr lang="en-US" i="1" smtClean="0">
                            <a:solidFill>
                              <a:schemeClr val="accent4"/>
                            </a:solidFill>
                            <a:latin typeface="Cambria Math" panose="02040503050406030204" pitchFamily="18" charset="0"/>
                          </a:rPr>
                          <m:t>41</m:t>
                        </m:r>
                      </m:e>
                    </m:d>
                    <m:r>
                      <a:rPr lang="en-US" i="1">
                        <a:latin typeface="Cambria Math" panose="02040503050406030204" pitchFamily="18" charset="0"/>
                      </a:rPr>
                      <m:t>=</m:t>
                    </m:r>
                    <m:r>
                      <a:rPr lang="en-US" b="1" i="1">
                        <a:latin typeface="Cambria Math" panose="02040503050406030204" pitchFamily="18" charset="0"/>
                      </a:rPr>
                      <m:t>𝑷</m:t>
                    </m:r>
                    <m:d>
                      <m:dPr>
                        <m:ctrlPr>
                          <a:rPr lang="en-US" i="1">
                            <a:latin typeface="Cambria Math" panose="02040503050406030204" pitchFamily="18" charset="0"/>
                          </a:rPr>
                        </m:ctrlPr>
                      </m:dPr>
                      <m:e>
                        <m:r>
                          <a:rPr lang="en-US" i="1" smtClean="0">
                            <a:solidFill>
                              <a:schemeClr val="accent4"/>
                            </a:solidFill>
                            <a:latin typeface="Cambria Math" panose="02040503050406030204" pitchFamily="18" charset="0"/>
                          </a:rPr>
                          <m:t>12</m:t>
                        </m:r>
                      </m:e>
                    </m:d>
                    <m:r>
                      <a:rPr lang="en-US" i="1">
                        <a:latin typeface="Cambria Math" panose="02040503050406030204" pitchFamily="18" charset="0"/>
                      </a:rPr>
                      <m:t>=</m:t>
                    </m:r>
                    <m:r>
                      <a:rPr lang="en-US" b="1" i="1">
                        <a:latin typeface="Cambria Math" panose="02040503050406030204" pitchFamily="18" charset="0"/>
                      </a:rPr>
                      <m:t>𝑷</m:t>
                    </m:r>
                    <m:d>
                      <m:dPr>
                        <m:ctrlPr>
                          <a:rPr lang="en-US" i="1">
                            <a:latin typeface="Cambria Math" panose="02040503050406030204" pitchFamily="18" charset="0"/>
                          </a:rPr>
                        </m:ctrlPr>
                      </m:dPr>
                      <m:e>
                        <m:r>
                          <a:rPr lang="en-US" i="1" smtClean="0">
                            <a:solidFill>
                              <a:schemeClr val="accent4"/>
                            </a:solidFill>
                            <a:latin typeface="Cambria Math" panose="02040503050406030204" pitchFamily="18" charset="0"/>
                          </a:rPr>
                          <m:t>13</m:t>
                        </m:r>
                      </m:e>
                    </m:d>
                    <m:r>
                      <a:rPr lang="en-US" i="1">
                        <a:latin typeface="Cambria Math" panose="02040503050406030204" pitchFamily="18" charset="0"/>
                      </a:rPr>
                      <m:t>=</m:t>
                    </m:r>
                    <m:r>
                      <a:rPr lang="en-US" b="1" i="1">
                        <a:latin typeface="Cambria Math" panose="02040503050406030204" pitchFamily="18" charset="0"/>
                      </a:rPr>
                      <m:t>𝑷</m:t>
                    </m:r>
                    <m:d>
                      <m:dPr>
                        <m:ctrlPr>
                          <a:rPr lang="en-US" i="1">
                            <a:latin typeface="Cambria Math" panose="02040503050406030204" pitchFamily="18" charset="0"/>
                          </a:rPr>
                        </m:ctrlPr>
                      </m:dPr>
                      <m:e>
                        <m:r>
                          <a:rPr lang="en-US" i="1" smtClean="0">
                            <a:solidFill>
                              <a:schemeClr val="accent4"/>
                            </a:solidFill>
                            <a:latin typeface="Cambria Math" panose="02040503050406030204" pitchFamily="18" charset="0"/>
                          </a:rPr>
                          <m:t>14</m:t>
                        </m:r>
                      </m:e>
                    </m:d>
                    <m:r>
                      <a:rPr lang="en-US" i="1">
                        <a:latin typeface="Cambria Math" panose="02040503050406030204" pitchFamily="18" charset="0"/>
                      </a:rPr>
                      <m:t>=</m:t>
                    </m:r>
                    <m:r>
                      <a:rPr lang="en-US" b="0" i="1" smtClean="0">
                        <a:latin typeface="Cambria Math" panose="02040503050406030204" pitchFamily="18" charset="0"/>
                      </a:rPr>
                      <m:t> ??</m:t>
                    </m:r>
                  </m:oMath>
                </a14:m>
                <a:endParaRPr lang="en-US" dirty="0"/>
              </a:p>
              <a:p>
                <a:pPr marL="101600" indent="0">
                  <a:buNone/>
                </a:pPr>
                <a:endParaRPr lang="en-US" dirty="0"/>
              </a:p>
            </p:txBody>
          </p:sp>
        </mc:Choice>
        <mc:Fallback xmlns="">
          <p:sp>
            <p:nvSpPr>
              <p:cNvPr id="6" name="Text Placeholder 5">
                <a:extLst>
                  <a:ext uri="{FF2B5EF4-FFF2-40B4-BE49-F238E27FC236}">
                    <a16:creationId xmlns:a16="http://schemas.microsoft.com/office/drawing/2014/main" id="{77C0F910-D172-4B87-B509-82A555F5A2CC}"/>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p:sp>
        <p:nvSpPr>
          <p:cNvPr id="8" name="Freeform: Shape 7">
            <a:extLst>
              <a:ext uri="{FF2B5EF4-FFF2-40B4-BE49-F238E27FC236}">
                <a16:creationId xmlns:a16="http://schemas.microsoft.com/office/drawing/2014/main" id="{2D2D5D77-A502-4C37-A82F-50A7ABD139C4}"/>
              </a:ext>
            </a:extLst>
          </p:cNvPr>
          <p:cNvSpPr/>
          <p:nvPr/>
        </p:nvSpPr>
        <p:spPr>
          <a:xfrm>
            <a:off x="1301750" y="3708400"/>
            <a:ext cx="3309627" cy="1117600"/>
          </a:xfrm>
          <a:custGeom>
            <a:avLst/>
            <a:gdLst>
              <a:gd name="connsiteX0" fmla="*/ 285750 w 3309627"/>
              <a:gd name="connsiteY0" fmla="*/ 165100 h 1117600"/>
              <a:gd name="connsiteX1" fmla="*/ 228600 w 3309627"/>
              <a:gd name="connsiteY1" fmla="*/ 177800 h 1117600"/>
              <a:gd name="connsiteX2" fmla="*/ 190500 w 3309627"/>
              <a:gd name="connsiteY2" fmla="*/ 190500 h 1117600"/>
              <a:gd name="connsiteX3" fmla="*/ 165100 w 3309627"/>
              <a:gd name="connsiteY3" fmla="*/ 209550 h 1117600"/>
              <a:gd name="connsiteX4" fmla="*/ 127000 w 3309627"/>
              <a:gd name="connsiteY4" fmla="*/ 228600 h 1117600"/>
              <a:gd name="connsiteX5" fmla="*/ 95250 w 3309627"/>
              <a:gd name="connsiteY5" fmla="*/ 273050 h 1117600"/>
              <a:gd name="connsiteX6" fmla="*/ 76200 w 3309627"/>
              <a:gd name="connsiteY6" fmla="*/ 298450 h 1117600"/>
              <a:gd name="connsiteX7" fmla="*/ 63500 w 3309627"/>
              <a:gd name="connsiteY7" fmla="*/ 336550 h 1117600"/>
              <a:gd name="connsiteX8" fmla="*/ 57150 w 3309627"/>
              <a:gd name="connsiteY8" fmla="*/ 355600 h 1117600"/>
              <a:gd name="connsiteX9" fmla="*/ 63500 w 3309627"/>
              <a:gd name="connsiteY9" fmla="*/ 419100 h 1117600"/>
              <a:gd name="connsiteX10" fmla="*/ 69850 w 3309627"/>
              <a:gd name="connsiteY10" fmla="*/ 438150 h 1117600"/>
              <a:gd name="connsiteX11" fmla="*/ 63500 w 3309627"/>
              <a:gd name="connsiteY11" fmla="*/ 508000 h 1117600"/>
              <a:gd name="connsiteX12" fmla="*/ 50800 w 3309627"/>
              <a:gd name="connsiteY12" fmla="*/ 546100 h 1117600"/>
              <a:gd name="connsiteX13" fmla="*/ 31750 w 3309627"/>
              <a:gd name="connsiteY13" fmla="*/ 565150 h 1117600"/>
              <a:gd name="connsiteX14" fmla="*/ 25400 w 3309627"/>
              <a:gd name="connsiteY14" fmla="*/ 584200 h 1117600"/>
              <a:gd name="connsiteX15" fmla="*/ 0 w 3309627"/>
              <a:gd name="connsiteY15" fmla="*/ 622300 h 1117600"/>
              <a:gd name="connsiteX16" fmla="*/ 6350 w 3309627"/>
              <a:gd name="connsiteY16" fmla="*/ 698500 h 1117600"/>
              <a:gd name="connsiteX17" fmla="*/ 25400 w 3309627"/>
              <a:gd name="connsiteY17" fmla="*/ 717550 h 1117600"/>
              <a:gd name="connsiteX18" fmla="*/ 57150 w 3309627"/>
              <a:gd name="connsiteY18" fmla="*/ 749300 h 1117600"/>
              <a:gd name="connsiteX19" fmla="*/ 95250 w 3309627"/>
              <a:gd name="connsiteY19" fmla="*/ 787400 h 1117600"/>
              <a:gd name="connsiteX20" fmla="*/ 114300 w 3309627"/>
              <a:gd name="connsiteY20" fmla="*/ 800100 h 1117600"/>
              <a:gd name="connsiteX21" fmla="*/ 152400 w 3309627"/>
              <a:gd name="connsiteY21" fmla="*/ 831850 h 1117600"/>
              <a:gd name="connsiteX22" fmla="*/ 177800 w 3309627"/>
              <a:gd name="connsiteY22" fmla="*/ 857250 h 1117600"/>
              <a:gd name="connsiteX23" fmla="*/ 184150 w 3309627"/>
              <a:gd name="connsiteY23" fmla="*/ 876300 h 1117600"/>
              <a:gd name="connsiteX24" fmla="*/ 203200 w 3309627"/>
              <a:gd name="connsiteY24" fmla="*/ 882650 h 1117600"/>
              <a:gd name="connsiteX25" fmla="*/ 241300 w 3309627"/>
              <a:gd name="connsiteY25" fmla="*/ 908050 h 1117600"/>
              <a:gd name="connsiteX26" fmla="*/ 311150 w 3309627"/>
              <a:gd name="connsiteY26" fmla="*/ 927100 h 1117600"/>
              <a:gd name="connsiteX27" fmla="*/ 349250 w 3309627"/>
              <a:gd name="connsiteY27" fmla="*/ 939800 h 1117600"/>
              <a:gd name="connsiteX28" fmla="*/ 368300 w 3309627"/>
              <a:gd name="connsiteY28" fmla="*/ 946150 h 1117600"/>
              <a:gd name="connsiteX29" fmla="*/ 400050 w 3309627"/>
              <a:gd name="connsiteY29" fmla="*/ 952500 h 1117600"/>
              <a:gd name="connsiteX30" fmla="*/ 419100 w 3309627"/>
              <a:gd name="connsiteY30" fmla="*/ 958850 h 1117600"/>
              <a:gd name="connsiteX31" fmla="*/ 482600 w 3309627"/>
              <a:gd name="connsiteY31" fmla="*/ 977900 h 1117600"/>
              <a:gd name="connsiteX32" fmla="*/ 501650 w 3309627"/>
              <a:gd name="connsiteY32" fmla="*/ 984250 h 1117600"/>
              <a:gd name="connsiteX33" fmla="*/ 546100 w 3309627"/>
              <a:gd name="connsiteY33" fmla="*/ 990600 h 1117600"/>
              <a:gd name="connsiteX34" fmla="*/ 641350 w 3309627"/>
              <a:gd name="connsiteY34" fmla="*/ 1009650 h 1117600"/>
              <a:gd name="connsiteX35" fmla="*/ 685800 w 3309627"/>
              <a:gd name="connsiteY35" fmla="*/ 1016000 h 1117600"/>
              <a:gd name="connsiteX36" fmla="*/ 717550 w 3309627"/>
              <a:gd name="connsiteY36" fmla="*/ 1022350 h 1117600"/>
              <a:gd name="connsiteX37" fmla="*/ 781050 w 3309627"/>
              <a:gd name="connsiteY37" fmla="*/ 1028700 h 1117600"/>
              <a:gd name="connsiteX38" fmla="*/ 927100 w 3309627"/>
              <a:gd name="connsiteY38" fmla="*/ 1054100 h 1117600"/>
              <a:gd name="connsiteX39" fmla="*/ 958850 w 3309627"/>
              <a:gd name="connsiteY39" fmla="*/ 1060450 h 1117600"/>
              <a:gd name="connsiteX40" fmla="*/ 1187450 w 3309627"/>
              <a:gd name="connsiteY40" fmla="*/ 1073150 h 1117600"/>
              <a:gd name="connsiteX41" fmla="*/ 1231900 w 3309627"/>
              <a:gd name="connsiteY41" fmla="*/ 1085850 h 1117600"/>
              <a:gd name="connsiteX42" fmla="*/ 1250950 w 3309627"/>
              <a:gd name="connsiteY42" fmla="*/ 1092200 h 1117600"/>
              <a:gd name="connsiteX43" fmla="*/ 1289050 w 3309627"/>
              <a:gd name="connsiteY43" fmla="*/ 1073150 h 1117600"/>
              <a:gd name="connsiteX44" fmla="*/ 1390650 w 3309627"/>
              <a:gd name="connsiteY44" fmla="*/ 1054100 h 1117600"/>
              <a:gd name="connsiteX45" fmla="*/ 1809750 w 3309627"/>
              <a:gd name="connsiteY45" fmla="*/ 1066800 h 1117600"/>
              <a:gd name="connsiteX46" fmla="*/ 1911350 w 3309627"/>
              <a:gd name="connsiteY46" fmla="*/ 1079500 h 1117600"/>
              <a:gd name="connsiteX47" fmla="*/ 1936750 w 3309627"/>
              <a:gd name="connsiteY47" fmla="*/ 1085850 h 1117600"/>
              <a:gd name="connsiteX48" fmla="*/ 1987550 w 3309627"/>
              <a:gd name="connsiteY48" fmla="*/ 1092200 h 1117600"/>
              <a:gd name="connsiteX49" fmla="*/ 2127250 w 3309627"/>
              <a:gd name="connsiteY49" fmla="*/ 1104900 h 1117600"/>
              <a:gd name="connsiteX50" fmla="*/ 2622550 w 3309627"/>
              <a:gd name="connsiteY50" fmla="*/ 1104900 h 1117600"/>
              <a:gd name="connsiteX51" fmla="*/ 2647950 w 3309627"/>
              <a:gd name="connsiteY51" fmla="*/ 1111250 h 1117600"/>
              <a:gd name="connsiteX52" fmla="*/ 2762250 w 3309627"/>
              <a:gd name="connsiteY52" fmla="*/ 1117600 h 1117600"/>
              <a:gd name="connsiteX53" fmla="*/ 2832100 w 3309627"/>
              <a:gd name="connsiteY53" fmla="*/ 1111250 h 1117600"/>
              <a:gd name="connsiteX54" fmla="*/ 2870200 w 3309627"/>
              <a:gd name="connsiteY54" fmla="*/ 1098550 h 1117600"/>
              <a:gd name="connsiteX55" fmla="*/ 2889250 w 3309627"/>
              <a:gd name="connsiteY55" fmla="*/ 1092200 h 1117600"/>
              <a:gd name="connsiteX56" fmla="*/ 2927350 w 3309627"/>
              <a:gd name="connsiteY56" fmla="*/ 1073150 h 1117600"/>
              <a:gd name="connsiteX57" fmla="*/ 2984500 w 3309627"/>
              <a:gd name="connsiteY57" fmla="*/ 1041400 h 1117600"/>
              <a:gd name="connsiteX58" fmla="*/ 3035300 w 3309627"/>
              <a:gd name="connsiteY58" fmla="*/ 1016000 h 1117600"/>
              <a:gd name="connsiteX59" fmla="*/ 3092450 w 3309627"/>
              <a:gd name="connsiteY59" fmla="*/ 1003300 h 1117600"/>
              <a:gd name="connsiteX60" fmla="*/ 3111500 w 3309627"/>
              <a:gd name="connsiteY60" fmla="*/ 996950 h 1117600"/>
              <a:gd name="connsiteX61" fmla="*/ 3225800 w 3309627"/>
              <a:gd name="connsiteY61" fmla="*/ 971550 h 1117600"/>
              <a:gd name="connsiteX62" fmla="*/ 3251200 w 3309627"/>
              <a:gd name="connsiteY62" fmla="*/ 958850 h 1117600"/>
              <a:gd name="connsiteX63" fmla="*/ 3270250 w 3309627"/>
              <a:gd name="connsiteY63" fmla="*/ 952500 h 1117600"/>
              <a:gd name="connsiteX64" fmla="*/ 3289300 w 3309627"/>
              <a:gd name="connsiteY64" fmla="*/ 939800 h 1117600"/>
              <a:gd name="connsiteX65" fmla="*/ 3302000 w 3309627"/>
              <a:gd name="connsiteY65" fmla="*/ 920750 h 1117600"/>
              <a:gd name="connsiteX66" fmla="*/ 3302000 w 3309627"/>
              <a:gd name="connsiteY66" fmla="*/ 844550 h 1117600"/>
              <a:gd name="connsiteX67" fmla="*/ 3263900 w 3309627"/>
              <a:gd name="connsiteY67" fmla="*/ 800100 h 1117600"/>
              <a:gd name="connsiteX68" fmla="*/ 3232150 w 3309627"/>
              <a:gd name="connsiteY68" fmla="*/ 762000 h 1117600"/>
              <a:gd name="connsiteX69" fmla="*/ 3213100 w 3309627"/>
              <a:gd name="connsiteY69" fmla="*/ 749300 h 1117600"/>
              <a:gd name="connsiteX70" fmla="*/ 3175000 w 3309627"/>
              <a:gd name="connsiteY70" fmla="*/ 711200 h 1117600"/>
              <a:gd name="connsiteX71" fmla="*/ 3117850 w 3309627"/>
              <a:gd name="connsiteY71" fmla="*/ 679450 h 1117600"/>
              <a:gd name="connsiteX72" fmla="*/ 3073400 w 3309627"/>
              <a:gd name="connsiteY72" fmla="*/ 654050 h 1117600"/>
              <a:gd name="connsiteX73" fmla="*/ 3054350 w 3309627"/>
              <a:gd name="connsiteY73" fmla="*/ 565150 h 1117600"/>
              <a:gd name="connsiteX74" fmla="*/ 3060700 w 3309627"/>
              <a:gd name="connsiteY74" fmla="*/ 546100 h 1117600"/>
              <a:gd name="connsiteX75" fmla="*/ 3048000 w 3309627"/>
              <a:gd name="connsiteY75" fmla="*/ 476250 h 1117600"/>
              <a:gd name="connsiteX76" fmla="*/ 3041650 w 3309627"/>
              <a:gd name="connsiteY76" fmla="*/ 457200 h 1117600"/>
              <a:gd name="connsiteX77" fmla="*/ 3022600 w 3309627"/>
              <a:gd name="connsiteY77" fmla="*/ 444500 h 1117600"/>
              <a:gd name="connsiteX78" fmla="*/ 2971800 w 3309627"/>
              <a:gd name="connsiteY78" fmla="*/ 400050 h 1117600"/>
              <a:gd name="connsiteX79" fmla="*/ 2946400 w 3309627"/>
              <a:gd name="connsiteY79" fmla="*/ 381000 h 1117600"/>
              <a:gd name="connsiteX80" fmla="*/ 2895600 w 3309627"/>
              <a:gd name="connsiteY80" fmla="*/ 355600 h 1117600"/>
              <a:gd name="connsiteX81" fmla="*/ 2876550 w 3309627"/>
              <a:gd name="connsiteY81" fmla="*/ 336550 h 1117600"/>
              <a:gd name="connsiteX82" fmla="*/ 2819400 w 3309627"/>
              <a:gd name="connsiteY82" fmla="*/ 311150 h 1117600"/>
              <a:gd name="connsiteX83" fmla="*/ 2787650 w 3309627"/>
              <a:gd name="connsiteY83" fmla="*/ 292100 h 1117600"/>
              <a:gd name="connsiteX84" fmla="*/ 2768600 w 3309627"/>
              <a:gd name="connsiteY84" fmla="*/ 285750 h 1117600"/>
              <a:gd name="connsiteX85" fmla="*/ 2736850 w 3309627"/>
              <a:gd name="connsiteY85" fmla="*/ 266700 h 1117600"/>
              <a:gd name="connsiteX86" fmla="*/ 2711450 w 3309627"/>
              <a:gd name="connsiteY86" fmla="*/ 254000 h 1117600"/>
              <a:gd name="connsiteX87" fmla="*/ 2692400 w 3309627"/>
              <a:gd name="connsiteY87" fmla="*/ 241300 h 1117600"/>
              <a:gd name="connsiteX88" fmla="*/ 2635250 w 3309627"/>
              <a:gd name="connsiteY88" fmla="*/ 215900 h 1117600"/>
              <a:gd name="connsiteX89" fmla="*/ 2603500 w 3309627"/>
              <a:gd name="connsiteY89" fmla="*/ 177800 h 1117600"/>
              <a:gd name="connsiteX90" fmla="*/ 2565400 w 3309627"/>
              <a:gd name="connsiteY90" fmla="*/ 152400 h 1117600"/>
              <a:gd name="connsiteX91" fmla="*/ 2540000 w 3309627"/>
              <a:gd name="connsiteY91" fmla="*/ 133350 h 1117600"/>
              <a:gd name="connsiteX92" fmla="*/ 2514600 w 3309627"/>
              <a:gd name="connsiteY92" fmla="*/ 127000 h 1117600"/>
              <a:gd name="connsiteX93" fmla="*/ 2495550 w 3309627"/>
              <a:gd name="connsiteY93" fmla="*/ 120650 h 1117600"/>
              <a:gd name="connsiteX94" fmla="*/ 2190750 w 3309627"/>
              <a:gd name="connsiteY94" fmla="*/ 114300 h 1117600"/>
              <a:gd name="connsiteX95" fmla="*/ 2152650 w 3309627"/>
              <a:gd name="connsiteY95" fmla="*/ 101600 h 1117600"/>
              <a:gd name="connsiteX96" fmla="*/ 2063750 w 3309627"/>
              <a:gd name="connsiteY96" fmla="*/ 88900 h 1117600"/>
              <a:gd name="connsiteX97" fmla="*/ 2038350 w 3309627"/>
              <a:gd name="connsiteY97" fmla="*/ 82550 h 1117600"/>
              <a:gd name="connsiteX98" fmla="*/ 2019300 w 3309627"/>
              <a:gd name="connsiteY98" fmla="*/ 76200 h 1117600"/>
              <a:gd name="connsiteX99" fmla="*/ 1968500 w 3309627"/>
              <a:gd name="connsiteY99" fmla="*/ 69850 h 1117600"/>
              <a:gd name="connsiteX100" fmla="*/ 1924050 w 3309627"/>
              <a:gd name="connsiteY100" fmla="*/ 57150 h 1117600"/>
              <a:gd name="connsiteX101" fmla="*/ 1809750 w 3309627"/>
              <a:gd name="connsiteY101" fmla="*/ 44450 h 1117600"/>
              <a:gd name="connsiteX102" fmla="*/ 1454150 w 3309627"/>
              <a:gd name="connsiteY102" fmla="*/ 50800 h 1117600"/>
              <a:gd name="connsiteX103" fmla="*/ 1371600 w 3309627"/>
              <a:gd name="connsiteY103" fmla="*/ 63500 h 1117600"/>
              <a:gd name="connsiteX104" fmla="*/ 1308100 w 3309627"/>
              <a:gd name="connsiteY104" fmla="*/ 69850 h 1117600"/>
              <a:gd name="connsiteX105" fmla="*/ 1060450 w 3309627"/>
              <a:gd name="connsiteY105" fmla="*/ 63500 h 1117600"/>
              <a:gd name="connsiteX106" fmla="*/ 1041400 w 3309627"/>
              <a:gd name="connsiteY106" fmla="*/ 57150 h 1117600"/>
              <a:gd name="connsiteX107" fmla="*/ 952500 w 3309627"/>
              <a:gd name="connsiteY107" fmla="*/ 44450 h 1117600"/>
              <a:gd name="connsiteX108" fmla="*/ 901700 w 3309627"/>
              <a:gd name="connsiteY108" fmla="*/ 31750 h 1117600"/>
              <a:gd name="connsiteX109" fmla="*/ 812800 w 3309627"/>
              <a:gd name="connsiteY109" fmla="*/ 19050 h 1117600"/>
              <a:gd name="connsiteX110" fmla="*/ 774700 w 3309627"/>
              <a:gd name="connsiteY110" fmla="*/ 12700 h 1117600"/>
              <a:gd name="connsiteX111" fmla="*/ 723900 w 3309627"/>
              <a:gd name="connsiteY111" fmla="*/ 0 h 1117600"/>
              <a:gd name="connsiteX112" fmla="*/ 571500 w 3309627"/>
              <a:gd name="connsiteY112" fmla="*/ 6350 h 1117600"/>
              <a:gd name="connsiteX113" fmla="*/ 539750 w 3309627"/>
              <a:gd name="connsiteY113" fmla="*/ 19050 h 1117600"/>
              <a:gd name="connsiteX114" fmla="*/ 508000 w 3309627"/>
              <a:gd name="connsiteY114" fmla="*/ 25400 h 1117600"/>
              <a:gd name="connsiteX115" fmla="*/ 488950 w 3309627"/>
              <a:gd name="connsiteY115" fmla="*/ 38100 h 1117600"/>
              <a:gd name="connsiteX116" fmla="*/ 431800 w 3309627"/>
              <a:gd name="connsiteY116" fmla="*/ 57150 h 1117600"/>
              <a:gd name="connsiteX117" fmla="*/ 393700 w 3309627"/>
              <a:gd name="connsiteY117" fmla="*/ 69850 h 1117600"/>
              <a:gd name="connsiteX118" fmla="*/ 374650 w 3309627"/>
              <a:gd name="connsiteY118" fmla="*/ 76200 h 1117600"/>
              <a:gd name="connsiteX119" fmla="*/ 355600 w 3309627"/>
              <a:gd name="connsiteY119" fmla="*/ 88900 h 1117600"/>
              <a:gd name="connsiteX120" fmla="*/ 311150 w 3309627"/>
              <a:gd name="connsiteY120" fmla="*/ 139700 h 1117600"/>
              <a:gd name="connsiteX121" fmla="*/ 285750 w 3309627"/>
              <a:gd name="connsiteY121" fmla="*/ 165100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3309627" h="1117600">
                <a:moveTo>
                  <a:pt x="285750" y="165100"/>
                </a:moveTo>
                <a:cubicBezTo>
                  <a:pt x="271992" y="171450"/>
                  <a:pt x="246535" y="172419"/>
                  <a:pt x="228600" y="177800"/>
                </a:cubicBezTo>
                <a:cubicBezTo>
                  <a:pt x="215778" y="181647"/>
                  <a:pt x="190500" y="190500"/>
                  <a:pt x="190500" y="190500"/>
                </a:cubicBezTo>
                <a:cubicBezTo>
                  <a:pt x="182033" y="196850"/>
                  <a:pt x="174289" y="204299"/>
                  <a:pt x="165100" y="209550"/>
                </a:cubicBezTo>
                <a:cubicBezTo>
                  <a:pt x="140998" y="223322"/>
                  <a:pt x="149124" y="206476"/>
                  <a:pt x="127000" y="228600"/>
                </a:cubicBezTo>
                <a:cubicBezTo>
                  <a:pt x="116624" y="238976"/>
                  <a:pt x="104264" y="260430"/>
                  <a:pt x="95250" y="273050"/>
                </a:cubicBezTo>
                <a:cubicBezTo>
                  <a:pt x="89099" y="281662"/>
                  <a:pt x="82550" y="289983"/>
                  <a:pt x="76200" y="298450"/>
                </a:cubicBezTo>
                <a:lnTo>
                  <a:pt x="63500" y="336550"/>
                </a:lnTo>
                <a:lnTo>
                  <a:pt x="57150" y="355600"/>
                </a:lnTo>
                <a:cubicBezTo>
                  <a:pt x="59267" y="376767"/>
                  <a:pt x="60265" y="398075"/>
                  <a:pt x="63500" y="419100"/>
                </a:cubicBezTo>
                <a:cubicBezTo>
                  <a:pt x="64518" y="425716"/>
                  <a:pt x="69850" y="431457"/>
                  <a:pt x="69850" y="438150"/>
                </a:cubicBezTo>
                <a:cubicBezTo>
                  <a:pt x="69850" y="461529"/>
                  <a:pt x="67563" y="484976"/>
                  <a:pt x="63500" y="508000"/>
                </a:cubicBezTo>
                <a:cubicBezTo>
                  <a:pt x="61174" y="521183"/>
                  <a:pt x="60266" y="536634"/>
                  <a:pt x="50800" y="546100"/>
                </a:cubicBezTo>
                <a:lnTo>
                  <a:pt x="31750" y="565150"/>
                </a:lnTo>
                <a:cubicBezTo>
                  <a:pt x="29633" y="571500"/>
                  <a:pt x="28651" y="578349"/>
                  <a:pt x="25400" y="584200"/>
                </a:cubicBezTo>
                <a:cubicBezTo>
                  <a:pt x="17987" y="597543"/>
                  <a:pt x="0" y="622300"/>
                  <a:pt x="0" y="622300"/>
                </a:cubicBezTo>
                <a:cubicBezTo>
                  <a:pt x="2117" y="647700"/>
                  <a:pt x="-217" y="673873"/>
                  <a:pt x="6350" y="698500"/>
                </a:cubicBezTo>
                <a:cubicBezTo>
                  <a:pt x="8664" y="707177"/>
                  <a:pt x="19651" y="710651"/>
                  <a:pt x="25400" y="717550"/>
                </a:cubicBezTo>
                <a:cubicBezTo>
                  <a:pt x="55282" y="753409"/>
                  <a:pt x="18801" y="721908"/>
                  <a:pt x="57150" y="749300"/>
                </a:cubicBezTo>
                <a:cubicBezTo>
                  <a:pt x="129785" y="801182"/>
                  <a:pt x="47021" y="739171"/>
                  <a:pt x="95250" y="787400"/>
                </a:cubicBezTo>
                <a:cubicBezTo>
                  <a:pt x="100646" y="792796"/>
                  <a:pt x="108437" y="795214"/>
                  <a:pt x="114300" y="800100"/>
                </a:cubicBezTo>
                <a:cubicBezTo>
                  <a:pt x="163193" y="840844"/>
                  <a:pt x="105102" y="800318"/>
                  <a:pt x="152400" y="831850"/>
                </a:cubicBezTo>
                <a:cubicBezTo>
                  <a:pt x="169333" y="882650"/>
                  <a:pt x="143933" y="823383"/>
                  <a:pt x="177800" y="857250"/>
                </a:cubicBezTo>
                <a:cubicBezTo>
                  <a:pt x="182533" y="861983"/>
                  <a:pt x="179417" y="871567"/>
                  <a:pt x="184150" y="876300"/>
                </a:cubicBezTo>
                <a:cubicBezTo>
                  <a:pt x="188883" y="881033"/>
                  <a:pt x="197349" y="879399"/>
                  <a:pt x="203200" y="882650"/>
                </a:cubicBezTo>
                <a:cubicBezTo>
                  <a:pt x="216543" y="890063"/>
                  <a:pt x="226820" y="903223"/>
                  <a:pt x="241300" y="908050"/>
                </a:cubicBezTo>
                <a:cubicBezTo>
                  <a:pt x="356435" y="946428"/>
                  <a:pt x="212421" y="900174"/>
                  <a:pt x="311150" y="927100"/>
                </a:cubicBezTo>
                <a:cubicBezTo>
                  <a:pt x="324065" y="930622"/>
                  <a:pt x="336550" y="935567"/>
                  <a:pt x="349250" y="939800"/>
                </a:cubicBezTo>
                <a:cubicBezTo>
                  <a:pt x="355600" y="941917"/>
                  <a:pt x="361736" y="944837"/>
                  <a:pt x="368300" y="946150"/>
                </a:cubicBezTo>
                <a:cubicBezTo>
                  <a:pt x="378883" y="948267"/>
                  <a:pt x="389579" y="949882"/>
                  <a:pt x="400050" y="952500"/>
                </a:cubicBezTo>
                <a:cubicBezTo>
                  <a:pt x="406544" y="954123"/>
                  <a:pt x="412664" y="957011"/>
                  <a:pt x="419100" y="958850"/>
                </a:cubicBezTo>
                <a:cubicBezTo>
                  <a:pt x="486278" y="978044"/>
                  <a:pt x="392058" y="947719"/>
                  <a:pt x="482600" y="977900"/>
                </a:cubicBezTo>
                <a:cubicBezTo>
                  <a:pt x="488950" y="980017"/>
                  <a:pt x="495024" y="983303"/>
                  <a:pt x="501650" y="984250"/>
                </a:cubicBezTo>
                <a:lnTo>
                  <a:pt x="546100" y="990600"/>
                </a:lnTo>
                <a:cubicBezTo>
                  <a:pt x="586889" y="1004196"/>
                  <a:pt x="568898" y="999300"/>
                  <a:pt x="641350" y="1009650"/>
                </a:cubicBezTo>
                <a:cubicBezTo>
                  <a:pt x="656167" y="1011767"/>
                  <a:pt x="671037" y="1013539"/>
                  <a:pt x="685800" y="1016000"/>
                </a:cubicBezTo>
                <a:cubicBezTo>
                  <a:pt x="696446" y="1017774"/>
                  <a:pt x="706852" y="1020924"/>
                  <a:pt x="717550" y="1022350"/>
                </a:cubicBezTo>
                <a:cubicBezTo>
                  <a:pt x="738636" y="1025161"/>
                  <a:pt x="759883" y="1026583"/>
                  <a:pt x="781050" y="1028700"/>
                </a:cubicBezTo>
                <a:cubicBezTo>
                  <a:pt x="904495" y="1063970"/>
                  <a:pt x="707930" y="1010266"/>
                  <a:pt x="927100" y="1054100"/>
                </a:cubicBezTo>
                <a:cubicBezTo>
                  <a:pt x="937683" y="1056217"/>
                  <a:pt x="948140" y="1059111"/>
                  <a:pt x="958850" y="1060450"/>
                </a:cubicBezTo>
                <a:cubicBezTo>
                  <a:pt x="1032274" y="1069628"/>
                  <a:pt x="1116714" y="1070321"/>
                  <a:pt x="1187450" y="1073150"/>
                </a:cubicBezTo>
                <a:lnTo>
                  <a:pt x="1231900" y="1085850"/>
                </a:lnTo>
                <a:cubicBezTo>
                  <a:pt x="1238311" y="1087773"/>
                  <a:pt x="1244257" y="1092200"/>
                  <a:pt x="1250950" y="1092200"/>
                </a:cubicBezTo>
                <a:cubicBezTo>
                  <a:pt x="1268319" y="1092200"/>
                  <a:pt x="1274603" y="1079571"/>
                  <a:pt x="1289050" y="1073150"/>
                </a:cubicBezTo>
                <a:cubicBezTo>
                  <a:pt x="1328530" y="1055603"/>
                  <a:pt x="1343703" y="1058795"/>
                  <a:pt x="1390650" y="1054100"/>
                </a:cubicBezTo>
                <a:cubicBezTo>
                  <a:pt x="1468127" y="1055650"/>
                  <a:pt x="1690319" y="1055603"/>
                  <a:pt x="1809750" y="1066800"/>
                </a:cubicBezTo>
                <a:cubicBezTo>
                  <a:pt x="1843731" y="1069986"/>
                  <a:pt x="1877483" y="1075267"/>
                  <a:pt x="1911350" y="1079500"/>
                </a:cubicBezTo>
                <a:cubicBezTo>
                  <a:pt x="1920010" y="1080582"/>
                  <a:pt x="1928142" y="1084415"/>
                  <a:pt x="1936750" y="1085850"/>
                </a:cubicBezTo>
                <a:cubicBezTo>
                  <a:pt x="1953583" y="1088655"/>
                  <a:pt x="1970589" y="1090315"/>
                  <a:pt x="1987550" y="1092200"/>
                </a:cubicBezTo>
                <a:cubicBezTo>
                  <a:pt x="2040867" y="1098124"/>
                  <a:pt x="2072440" y="1100333"/>
                  <a:pt x="2127250" y="1104900"/>
                </a:cubicBezTo>
                <a:cubicBezTo>
                  <a:pt x="2363618" y="1097513"/>
                  <a:pt x="2354927" y="1094195"/>
                  <a:pt x="2622550" y="1104900"/>
                </a:cubicBezTo>
                <a:cubicBezTo>
                  <a:pt x="2631270" y="1105249"/>
                  <a:pt x="2639259" y="1110460"/>
                  <a:pt x="2647950" y="1111250"/>
                </a:cubicBezTo>
                <a:cubicBezTo>
                  <a:pt x="2685952" y="1114705"/>
                  <a:pt x="2724150" y="1115483"/>
                  <a:pt x="2762250" y="1117600"/>
                </a:cubicBezTo>
                <a:cubicBezTo>
                  <a:pt x="2785533" y="1115483"/>
                  <a:pt x="2809076" y="1115313"/>
                  <a:pt x="2832100" y="1111250"/>
                </a:cubicBezTo>
                <a:cubicBezTo>
                  <a:pt x="2845283" y="1108924"/>
                  <a:pt x="2857500" y="1102783"/>
                  <a:pt x="2870200" y="1098550"/>
                </a:cubicBezTo>
                <a:cubicBezTo>
                  <a:pt x="2876550" y="1096433"/>
                  <a:pt x="2883681" y="1095913"/>
                  <a:pt x="2889250" y="1092200"/>
                </a:cubicBezTo>
                <a:cubicBezTo>
                  <a:pt x="2913869" y="1075787"/>
                  <a:pt x="2901060" y="1081913"/>
                  <a:pt x="2927350" y="1073150"/>
                </a:cubicBezTo>
                <a:cubicBezTo>
                  <a:pt x="2970104" y="1041084"/>
                  <a:pt x="2934054" y="1064683"/>
                  <a:pt x="2984500" y="1041400"/>
                </a:cubicBezTo>
                <a:cubicBezTo>
                  <a:pt x="3001690" y="1033466"/>
                  <a:pt x="3016736" y="1019713"/>
                  <a:pt x="3035300" y="1016000"/>
                </a:cubicBezTo>
                <a:cubicBezTo>
                  <a:pt x="3057124" y="1011635"/>
                  <a:pt x="3071525" y="1009278"/>
                  <a:pt x="3092450" y="1003300"/>
                </a:cubicBezTo>
                <a:cubicBezTo>
                  <a:pt x="3098886" y="1001461"/>
                  <a:pt x="3104978" y="998455"/>
                  <a:pt x="3111500" y="996950"/>
                </a:cubicBezTo>
                <a:cubicBezTo>
                  <a:pt x="3118944" y="995232"/>
                  <a:pt x="3213226" y="977837"/>
                  <a:pt x="3225800" y="971550"/>
                </a:cubicBezTo>
                <a:cubicBezTo>
                  <a:pt x="3234267" y="967317"/>
                  <a:pt x="3242499" y="962579"/>
                  <a:pt x="3251200" y="958850"/>
                </a:cubicBezTo>
                <a:cubicBezTo>
                  <a:pt x="3257352" y="956213"/>
                  <a:pt x="3264263" y="955493"/>
                  <a:pt x="3270250" y="952500"/>
                </a:cubicBezTo>
                <a:cubicBezTo>
                  <a:pt x="3277076" y="949087"/>
                  <a:pt x="3282950" y="944033"/>
                  <a:pt x="3289300" y="939800"/>
                </a:cubicBezTo>
                <a:cubicBezTo>
                  <a:pt x="3293533" y="933450"/>
                  <a:pt x="3298587" y="927576"/>
                  <a:pt x="3302000" y="920750"/>
                </a:cubicBezTo>
                <a:cubicBezTo>
                  <a:pt x="3314064" y="896622"/>
                  <a:pt x="3310084" y="870823"/>
                  <a:pt x="3302000" y="844550"/>
                </a:cubicBezTo>
                <a:cubicBezTo>
                  <a:pt x="3297360" y="829469"/>
                  <a:pt x="3273634" y="811781"/>
                  <a:pt x="3263900" y="800100"/>
                </a:cubicBezTo>
                <a:cubicBezTo>
                  <a:pt x="3241195" y="772855"/>
                  <a:pt x="3262507" y="787298"/>
                  <a:pt x="3232150" y="762000"/>
                </a:cubicBezTo>
                <a:cubicBezTo>
                  <a:pt x="3226287" y="757114"/>
                  <a:pt x="3218804" y="754370"/>
                  <a:pt x="3213100" y="749300"/>
                </a:cubicBezTo>
                <a:cubicBezTo>
                  <a:pt x="3199676" y="737368"/>
                  <a:pt x="3192039" y="716880"/>
                  <a:pt x="3175000" y="711200"/>
                </a:cubicBezTo>
                <a:cubicBezTo>
                  <a:pt x="3122320" y="693640"/>
                  <a:pt x="3205189" y="723119"/>
                  <a:pt x="3117850" y="679450"/>
                </a:cubicBezTo>
                <a:cubicBezTo>
                  <a:pt x="3085624" y="663337"/>
                  <a:pt x="3100326" y="672001"/>
                  <a:pt x="3073400" y="654050"/>
                </a:cubicBezTo>
                <a:cubicBezTo>
                  <a:pt x="3041167" y="605701"/>
                  <a:pt x="3043163" y="626680"/>
                  <a:pt x="3054350" y="565150"/>
                </a:cubicBezTo>
                <a:cubicBezTo>
                  <a:pt x="3055547" y="558564"/>
                  <a:pt x="3058583" y="552450"/>
                  <a:pt x="3060700" y="546100"/>
                </a:cubicBezTo>
                <a:cubicBezTo>
                  <a:pt x="3055561" y="510126"/>
                  <a:pt x="3056554" y="506190"/>
                  <a:pt x="3048000" y="476250"/>
                </a:cubicBezTo>
                <a:cubicBezTo>
                  <a:pt x="3046161" y="469814"/>
                  <a:pt x="3045831" y="462427"/>
                  <a:pt x="3041650" y="457200"/>
                </a:cubicBezTo>
                <a:cubicBezTo>
                  <a:pt x="3036882" y="451241"/>
                  <a:pt x="3028950" y="448733"/>
                  <a:pt x="3022600" y="444500"/>
                </a:cubicBezTo>
                <a:cubicBezTo>
                  <a:pt x="2998964" y="409046"/>
                  <a:pt x="3021189" y="437092"/>
                  <a:pt x="2971800" y="400050"/>
                </a:cubicBezTo>
                <a:cubicBezTo>
                  <a:pt x="2963333" y="393700"/>
                  <a:pt x="2955542" y="386333"/>
                  <a:pt x="2946400" y="381000"/>
                </a:cubicBezTo>
                <a:cubicBezTo>
                  <a:pt x="2930047" y="371461"/>
                  <a:pt x="2908987" y="368987"/>
                  <a:pt x="2895600" y="355600"/>
                </a:cubicBezTo>
                <a:cubicBezTo>
                  <a:pt x="2889250" y="349250"/>
                  <a:pt x="2883858" y="341770"/>
                  <a:pt x="2876550" y="336550"/>
                </a:cubicBezTo>
                <a:cubicBezTo>
                  <a:pt x="2860839" y="325328"/>
                  <a:pt x="2835995" y="319447"/>
                  <a:pt x="2819400" y="311150"/>
                </a:cubicBezTo>
                <a:cubicBezTo>
                  <a:pt x="2808361" y="305630"/>
                  <a:pt x="2798689" y="297620"/>
                  <a:pt x="2787650" y="292100"/>
                </a:cubicBezTo>
                <a:cubicBezTo>
                  <a:pt x="2781663" y="289107"/>
                  <a:pt x="2774587" y="288743"/>
                  <a:pt x="2768600" y="285750"/>
                </a:cubicBezTo>
                <a:cubicBezTo>
                  <a:pt x="2757561" y="280230"/>
                  <a:pt x="2747639" y="272694"/>
                  <a:pt x="2736850" y="266700"/>
                </a:cubicBezTo>
                <a:cubicBezTo>
                  <a:pt x="2728575" y="262103"/>
                  <a:pt x="2719669" y="258696"/>
                  <a:pt x="2711450" y="254000"/>
                </a:cubicBezTo>
                <a:cubicBezTo>
                  <a:pt x="2704824" y="250214"/>
                  <a:pt x="2699374" y="244400"/>
                  <a:pt x="2692400" y="241300"/>
                </a:cubicBezTo>
                <a:cubicBezTo>
                  <a:pt x="2624390" y="211073"/>
                  <a:pt x="2678363" y="244642"/>
                  <a:pt x="2635250" y="215900"/>
                </a:cubicBezTo>
                <a:cubicBezTo>
                  <a:pt x="2623961" y="198967"/>
                  <a:pt x="2620424" y="190963"/>
                  <a:pt x="2603500" y="177800"/>
                </a:cubicBezTo>
                <a:cubicBezTo>
                  <a:pt x="2591452" y="168429"/>
                  <a:pt x="2577611" y="161558"/>
                  <a:pt x="2565400" y="152400"/>
                </a:cubicBezTo>
                <a:cubicBezTo>
                  <a:pt x="2556933" y="146050"/>
                  <a:pt x="2549466" y="138083"/>
                  <a:pt x="2540000" y="133350"/>
                </a:cubicBezTo>
                <a:cubicBezTo>
                  <a:pt x="2532194" y="129447"/>
                  <a:pt x="2522991" y="129398"/>
                  <a:pt x="2514600" y="127000"/>
                </a:cubicBezTo>
                <a:cubicBezTo>
                  <a:pt x="2508164" y="125161"/>
                  <a:pt x="2502238" y="120912"/>
                  <a:pt x="2495550" y="120650"/>
                </a:cubicBezTo>
                <a:cubicBezTo>
                  <a:pt x="2394006" y="116668"/>
                  <a:pt x="2292350" y="116417"/>
                  <a:pt x="2190750" y="114300"/>
                </a:cubicBezTo>
                <a:cubicBezTo>
                  <a:pt x="2178050" y="110067"/>
                  <a:pt x="2165902" y="103493"/>
                  <a:pt x="2152650" y="101600"/>
                </a:cubicBezTo>
                <a:cubicBezTo>
                  <a:pt x="2123017" y="97367"/>
                  <a:pt x="2092790" y="96160"/>
                  <a:pt x="2063750" y="88900"/>
                </a:cubicBezTo>
                <a:cubicBezTo>
                  <a:pt x="2055283" y="86783"/>
                  <a:pt x="2046741" y="84948"/>
                  <a:pt x="2038350" y="82550"/>
                </a:cubicBezTo>
                <a:cubicBezTo>
                  <a:pt x="2031914" y="80711"/>
                  <a:pt x="2025886" y="77397"/>
                  <a:pt x="2019300" y="76200"/>
                </a:cubicBezTo>
                <a:cubicBezTo>
                  <a:pt x="2002510" y="73147"/>
                  <a:pt x="1985433" y="71967"/>
                  <a:pt x="1968500" y="69850"/>
                </a:cubicBezTo>
                <a:cubicBezTo>
                  <a:pt x="1953683" y="65617"/>
                  <a:pt x="1939266" y="59585"/>
                  <a:pt x="1924050" y="57150"/>
                </a:cubicBezTo>
                <a:cubicBezTo>
                  <a:pt x="1886197" y="51094"/>
                  <a:pt x="1809750" y="44450"/>
                  <a:pt x="1809750" y="44450"/>
                </a:cubicBezTo>
                <a:lnTo>
                  <a:pt x="1454150" y="50800"/>
                </a:lnTo>
                <a:cubicBezTo>
                  <a:pt x="1343146" y="54216"/>
                  <a:pt x="1436166" y="54276"/>
                  <a:pt x="1371600" y="63500"/>
                </a:cubicBezTo>
                <a:cubicBezTo>
                  <a:pt x="1350542" y="66508"/>
                  <a:pt x="1329267" y="67733"/>
                  <a:pt x="1308100" y="69850"/>
                </a:cubicBezTo>
                <a:cubicBezTo>
                  <a:pt x="1225550" y="67733"/>
                  <a:pt x="1142934" y="67428"/>
                  <a:pt x="1060450" y="63500"/>
                </a:cubicBezTo>
                <a:cubicBezTo>
                  <a:pt x="1053764" y="63182"/>
                  <a:pt x="1047992" y="58313"/>
                  <a:pt x="1041400" y="57150"/>
                </a:cubicBezTo>
                <a:cubicBezTo>
                  <a:pt x="1011921" y="51948"/>
                  <a:pt x="981540" y="51710"/>
                  <a:pt x="952500" y="44450"/>
                </a:cubicBezTo>
                <a:cubicBezTo>
                  <a:pt x="935567" y="40217"/>
                  <a:pt x="918873" y="34872"/>
                  <a:pt x="901700" y="31750"/>
                </a:cubicBezTo>
                <a:cubicBezTo>
                  <a:pt x="872249" y="26395"/>
                  <a:pt x="842327" y="23971"/>
                  <a:pt x="812800" y="19050"/>
                </a:cubicBezTo>
                <a:cubicBezTo>
                  <a:pt x="800100" y="16933"/>
                  <a:pt x="787289" y="15398"/>
                  <a:pt x="774700" y="12700"/>
                </a:cubicBezTo>
                <a:cubicBezTo>
                  <a:pt x="757633" y="9043"/>
                  <a:pt x="723900" y="0"/>
                  <a:pt x="723900" y="0"/>
                </a:cubicBezTo>
                <a:cubicBezTo>
                  <a:pt x="673100" y="2117"/>
                  <a:pt x="622074" y="1118"/>
                  <a:pt x="571500" y="6350"/>
                </a:cubicBezTo>
                <a:cubicBezTo>
                  <a:pt x="560162" y="7523"/>
                  <a:pt x="550668" y="15775"/>
                  <a:pt x="539750" y="19050"/>
                </a:cubicBezTo>
                <a:cubicBezTo>
                  <a:pt x="529412" y="22151"/>
                  <a:pt x="518583" y="23283"/>
                  <a:pt x="508000" y="25400"/>
                </a:cubicBezTo>
                <a:cubicBezTo>
                  <a:pt x="501650" y="29633"/>
                  <a:pt x="495776" y="34687"/>
                  <a:pt x="488950" y="38100"/>
                </a:cubicBezTo>
                <a:cubicBezTo>
                  <a:pt x="457119" y="54016"/>
                  <a:pt x="462116" y="48055"/>
                  <a:pt x="431800" y="57150"/>
                </a:cubicBezTo>
                <a:cubicBezTo>
                  <a:pt x="418978" y="60997"/>
                  <a:pt x="406400" y="65617"/>
                  <a:pt x="393700" y="69850"/>
                </a:cubicBezTo>
                <a:cubicBezTo>
                  <a:pt x="387350" y="71967"/>
                  <a:pt x="380219" y="72487"/>
                  <a:pt x="374650" y="76200"/>
                </a:cubicBezTo>
                <a:lnTo>
                  <a:pt x="355600" y="88900"/>
                </a:lnTo>
                <a:cubicBezTo>
                  <a:pt x="341361" y="110259"/>
                  <a:pt x="335203" y="130079"/>
                  <a:pt x="311150" y="139700"/>
                </a:cubicBezTo>
                <a:cubicBezTo>
                  <a:pt x="307219" y="141272"/>
                  <a:pt x="299508" y="158750"/>
                  <a:pt x="285750" y="16510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7030A0"/>
                </a:solidFill>
                <a:latin typeface="Consolas" panose="020B0609020204030204" pitchFamily="49" charset="0"/>
              </a:rPr>
              <a:t>11</a:t>
            </a:r>
            <a:r>
              <a:rPr lang="en-US">
                <a:solidFill>
                  <a:schemeClr val="tx1"/>
                </a:solidFill>
                <a:latin typeface="Consolas" panose="020B0609020204030204" pitchFamily="49" charset="0"/>
              </a:rPr>
              <a:t>   </a:t>
            </a:r>
            <a:r>
              <a:rPr lang="en-US">
                <a:solidFill>
                  <a:schemeClr val="accent4"/>
                </a:solidFill>
                <a:latin typeface="Consolas" panose="020B0609020204030204" pitchFamily="49" charset="0"/>
              </a:rPr>
              <a:t>12   13   14</a:t>
            </a:r>
          </a:p>
          <a:p>
            <a:pPr algn="ctr"/>
            <a:r>
              <a:rPr lang="en-US">
                <a:solidFill>
                  <a:schemeClr val="accent4"/>
                </a:solidFill>
                <a:latin typeface="Consolas" panose="020B0609020204030204" pitchFamily="49" charset="0"/>
              </a:rPr>
              <a:t>21</a:t>
            </a:r>
            <a:r>
              <a:rPr lang="en-US">
                <a:solidFill>
                  <a:schemeClr val="tx1"/>
                </a:solidFill>
                <a:latin typeface="Consolas" panose="020B0609020204030204" pitchFamily="49" charset="0"/>
              </a:rPr>
              <a:t>   22   23   24</a:t>
            </a:r>
          </a:p>
          <a:p>
            <a:pPr algn="ctr"/>
            <a:r>
              <a:rPr lang="en-US">
                <a:solidFill>
                  <a:schemeClr val="accent4"/>
                </a:solidFill>
                <a:latin typeface="Consolas" panose="020B0609020204030204" pitchFamily="49" charset="0"/>
              </a:rPr>
              <a:t>31</a:t>
            </a:r>
            <a:r>
              <a:rPr lang="en-US">
                <a:solidFill>
                  <a:schemeClr val="tx1"/>
                </a:solidFill>
                <a:latin typeface="Consolas" panose="020B0609020204030204" pitchFamily="49" charset="0"/>
              </a:rPr>
              <a:t>   32   33   34</a:t>
            </a:r>
          </a:p>
          <a:p>
            <a:pPr algn="ctr"/>
            <a:r>
              <a:rPr lang="en-US">
                <a:solidFill>
                  <a:schemeClr val="accent4"/>
                </a:solidFill>
                <a:latin typeface="Consolas" panose="020B0609020204030204" pitchFamily="49" charset="0"/>
              </a:rPr>
              <a:t>41</a:t>
            </a:r>
            <a:r>
              <a:rPr lang="en-US">
                <a:solidFill>
                  <a:schemeClr val="tx1"/>
                </a:solidFill>
                <a:latin typeface="Consolas" panose="020B0609020204030204" pitchFamily="49" charset="0"/>
              </a:rPr>
              <a:t>   42   43   44</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772929F-EFC4-4875-A59D-C2A7CCE2FBB7}"/>
                  </a:ext>
                </a:extLst>
              </p:cNvPr>
              <p:cNvSpPr txBox="1"/>
              <p:nvPr/>
            </p:nvSpPr>
            <p:spPr>
              <a:xfrm>
                <a:off x="457200" y="4113311"/>
                <a:ext cx="103505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Ω</m:t>
                      </m:r>
                      <m:r>
                        <a:rPr lang="en-US" b="0" i="1" smtClean="0">
                          <a:latin typeface="Cambria Math" panose="02040503050406030204" pitchFamily="18" charset="0"/>
                        </a:rPr>
                        <m:t>=</m:t>
                      </m:r>
                    </m:oMath>
                  </m:oMathPara>
                </a14:m>
                <a:endParaRPr lang="en-US"/>
              </a:p>
            </p:txBody>
          </p:sp>
        </mc:Choice>
        <mc:Fallback xmlns="">
          <p:sp>
            <p:nvSpPr>
              <p:cNvPr id="9" name="TextBox 8">
                <a:extLst>
                  <a:ext uri="{FF2B5EF4-FFF2-40B4-BE49-F238E27FC236}">
                    <a16:creationId xmlns:a16="http://schemas.microsoft.com/office/drawing/2014/main" id="{3772929F-EFC4-4875-A59D-C2A7CCE2FBB7}"/>
                  </a:ext>
                </a:extLst>
              </p:cNvPr>
              <p:cNvSpPr txBox="1">
                <a:spLocks noRot="1" noChangeAspect="1" noMove="1" noResize="1" noEditPoints="1" noAdjustHandles="1" noChangeArrowheads="1" noChangeShapeType="1" noTextEdit="1"/>
              </p:cNvSpPr>
              <p:nvPr/>
            </p:nvSpPr>
            <p:spPr>
              <a:xfrm>
                <a:off x="457200" y="4113311"/>
                <a:ext cx="1035050" cy="307777"/>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461298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DC8E9C-A7D2-435C-A94E-0498241BB871}"/>
              </a:ext>
            </a:extLst>
          </p:cNvPr>
          <p:cNvPicPr>
            <a:picLocks noChangeAspect="1"/>
          </p:cNvPicPr>
          <p:nvPr/>
        </p:nvPicPr>
        <p:blipFill>
          <a:blip r:embed="rId3"/>
          <a:stretch>
            <a:fillRect/>
          </a:stretch>
        </p:blipFill>
        <p:spPr>
          <a:xfrm>
            <a:off x="7631000" y="1662112"/>
            <a:ext cx="1428750" cy="909638"/>
          </a:xfrm>
          <a:prstGeom prst="rect">
            <a:avLst/>
          </a:prstGeom>
        </p:spPr>
      </p:pic>
      <p:sp>
        <p:nvSpPr>
          <p:cNvPr id="5" name="Title 4">
            <a:extLst>
              <a:ext uri="{FF2B5EF4-FFF2-40B4-BE49-F238E27FC236}">
                <a16:creationId xmlns:a16="http://schemas.microsoft.com/office/drawing/2014/main" id="{FC788030-3056-4B01-92B8-C25E05E0E18D}"/>
              </a:ext>
            </a:extLst>
          </p:cNvPr>
          <p:cNvSpPr>
            <a:spLocks noGrp="1"/>
          </p:cNvSpPr>
          <p:nvPr>
            <p:ph type="title"/>
          </p:nvPr>
        </p:nvSpPr>
        <p:spPr/>
        <p:txBody>
          <a:bodyPr/>
          <a:lstStyle/>
          <a:p>
            <a:r>
              <a:rPr lang="en-US"/>
              <a:t>Another Example Probability Space</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77C0F910-D172-4B87-B509-82A555F5A2CC}"/>
                  </a:ext>
                </a:extLst>
              </p:cNvPr>
              <p:cNvSpPr>
                <a:spLocks noGrp="1"/>
              </p:cNvSpPr>
              <p:nvPr>
                <p:ph type="body" idx="1"/>
              </p:nvPr>
            </p:nvSpPr>
            <p:spPr/>
            <p:txBody>
              <a:bodyPr/>
              <a:lstStyle/>
              <a:p>
                <a:pPr marL="101600" indent="0">
                  <a:buNone/>
                </a:pPr>
                <a:r>
                  <a:rPr lang="en-US" dirty="0"/>
                  <a:t>Example: Rolling two unfair 4-sided dice. In this case S = {1, 2, 3, 4},  k = 2, and we are drawing without replacement. Suppose that dice are loaded so that 1 appears 5/8 times, and other numbers occurs 1/8 times.</a:t>
                </a:r>
              </a:p>
              <a:p>
                <a:pPr marL="101600" indent="0">
                  <a:buNone/>
                </a:pPr>
                <a:endParaRPr lang="en-US" dirty="0"/>
              </a:p>
              <a:p>
                <a:pPr marL="101600" indent="0">
                  <a:buNone/>
                </a:pPr>
                <a:r>
                  <a:rPr lang="en-US" dirty="0"/>
                  <a:t>In this example </a:t>
                </a:r>
                <a14:m>
                  <m:oMath xmlns:m="http://schemas.openxmlformats.org/officeDocument/2006/math">
                    <m:r>
                      <a:rPr lang="en-US" b="1" i="1">
                        <a:latin typeface="Cambria Math" panose="02040503050406030204" pitchFamily="18" charset="0"/>
                      </a:rPr>
                      <m:t>𝑷</m:t>
                    </m:r>
                    <m:d>
                      <m:dPr>
                        <m:ctrlPr>
                          <a:rPr lang="en-US" i="1">
                            <a:latin typeface="Cambria Math" panose="02040503050406030204" pitchFamily="18" charset="0"/>
                          </a:rPr>
                        </m:ctrlPr>
                      </m:dPr>
                      <m:e>
                        <m:r>
                          <a:rPr lang="en-US" i="1">
                            <a:latin typeface="Cambria Math" panose="02040503050406030204" pitchFamily="18" charset="0"/>
                          </a:rPr>
                          <m:t>𝜔</m:t>
                        </m:r>
                      </m:e>
                    </m:d>
                  </m:oMath>
                </a14:m>
                <a:r>
                  <a:rPr lang="en-US" dirty="0"/>
                  <a:t> is slightly more complicated:</a:t>
                </a:r>
              </a:p>
              <a:p>
                <a14:m>
                  <m:oMath xmlns:m="http://schemas.openxmlformats.org/officeDocument/2006/math">
                    <m:r>
                      <a:rPr lang="en-US" b="1" i="1">
                        <a:latin typeface="Cambria Math" panose="02040503050406030204" pitchFamily="18" charset="0"/>
                      </a:rPr>
                      <m:t>𝑷</m:t>
                    </m:r>
                    <m:d>
                      <m:dPr>
                        <m:ctrlPr>
                          <a:rPr lang="en-US" i="1">
                            <a:latin typeface="Cambria Math" panose="02040503050406030204" pitchFamily="18" charset="0"/>
                          </a:rPr>
                        </m:ctrlPr>
                      </m:dPr>
                      <m:e>
                        <m:r>
                          <a:rPr lang="en-US" b="0" i="1" smtClean="0">
                            <a:solidFill>
                              <a:srgbClr val="7030A0"/>
                            </a:solidFill>
                            <a:latin typeface="Cambria Math" panose="02040503050406030204" pitchFamily="18" charset="0"/>
                          </a:rPr>
                          <m:t>11</m:t>
                        </m:r>
                      </m:e>
                    </m:d>
                    <m:r>
                      <a:rPr lang="en-US" i="1">
                        <a:latin typeface="Cambria Math" panose="02040503050406030204" pitchFamily="18" charset="0"/>
                      </a:rPr>
                      <m:t>=</m:t>
                    </m:r>
                    <m:r>
                      <a:rPr lang="en-US" i="1" smtClean="0">
                        <a:latin typeface="Cambria Math" panose="02040503050406030204" pitchFamily="18" charset="0"/>
                      </a:rPr>
                      <m:t>25</m:t>
                    </m:r>
                    <m:r>
                      <m:rPr>
                        <m:lit/>
                      </m:rPr>
                      <a:rPr lang="en-US" i="1">
                        <a:latin typeface="Cambria Math" panose="02040503050406030204" pitchFamily="18" charset="0"/>
                      </a:rPr>
                      <m:t>/</m:t>
                    </m:r>
                    <m:r>
                      <a:rPr lang="en-US" i="1">
                        <a:latin typeface="Cambria Math" panose="02040503050406030204" pitchFamily="18" charset="0"/>
                      </a:rPr>
                      <m:t>64</m:t>
                    </m:r>
                  </m:oMath>
                </a14:m>
                <a:endParaRPr lang="en-US" dirty="0"/>
              </a:p>
              <a:p>
                <a14:m>
                  <m:oMath xmlns:m="http://schemas.openxmlformats.org/officeDocument/2006/math">
                    <m:r>
                      <a:rPr lang="en-US" b="1" i="1" smtClean="0">
                        <a:latin typeface="Cambria Math" panose="02040503050406030204" pitchFamily="18" charset="0"/>
                      </a:rPr>
                      <m:t>𝑷</m:t>
                    </m:r>
                    <m:d>
                      <m:dPr>
                        <m:ctrlPr>
                          <a:rPr lang="en-US" i="1">
                            <a:latin typeface="Cambria Math" panose="02040503050406030204" pitchFamily="18" charset="0"/>
                          </a:rPr>
                        </m:ctrlPr>
                      </m:dPr>
                      <m:e>
                        <m:r>
                          <a:rPr lang="en-US" i="1" smtClean="0">
                            <a:solidFill>
                              <a:schemeClr val="accent4"/>
                            </a:solidFill>
                            <a:latin typeface="Cambria Math" panose="02040503050406030204" pitchFamily="18" charset="0"/>
                          </a:rPr>
                          <m:t>21</m:t>
                        </m:r>
                      </m:e>
                    </m:d>
                    <m:r>
                      <a:rPr lang="en-US" i="1">
                        <a:latin typeface="Cambria Math" panose="02040503050406030204" pitchFamily="18" charset="0"/>
                      </a:rPr>
                      <m:t>=</m:t>
                    </m:r>
                    <m:r>
                      <a:rPr lang="en-US" b="1" i="1">
                        <a:latin typeface="Cambria Math" panose="02040503050406030204" pitchFamily="18" charset="0"/>
                      </a:rPr>
                      <m:t>𝑷</m:t>
                    </m:r>
                    <m:d>
                      <m:dPr>
                        <m:ctrlPr>
                          <a:rPr lang="en-US" i="1">
                            <a:latin typeface="Cambria Math" panose="02040503050406030204" pitchFamily="18" charset="0"/>
                          </a:rPr>
                        </m:ctrlPr>
                      </m:dPr>
                      <m:e>
                        <m:r>
                          <a:rPr lang="en-US" i="1" smtClean="0">
                            <a:solidFill>
                              <a:schemeClr val="accent4"/>
                            </a:solidFill>
                            <a:latin typeface="Cambria Math" panose="02040503050406030204" pitchFamily="18" charset="0"/>
                          </a:rPr>
                          <m:t>31</m:t>
                        </m:r>
                      </m:e>
                    </m:d>
                    <m:r>
                      <a:rPr lang="en-US" i="1">
                        <a:latin typeface="Cambria Math" panose="02040503050406030204" pitchFamily="18" charset="0"/>
                      </a:rPr>
                      <m:t>=</m:t>
                    </m:r>
                    <m:r>
                      <a:rPr lang="en-US" b="1" i="1">
                        <a:latin typeface="Cambria Math" panose="02040503050406030204" pitchFamily="18" charset="0"/>
                      </a:rPr>
                      <m:t>𝑷</m:t>
                    </m:r>
                    <m:d>
                      <m:dPr>
                        <m:ctrlPr>
                          <a:rPr lang="en-US" i="1">
                            <a:latin typeface="Cambria Math" panose="02040503050406030204" pitchFamily="18" charset="0"/>
                          </a:rPr>
                        </m:ctrlPr>
                      </m:dPr>
                      <m:e>
                        <m:r>
                          <a:rPr lang="en-US" i="1" smtClean="0">
                            <a:solidFill>
                              <a:schemeClr val="accent4"/>
                            </a:solidFill>
                            <a:latin typeface="Cambria Math" panose="02040503050406030204" pitchFamily="18" charset="0"/>
                          </a:rPr>
                          <m:t>41</m:t>
                        </m:r>
                      </m:e>
                    </m:d>
                    <m:r>
                      <a:rPr lang="en-US" i="1">
                        <a:latin typeface="Cambria Math" panose="02040503050406030204" pitchFamily="18" charset="0"/>
                      </a:rPr>
                      <m:t>=</m:t>
                    </m:r>
                    <m:r>
                      <a:rPr lang="en-US" b="1" i="1">
                        <a:latin typeface="Cambria Math" panose="02040503050406030204" pitchFamily="18" charset="0"/>
                      </a:rPr>
                      <m:t>𝑷</m:t>
                    </m:r>
                    <m:d>
                      <m:dPr>
                        <m:ctrlPr>
                          <a:rPr lang="en-US" i="1">
                            <a:latin typeface="Cambria Math" panose="02040503050406030204" pitchFamily="18" charset="0"/>
                          </a:rPr>
                        </m:ctrlPr>
                      </m:dPr>
                      <m:e>
                        <m:r>
                          <a:rPr lang="en-US" i="1" smtClean="0">
                            <a:solidFill>
                              <a:schemeClr val="accent4"/>
                            </a:solidFill>
                            <a:latin typeface="Cambria Math" panose="02040503050406030204" pitchFamily="18" charset="0"/>
                          </a:rPr>
                          <m:t>12</m:t>
                        </m:r>
                      </m:e>
                    </m:d>
                    <m:r>
                      <a:rPr lang="en-US" i="1">
                        <a:latin typeface="Cambria Math" panose="02040503050406030204" pitchFamily="18" charset="0"/>
                      </a:rPr>
                      <m:t>=</m:t>
                    </m:r>
                    <m:r>
                      <a:rPr lang="en-US" b="1" i="1">
                        <a:latin typeface="Cambria Math" panose="02040503050406030204" pitchFamily="18" charset="0"/>
                      </a:rPr>
                      <m:t>𝑷</m:t>
                    </m:r>
                    <m:d>
                      <m:dPr>
                        <m:ctrlPr>
                          <a:rPr lang="en-US" i="1">
                            <a:latin typeface="Cambria Math" panose="02040503050406030204" pitchFamily="18" charset="0"/>
                          </a:rPr>
                        </m:ctrlPr>
                      </m:dPr>
                      <m:e>
                        <m:r>
                          <a:rPr lang="en-US" i="1" smtClean="0">
                            <a:solidFill>
                              <a:schemeClr val="accent4"/>
                            </a:solidFill>
                            <a:latin typeface="Cambria Math" panose="02040503050406030204" pitchFamily="18" charset="0"/>
                          </a:rPr>
                          <m:t>13</m:t>
                        </m:r>
                      </m:e>
                    </m:d>
                    <m:r>
                      <a:rPr lang="en-US" i="1">
                        <a:latin typeface="Cambria Math" panose="02040503050406030204" pitchFamily="18" charset="0"/>
                      </a:rPr>
                      <m:t>=</m:t>
                    </m:r>
                    <m:r>
                      <a:rPr lang="en-US" b="1" i="1">
                        <a:latin typeface="Cambria Math" panose="02040503050406030204" pitchFamily="18" charset="0"/>
                      </a:rPr>
                      <m:t>𝑷</m:t>
                    </m:r>
                    <m:d>
                      <m:dPr>
                        <m:ctrlPr>
                          <a:rPr lang="en-US" i="1">
                            <a:latin typeface="Cambria Math" panose="02040503050406030204" pitchFamily="18" charset="0"/>
                          </a:rPr>
                        </m:ctrlPr>
                      </m:dPr>
                      <m:e>
                        <m:r>
                          <a:rPr lang="en-US" i="1" smtClean="0">
                            <a:solidFill>
                              <a:schemeClr val="accent4"/>
                            </a:solidFill>
                            <a:latin typeface="Cambria Math" panose="02040503050406030204" pitchFamily="18" charset="0"/>
                          </a:rPr>
                          <m:t>14</m:t>
                        </m:r>
                      </m:e>
                    </m:d>
                    <m:r>
                      <a:rPr lang="en-US" i="1">
                        <a:latin typeface="Cambria Math" panose="02040503050406030204" pitchFamily="18" charset="0"/>
                      </a:rPr>
                      <m:t>=5</m:t>
                    </m:r>
                    <m:r>
                      <m:rPr>
                        <m:lit/>
                      </m:rPr>
                      <a:rPr lang="en-US" i="1">
                        <a:latin typeface="Cambria Math" panose="02040503050406030204" pitchFamily="18" charset="0"/>
                      </a:rPr>
                      <m:t>/</m:t>
                    </m:r>
                    <m:r>
                      <a:rPr lang="en-US" i="1">
                        <a:latin typeface="Cambria Math" panose="02040503050406030204" pitchFamily="18" charset="0"/>
                      </a:rPr>
                      <m:t>64</m:t>
                    </m:r>
                  </m:oMath>
                </a14:m>
                <a:endParaRPr lang="en-US" dirty="0"/>
              </a:p>
              <a:p>
                <a:pPr marL="101600" indent="0">
                  <a:buNone/>
                </a:pPr>
                <a:endParaRPr lang="en-US" dirty="0"/>
              </a:p>
            </p:txBody>
          </p:sp>
        </mc:Choice>
        <mc:Fallback xmlns="">
          <p:sp>
            <p:nvSpPr>
              <p:cNvPr id="6" name="Text Placeholder 5">
                <a:extLst>
                  <a:ext uri="{FF2B5EF4-FFF2-40B4-BE49-F238E27FC236}">
                    <a16:creationId xmlns:a16="http://schemas.microsoft.com/office/drawing/2014/main" id="{77C0F910-D172-4B87-B509-82A555F5A2CC}"/>
                  </a:ext>
                </a:extLst>
              </p:cNvPr>
              <p:cNvSpPr>
                <a:spLocks noGrp="1" noRot="1" noChangeAspect="1" noMove="1" noResize="1" noEditPoints="1" noAdjustHandles="1" noChangeArrowheads="1" noChangeShapeType="1" noTextEdit="1"/>
              </p:cNvSpPr>
              <p:nvPr>
                <p:ph type="body" idx="1"/>
              </p:nvPr>
            </p:nvSpPr>
            <p:spPr>
              <a:blipFill>
                <a:blip r:embed="rId4"/>
                <a:stretch>
                  <a:fillRect/>
                </a:stretch>
              </a:blipFill>
            </p:spPr>
            <p:txBody>
              <a:bodyPr/>
              <a:lstStyle/>
              <a:p>
                <a:r>
                  <a:rPr lang="en-US">
                    <a:noFill/>
                  </a:rPr>
                  <a:t> </a:t>
                </a:r>
              </a:p>
            </p:txBody>
          </p:sp>
        </mc:Fallback>
      </mc:AlternateContent>
      <p:sp>
        <p:nvSpPr>
          <p:cNvPr id="8" name="Freeform: Shape 7">
            <a:extLst>
              <a:ext uri="{FF2B5EF4-FFF2-40B4-BE49-F238E27FC236}">
                <a16:creationId xmlns:a16="http://schemas.microsoft.com/office/drawing/2014/main" id="{2D2D5D77-A502-4C37-A82F-50A7ABD139C4}"/>
              </a:ext>
            </a:extLst>
          </p:cNvPr>
          <p:cNvSpPr/>
          <p:nvPr/>
        </p:nvSpPr>
        <p:spPr>
          <a:xfrm>
            <a:off x="1301750" y="3708400"/>
            <a:ext cx="3309627" cy="1117600"/>
          </a:xfrm>
          <a:custGeom>
            <a:avLst/>
            <a:gdLst>
              <a:gd name="connsiteX0" fmla="*/ 285750 w 3309627"/>
              <a:gd name="connsiteY0" fmla="*/ 165100 h 1117600"/>
              <a:gd name="connsiteX1" fmla="*/ 228600 w 3309627"/>
              <a:gd name="connsiteY1" fmla="*/ 177800 h 1117600"/>
              <a:gd name="connsiteX2" fmla="*/ 190500 w 3309627"/>
              <a:gd name="connsiteY2" fmla="*/ 190500 h 1117600"/>
              <a:gd name="connsiteX3" fmla="*/ 165100 w 3309627"/>
              <a:gd name="connsiteY3" fmla="*/ 209550 h 1117600"/>
              <a:gd name="connsiteX4" fmla="*/ 127000 w 3309627"/>
              <a:gd name="connsiteY4" fmla="*/ 228600 h 1117600"/>
              <a:gd name="connsiteX5" fmla="*/ 95250 w 3309627"/>
              <a:gd name="connsiteY5" fmla="*/ 273050 h 1117600"/>
              <a:gd name="connsiteX6" fmla="*/ 76200 w 3309627"/>
              <a:gd name="connsiteY6" fmla="*/ 298450 h 1117600"/>
              <a:gd name="connsiteX7" fmla="*/ 63500 w 3309627"/>
              <a:gd name="connsiteY7" fmla="*/ 336550 h 1117600"/>
              <a:gd name="connsiteX8" fmla="*/ 57150 w 3309627"/>
              <a:gd name="connsiteY8" fmla="*/ 355600 h 1117600"/>
              <a:gd name="connsiteX9" fmla="*/ 63500 w 3309627"/>
              <a:gd name="connsiteY9" fmla="*/ 419100 h 1117600"/>
              <a:gd name="connsiteX10" fmla="*/ 69850 w 3309627"/>
              <a:gd name="connsiteY10" fmla="*/ 438150 h 1117600"/>
              <a:gd name="connsiteX11" fmla="*/ 63500 w 3309627"/>
              <a:gd name="connsiteY11" fmla="*/ 508000 h 1117600"/>
              <a:gd name="connsiteX12" fmla="*/ 50800 w 3309627"/>
              <a:gd name="connsiteY12" fmla="*/ 546100 h 1117600"/>
              <a:gd name="connsiteX13" fmla="*/ 31750 w 3309627"/>
              <a:gd name="connsiteY13" fmla="*/ 565150 h 1117600"/>
              <a:gd name="connsiteX14" fmla="*/ 25400 w 3309627"/>
              <a:gd name="connsiteY14" fmla="*/ 584200 h 1117600"/>
              <a:gd name="connsiteX15" fmla="*/ 0 w 3309627"/>
              <a:gd name="connsiteY15" fmla="*/ 622300 h 1117600"/>
              <a:gd name="connsiteX16" fmla="*/ 6350 w 3309627"/>
              <a:gd name="connsiteY16" fmla="*/ 698500 h 1117600"/>
              <a:gd name="connsiteX17" fmla="*/ 25400 w 3309627"/>
              <a:gd name="connsiteY17" fmla="*/ 717550 h 1117600"/>
              <a:gd name="connsiteX18" fmla="*/ 57150 w 3309627"/>
              <a:gd name="connsiteY18" fmla="*/ 749300 h 1117600"/>
              <a:gd name="connsiteX19" fmla="*/ 95250 w 3309627"/>
              <a:gd name="connsiteY19" fmla="*/ 787400 h 1117600"/>
              <a:gd name="connsiteX20" fmla="*/ 114300 w 3309627"/>
              <a:gd name="connsiteY20" fmla="*/ 800100 h 1117600"/>
              <a:gd name="connsiteX21" fmla="*/ 152400 w 3309627"/>
              <a:gd name="connsiteY21" fmla="*/ 831850 h 1117600"/>
              <a:gd name="connsiteX22" fmla="*/ 177800 w 3309627"/>
              <a:gd name="connsiteY22" fmla="*/ 857250 h 1117600"/>
              <a:gd name="connsiteX23" fmla="*/ 184150 w 3309627"/>
              <a:gd name="connsiteY23" fmla="*/ 876300 h 1117600"/>
              <a:gd name="connsiteX24" fmla="*/ 203200 w 3309627"/>
              <a:gd name="connsiteY24" fmla="*/ 882650 h 1117600"/>
              <a:gd name="connsiteX25" fmla="*/ 241300 w 3309627"/>
              <a:gd name="connsiteY25" fmla="*/ 908050 h 1117600"/>
              <a:gd name="connsiteX26" fmla="*/ 311150 w 3309627"/>
              <a:gd name="connsiteY26" fmla="*/ 927100 h 1117600"/>
              <a:gd name="connsiteX27" fmla="*/ 349250 w 3309627"/>
              <a:gd name="connsiteY27" fmla="*/ 939800 h 1117600"/>
              <a:gd name="connsiteX28" fmla="*/ 368300 w 3309627"/>
              <a:gd name="connsiteY28" fmla="*/ 946150 h 1117600"/>
              <a:gd name="connsiteX29" fmla="*/ 400050 w 3309627"/>
              <a:gd name="connsiteY29" fmla="*/ 952500 h 1117600"/>
              <a:gd name="connsiteX30" fmla="*/ 419100 w 3309627"/>
              <a:gd name="connsiteY30" fmla="*/ 958850 h 1117600"/>
              <a:gd name="connsiteX31" fmla="*/ 482600 w 3309627"/>
              <a:gd name="connsiteY31" fmla="*/ 977900 h 1117600"/>
              <a:gd name="connsiteX32" fmla="*/ 501650 w 3309627"/>
              <a:gd name="connsiteY32" fmla="*/ 984250 h 1117600"/>
              <a:gd name="connsiteX33" fmla="*/ 546100 w 3309627"/>
              <a:gd name="connsiteY33" fmla="*/ 990600 h 1117600"/>
              <a:gd name="connsiteX34" fmla="*/ 641350 w 3309627"/>
              <a:gd name="connsiteY34" fmla="*/ 1009650 h 1117600"/>
              <a:gd name="connsiteX35" fmla="*/ 685800 w 3309627"/>
              <a:gd name="connsiteY35" fmla="*/ 1016000 h 1117600"/>
              <a:gd name="connsiteX36" fmla="*/ 717550 w 3309627"/>
              <a:gd name="connsiteY36" fmla="*/ 1022350 h 1117600"/>
              <a:gd name="connsiteX37" fmla="*/ 781050 w 3309627"/>
              <a:gd name="connsiteY37" fmla="*/ 1028700 h 1117600"/>
              <a:gd name="connsiteX38" fmla="*/ 927100 w 3309627"/>
              <a:gd name="connsiteY38" fmla="*/ 1054100 h 1117600"/>
              <a:gd name="connsiteX39" fmla="*/ 958850 w 3309627"/>
              <a:gd name="connsiteY39" fmla="*/ 1060450 h 1117600"/>
              <a:gd name="connsiteX40" fmla="*/ 1187450 w 3309627"/>
              <a:gd name="connsiteY40" fmla="*/ 1073150 h 1117600"/>
              <a:gd name="connsiteX41" fmla="*/ 1231900 w 3309627"/>
              <a:gd name="connsiteY41" fmla="*/ 1085850 h 1117600"/>
              <a:gd name="connsiteX42" fmla="*/ 1250950 w 3309627"/>
              <a:gd name="connsiteY42" fmla="*/ 1092200 h 1117600"/>
              <a:gd name="connsiteX43" fmla="*/ 1289050 w 3309627"/>
              <a:gd name="connsiteY43" fmla="*/ 1073150 h 1117600"/>
              <a:gd name="connsiteX44" fmla="*/ 1390650 w 3309627"/>
              <a:gd name="connsiteY44" fmla="*/ 1054100 h 1117600"/>
              <a:gd name="connsiteX45" fmla="*/ 1809750 w 3309627"/>
              <a:gd name="connsiteY45" fmla="*/ 1066800 h 1117600"/>
              <a:gd name="connsiteX46" fmla="*/ 1911350 w 3309627"/>
              <a:gd name="connsiteY46" fmla="*/ 1079500 h 1117600"/>
              <a:gd name="connsiteX47" fmla="*/ 1936750 w 3309627"/>
              <a:gd name="connsiteY47" fmla="*/ 1085850 h 1117600"/>
              <a:gd name="connsiteX48" fmla="*/ 1987550 w 3309627"/>
              <a:gd name="connsiteY48" fmla="*/ 1092200 h 1117600"/>
              <a:gd name="connsiteX49" fmla="*/ 2127250 w 3309627"/>
              <a:gd name="connsiteY49" fmla="*/ 1104900 h 1117600"/>
              <a:gd name="connsiteX50" fmla="*/ 2622550 w 3309627"/>
              <a:gd name="connsiteY50" fmla="*/ 1104900 h 1117600"/>
              <a:gd name="connsiteX51" fmla="*/ 2647950 w 3309627"/>
              <a:gd name="connsiteY51" fmla="*/ 1111250 h 1117600"/>
              <a:gd name="connsiteX52" fmla="*/ 2762250 w 3309627"/>
              <a:gd name="connsiteY52" fmla="*/ 1117600 h 1117600"/>
              <a:gd name="connsiteX53" fmla="*/ 2832100 w 3309627"/>
              <a:gd name="connsiteY53" fmla="*/ 1111250 h 1117600"/>
              <a:gd name="connsiteX54" fmla="*/ 2870200 w 3309627"/>
              <a:gd name="connsiteY54" fmla="*/ 1098550 h 1117600"/>
              <a:gd name="connsiteX55" fmla="*/ 2889250 w 3309627"/>
              <a:gd name="connsiteY55" fmla="*/ 1092200 h 1117600"/>
              <a:gd name="connsiteX56" fmla="*/ 2927350 w 3309627"/>
              <a:gd name="connsiteY56" fmla="*/ 1073150 h 1117600"/>
              <a:gd name="connsiteX57" fmla="*/ 2984500 w 3309627"/>
              <a:gd name="connsiteY57" fmla="*/ 1041400 h 1117600"/>
              <a:gd name="connsiteX58" fmla="*/ 3035300 w 3309627"/>
              <a:gd name="connsiteY58" fmla="*/ 1016000 h 1117600"/>
              <a:gd name="connsiteX59" fmla="*/ 3092450 w 3309627"/>
              <a:gd name="connsiteY59" fmla="*/ 1003300 h 1117600"/>
              <a:gd name="connsiteX60" fmla="*/ 3111500 w 3309627"/>
              <a:gd name="connsiteY60" fmla="*/ 996950 h 1117600"/>
              <a:gd name="connsiteX61" fmla="*/ 3225800 w 3309627"/>
              <a:gd name="connsiteY61" fmla="*/ 971550 h 1117600"/>
              <a:gd name="connsiteX62" fmla="*/ 3251200 w 3309627"/>
              <a:gd name="connsiteY62" fmla="*/ 958850 h 1117600"/>
              <a:gd name="connsiteX63" fmla="*/ 3270250 w 3309627"/>
              <a:gd name="connsiteY63" fmla="*/ 952500 h 1117600"/>
              <a:gd name="connsiteX64" fmla="*/ 3289300 w 3309627"/>
              <a:gd name="connsiteY64" fmla="*/ 939800 h 1117600"/>
              <a:gd name="connsiteX65" fmla="*/ 3302000 w 3309627"/>
              <a:gd name="connsiteY65" fmla="*/ 920750 h 1117600"/>
              <a:gd name="connsiteX66" fmla="*/ 3302000 w 3309627"/>
              <a:gd name="connsiteY66" fmla="*/ 844550 h 1117600"/>
              <a:gd name="connsiteX67" fmla="*/ 3263900 w 3309627"/>
              <a:gd name="connsiteY67" fmla="*/ 800100 h 1117600"/>
              <a:gd name="connsiteX68" fmla="*/ 3232150 w 3309627"/>
              <a:gd name="connsiteY68" fmla="*/ 762000 h 1117600"/>
              <a:gd name="connsiteX69" fmla="*/ 3213100 w 3309627"/>
              <a:gd name="connsiteY69" fmla="*/ 749300 h 1117600"/>
              <a:gd name="connsiteX70" fmla="*/ 3175000 w 3309627"/>
              <a:gd name="connsiteY70" fmla="*/ 711200 h 1117600"/>
              <a:gd name="connsiteX71" fmla="*/ 3117850 w 3309627"/>
              <a:gd name="connsiteY71" fmla="*/ 679450 h 1117600"/>
              <a:gd name="connsiteX72" fmla="*/ 3073400 w 3309627"/>
              <a:gd name="connsiteY72" fmla="*/ 654050 h 1117600"/>
              <a:gd name="connsiteX73" fmla="*/ 3054350 w 3309627"/>
              <a:gd name="connsiteY73" fmla="*/ 565150 h 1117600"/>
              <a:gd name="connsiteX74" fmla="*/ 3060700 w 3309627"/>
              <a:gd name="connsiteY74" fmla="*/ 546100 h 1117600"/>
              <a:gd name="connsiteX75" fmla="*/ 3048000 w 3309627"/>
              <a:gd name="connsiteY75" fmla="*/ 476250 h 1117600"/>
              <a:gd name="connsiteX76" fmla="*/ 3041650 w 3309627"/>
              <a:gd name="connsiteY76" fmla="*/ 457200 h 1117600"/>
              <a:gd name="connsiteX77" fmla="*/ 3022600 w 3309627"/>
              <a:gd name="connsiteY77" fmla="*/ 444500 h 1117600"/>
              <a:gd name="connsiteX78" fmla="*/ 2971800 w 3309627"/>
              <a:gd name="connsiteY78" fmla="*/ 400050 h 1117600"/>
              <a:gd name="connsiteX79" fmla="*/ 2946400 w 3309627"/>
              <a:gd name="connsiteY79" fmla="*/ 381000 h 1117600"/>
              <a:gd name="connsiteX80" fmla="*/ 2895600 w 3309627"/>
              <a:gd name="connsiteY80" fmla="*/ 355600 h 1117600"/>
              <a:gd name="connsiteX81" fmla="*/ 2876550 w 3309627"/>
              <a:gd name="connsiteY81" fmla="*/ 336550 h 1117600"/>
              <a:gd name="connsiteX82" fmla="*/ 2819400 w 3309627"/>
              <a:gd name="connsiteY82" fmla="*/ 311150 h 1117600"/>
              <a:gd name="connsiteX83" fmla="*/ 2787650 w 3309627"/>
              <a:gd name="connsiteY83" fmla="*/ 292100 h 1117600"/>
              <a:gd name="connsiteX84" fmla="*/ 2768600 w 3309627"/>
              <a:gd name="connsiteY84" fmla="*/ 285750 h 1117600"/>
              <a:gd name="connsiteX85" fmla="*/ 2736850 w 3309627"/>
              <a:gd name="connsiteY85" fmla="*/ 266700 h 1117600"/>
              <a:gd name="connsiteX86" fmla="*/ 2711450 w 3309627"/>
              <a:gd name="connsiteY86" fmla="*/ 254000 h 1117600"/>
              <a:gd name="connsiteX87" fmla="*/ 2692400 w 3309627"/>
              <a:gd name="connsiteY87" fmla="*/ 241300 h 1117600"/>
              <a:gd name="connsiteX88" fmla="*/ 2635250 w 3309627"/>
              <a:gd name="connsiteY88" fmla="*/ 215900 h 1117600"/>
              <a:gd name="connsiteX89" fmla="*/ 2603500 w 3309627"/>
              <a:gd name="connsiteY89" fmla="*/ 177800 h 1117600"/>
              <a:gd name="connsiteX90" fmla="*/ 2565400 w 3309627"/>
              <a:gd name="connsiteY90" fmla="*/ 152400 h 1117600"/>
              <a:gd name="connsiteX91" fmla="*/ 2540000 w 3309627"/>
              <a:gd name="connsiteY91" fmla="*/ 133350 h 1117600"/>
              <a:gd name="connsiteX92" fmla="*/ 2514600 w 3309627"/>
              <a:gd name="connsiteY92" fmla="*/ 127000 h 1117600"/>
              <a:gd name="connsiteX93" fmla="*/ 2495550 w 3309627"/>
              <a:gd name="connsiteY93" fmla="*/ 120650 h 1117600"/>
              <a:gd name="connsiteX94" fmla="*/ 2190750 w 3309627"/>
              <a:gd name="connsiteY94" fmla="*/ 114300 h 1117600"/>
              <a:gd name="connsiteX95" fmla="*/ 2152650 w 3309627"/>
              <a:gd name="connsiteY95" fmla="*/ 101600 h 1117600"/>
              <a:gd name="connsiteX96" fmla="*/ 2063750 w 3309627"/>
              <a:gd name="connsiteY96" fmla="*/ 88900 h 1117600"/>
              <a:gd name="connsiteX97" fmla="*/ 2038350 w 3309627"/>
              <a:gd name="connsiteY97" fmla="*/ 82550 h 1117600"/>
              <a:gd name="connsiteX98" fmla="*/ 2019300 w 3309627"/>
              <a:gd name="connsiteY98" fmla="*/ 76200 h 1117600"/>
              <a:gd name="connsiteX99" fmla="*/ 1968500 w 3309627"/>
              <a:gd name="connsiteY99" fmla="*/ 69850 h 1117600"/>
              <a:gd name="connsiteX100" fmla="*/ 1924050 w 3309627"/>
              <a:gd name="connsiteY100" fmla="*/ 57150 h 1117600"/>
              <a:gd name="connsiteX101" fmla="*/ 1809750 w 3309627"/>
              <a:gd name="connsiteY101" fmla="*/ 44450 h 1117600"/>
              <a:gd name="connsiteX102" fmla="*/ 1454150 w 3309627"/>
              <a:gd name="connsiteY102" fmla="*/ 50800 h 1117600"/>
              <a:gd name="connsiteX103" fmla="*/ 1371600 w 3309627"/>
              <a:gd name="connsiteY103" fmla="*/ 63500 h 1117600"/>
              <a:gd name="connsiteX104" fmla="*/ 1308100 w 3309627"/>
              <a:gd name="connsiteY104" fmla="*/ 69850 h 1117600"/>
              <a:gd name="connsiteX105" fmla="*/ 1060450 w 3309627"/>
              <a:gd name="connsiteY105" fmla="*/ 63500 h 1117600"/>
              <a:gd name="connsiteX106" fmla="*/ 1041400 w 3309627"/>
              <a:gd name="connsiteY106" fmla="*/ 57150 h 1117600"/>
              <a:gd name="connsiteX107" fmla="*/ 952500 w 3309627"/>
              <a:gd name="connsiteY107" fmla="*/ 44450 h 1117600"/>
              <a:gd name="connsiteX108" fmla="*/ 901700 w 3309627"/>
              <a:gd name="connsiteY108" fmla="*/ 31750 h 1117600"/>
              <a:gd name="connsiteX109" fmla="*/ 812800 w 3309627"/>
              <a:gd name="connsiteY109" fmla="*/ 19050 h 1117600"/>
              <a:gd name="connsiteX110" fmla="*/ 774700 w 3309627"/>
              <a:gd name="connsiteY110" fmla="*/ 12700 h 1117600"/>
              <a:gd name="connsiteX111" fmla="*/ 723900 w 3309627"/>
              <a:gd name="connsiteY111" fmla="*/ 0 h 1117600"/>
              <a:gd name="connsiteX112" fmla="*/ 571500 w 3309627"/>
              <a:gd name="connsiteY112" fmla="*/ 6350 h 1117600"/>
              <a:gd name="connsiteX113" fmla="*/ 539750 w 3309627"/>
              <a:gd name="connsiteY113" fmla="*/ 19050 h 1117600"/>
              <a:gd name="connsiteX114" fmla="*/ 508000 w 3309627"/>
              <a:gd name="connsiteY114" fmla="*/ 25400 h 1117600"/>
              <a:gd name="connsiteX115" fmla="*/ 488950 w 3309627"/>
              <a:gd name="connsiteY115" fmla="*/ 38100 h 1117600"/>
              <a:gd name="connsiteX116" fmla="*/ 431800 w 3309627"/>
              <a:gd name="connsiteY116" fmla="*/ 57150 h 1117600"/>
              <a:gd name="connsiteX117" fmla="*/ 393700 w 3309627"/>
              <a:gd name="connsiteY117" fmla="*/ 69850 h 1117600"/>
              <a:gd name="connsiteX118" fmla="*/ 374650 w 3309627"/>
              <a:gd name="connsiteY118" fmla="*/ 76200 h 1117600"/>
              <a:gd name="connsiteX119" fmla="*/ 355600 w 3309627"/>
              <a:gd name="connsiteY119" fmla="*/ 88900 h 1117600"/>
              <a:gd name="connsiteX120" fmla="*/ 311150 w 3309627"/>
              <a:gd name="connsiteY120" fmla="*/ 139700 h 1117600"/>
              <a:gd name="connsiteX121" fmla="*/ 285750 w 3309627"/>
              <a:gd name="connsiteY121" fmla="*/ 165100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3309627" h="1117600">
                <a:moveTo>
                  <a:pt x="285750" y="165100"/>
                </a:moveTo>
                <a:cubicBezTo>
                  <a:pt x="271992" y="171450"/>
                  <a:pt x="246535" y="172419"/>
                  <a:pt x="228600" y="177800"/>
                </a:cubicBezTo>
                <a:cubicBezTo>
                  <a:pt x="215778" y="181647"/>
                  <a:pt x="190500" y="190500"/>
                  <a:pt x="190500" y="190500"/>
                </a:cubicBezTo>
                <a:cubicBezTo>
                  <a:pt x="182033" y="196850"/>
                  <a:pt x="174289" y="204299"/>
                  <a:pt x="165100" y="209550"/>
                </a:cubicBezTo>
                <a:cubicBezTo>
                  <a:pt x="140998" y="223322"/>
                  <a:pt x="149124" y="206476"/>
                  <a:pt x="127000" y="228600"/>
                </a:cubicBezTo>
                <a:cubicBezTo>
                  <a:pt x="116624" y="238976"/>
                  <a:pt x="104264" y="260430"/>
                  <a:pt x="95250" y="273050"/>
                </a:cubicBezTo>
                <a:cubicBezTo>
                  <a:pt x="89099" y="281662"/>
                  <a:pt x="82550" y="289983"/>
                  <a:pt x="76200" y="298450"/>
                </a:cubicBezTo>
                <a:lnTo>
                  <a:pt x="63500" y="336550"/>
                </a:lnTo>
                <a:lnTo>
                  <a:pt x="57150" y="355600"/>
                </a:lnTo>
                <a:cubicBezTo>
                  <a:pt x="59267" y="376767"/>
                  <a:pt x="60265" y="398075"/>
                  <a:pt x="63500" y="419100"/>
                </a:cubicBezTo>
                <a:cubicBezTo>
                  <a:pt x="64518" y="425716"/>
                  <a:pt x="69850" y="431457"/>
                  <a:pt x="69850" y="438150"/>
                </a:cubicBezTo>
                <a:cubicBezTo>
                  <a:pt x="69850" y="461529"/>
                  <a:pt x="67563" y="484976"/>
                  <a:pt x="63500" y="508000"/>
                </a:cubicBezTo>
                <a:cubicBezTo>
                  <a:pt x="61174" y="521183"/>
                  <a:pt x="60266" y="536634"/>
                  <a:pt x="50800" y="546100"/>
                </a:cubicBezTo>
                <a:lnTo>
                  <a:pt x="31750" y="565150"/>
                </a:lnTo>
                <a:cubicBezTo>
                  <a:pt x="29633" y="571500"/>
                  <a:pt x="28651" y="578349"/>
                  <a:pt x="25400" y="584200"/>
                </a:cubicBezTo>
                <a:cubicBezTo>
                  <a:pt x="17987" y="597543"/>
                  <a:pt x="0" y="622300"/>
                  <a:pt x="0" y="622300"/>
                </a:cubicBezTo>
                <a:cubicBezTo>
                  <a:pt x="2117" y="647700"/>
                  <a:pt x="-217" y="673873"/>
                  <a:pt x="6350" y="698500"/>
                </a:cubicBezTo>
                <a:cubicBezTo>
                  <a:pt x="8664" y="707177"/>
                  <a:pt x="19651" y="710651"/>
                  <a:pt x="25400" y="717550"/>
                </a:cubicBezTo>
                <a:cubicBezTo>
                  <a:pt x="55282" y="753409"/>
                  <a:pt x="18801" y="721908"/>
                  <a:pt x="57150" y="749300"/>
                </a:cubicBezTo>
                <a:cubicBezTo>
                  <a:pt x="129785" y="801182"/>
                  <a:pt x="47021" y="739171"/>
                  <a:pt x="95250" y="787400"/>
                </a:cubicBezTo>
                <a:cubicBezTo>
                  <a:pt x="100646" y="792796"/>
                  <a:pt x="108437" y="795214"/>
                  <a:pt x="114300" y="800100"/>
                </a:cubicBezTo>
                <a:cubicBezTo>
                  <a:pt x="163193" y="840844"/>
                  <a:pt x="105102" y="800318"/>
                  <a:pt x="152400" y="831850"/>
                </a:cubicBezTo>
                <a:cubicBezTo>
                  <a:pt x="169333" y="882650"/>
                  <a:pt x="143933" y="823383"/>
                  <a:pt x="177800" y="857250"/>
                </a:cubicBezTo>
                <a:cubicBezTo>
                  <a:pt x="182533" y="861983"/>
                  <a:pt x="179417" y="871567"/>
                  <a:pt x="184150" y="876300"/>
                </a:cubicBezTo>
                <a:cubicBezTo>
                  <a:pt x="188883" y="881033"/>
                  <a:pt x="197349" y="879399"/>
                  <a:pt x="203200" y="882650"/>
                </a:cubicBezTo>
                <a:cubicBezTo>
                  <a:pt x="216543" y="890063"/>
                  <a:pt x="226820" y="903223"/>
                  <a:pt x="241300" y="908050"/>
                </a:cubicBezTo>
                <a:cubicBezTo>
                  <a:pt x="356435" y="946428"/>
                  <a:pt x="212421" y="900174"/>
                  <a:pt x="311150" y="927100"/>
                </a:cubicBezTo>
                <a:cubicBezTo>
                  <a:pt x="324065" y="930622"/>
                  <a:pt x="336550" y="935567"/>
                  <a:pt x="349250" y="939800"/>
                </a:cubicBezTo>
                <a:cubicBezTo>
                  <a:pt x="355600" y="941917"/>
                  <a:pt x="361736" y="944837"/>
                  <a:pt x="368300" y="946150"/>
                </a:cubicBezTo>
                <a:cubicBezTo>
                  <a:pt x="378883" y="948267"/>
                  <a:pt x="389579" y="949882"/>
                  <a:pt x="400050" y="952500"/>
                </a:cubicBezTo>
                <a:cubicBezTo>
                  <a:pt x="406544" y="954123"/>
                  <a:pt x="412664" y="957011"/>
                  <a:pt x="419100" y="958850"/>
                </a:cubicBezTo>
                <a:cubicBezTo>
                  <a:pt x="486278" y="978044"/>
                  <a:pt x="392058" y="947719"/>
                  <a:pt x="482600" y="977900"/>
                </a:cubicBezTo>
                <a:cubicBezTo>
                  <a:pt x="488950" y="980017"/>
                  <a:pt x="495024" y="983303"/>
                  <a:pt x="501650" y="984250"/>
                </a:cubicBezTo>
                <a:lnTo>
                  <a:pt x="546100" y="990600"/>
                </a:lnTo>
                <a:cubicBezTo>
                  <a:pt x="586889" y="1004196"/>
                  <a:pt x="568898" y="999300"/>
                  <a:pt x="641350" y="1009650"/>
                </a:cubicBezTo>
                <a:cubicBezTo>
                  <a:pt x="656167" y="1011767"/>
                  <a:pt x="671037" y="1013539"/>
                  <a:pt x="685800" y="1016000"/>
                </a:cubicBezTo>
                <a:cubicBezTo>
                  <a:pt x="696446" y="1017774"/>
                  <a:pt x="706852" y="1020924"/>
                  <a:pt x="717550" y="1022350"/>
                </a:cubicBezTo>
                <a:cubicBezTo>
                  <a:pt x="738636" y="1025161"/>
                  <a:pt x="759883" y="1026583"/>
                  <a:pt x="781050" y="1028700"/>
                </a:cubicBezTo>
                <a:cubicBezTo>
                  <a:pt x="904495" y="1063970"/>
                  <a:pt x="707930" y="1010266"/>
                  <a:pt x="927100" y="1054100"/>
                </a:cubicBezTo>
                <a:cubicBezTo>
                  <a:pt x="937683" y="1056217"/>
                  <a:pt x="948140" y="1059111"/>
                  <a:pt x="958850" y="1060450"/>
                </a:cubicBezTo>
                <a:cubicBezTo>
                  <a:pt x="1032274" y="1069628"/>
                  <a:pt x="1116714" y="1070321"/>
                  <a:pt x="1187450" y="1073150"/>
                </a:cubicBezTo>
                <a:lnTo>
                  <a:pt x="1231900" y="1085850"/>
                </a:lnTo>
                <a:cubicBezTo>
                  <a:pt x="1238311" y="1087773"/>
                  <a:pt x="1244257" y="1092200"/>
                  <a:pt x="1250950" y="1092200"/>
                </a:cubicBezTo>
                <a:cubicBezTo>
                  <a:pt x="1268319" y="1092200"/>
                  <a:pt x="1274603" y="1079571"/>
                  <a:pt x="1289050" y="1073150"/>
                </a:cubicBezTo>
                <a:cubicBezTo>
                  <a:pt x="1328530" y="1055603"/>
                  <a:pt x="1343703" y="1058795"/>
                  <a:pt x="1390650" y="1054100"/>
                </a:cubicBezTo>
                <a:cubicBezTo>
                  <a:pt x="1468127" y="1055650"/>
                  <a:pt x="1690319" y="1055603"/>
                  <a:pt x="1809750" y="1066800"/>
                </a:cubicBezTo>
                <a:cubicBezTo>
                  <a:pt x="1843731" y="1069986"/>
                  <a:pt x="1877483" y="1075267"/>
                  <a:pt x="1911350" y="1079500"/>
                </a:cubicBezTo>
                <a:cubicBezTo>
                  <a:pt x="1920010" y="1080582"/>
                  <a:pt x="1928142" y="1084415"/>
                  <a:pt x="1936750" y="1085850"/>
                </a:cubicBezTo>
                <a:cubicBezTo>
                  <a:pt x="1953583" y="1088655"/>
                  <a:pt x="1970589" y="1090315"/>
                  <a:pt x="1987550" y="1092200"/>
                </a:cubicBezTo>
                <a:cubicBezTo>
                  <a:pt x="2040867" y="1098124"/>
                  <a:pt x="2072440" y="1100333"/>
                  <a:pt x="2127250" y="1104900"/>
                </a:cubicBezTo>
                <a:cubicBezTo>
                  <a:pt x="2363618" y="1097513"/>
                  <a:pt x="2354927" y="1094195"/>
                  <a:pt x="2622550" y="1104900"/>
                </a:cubicBezTo>
                <a:cubicBezTo>
                  <a:pt x="2631270" y="1105249"/>
                  <a:pt x="2639259" y="1110460"/>
                  <a:pt x="2647950" y="1111250"/>
                </a:cubicBezTo>
                <a:cubicBezTo>
                  <a:pt x="2685952" y="1114705"/>
                  <a:pt x="2724150" y="1115483"/>
                  <a:pt x="2762250" y="1117600"/>
                </a:cubicBezTo>
                <a:cubicBezTo>
                  <a:pt x="2785533" y="1115483"/>
                  <a:pt x="2809076" y="1115313"/>
                  <a:pt x="2832100" y="1111250"/>
                </a:cubicBezTo>
                <a:cubicBezTo>
                  <a:pt x="2845283" y="1108924"/>
                  <a:pt x="2857500" y="1102783"/>
                  <a:pt x="2870200" y="1098550"/>
                </a:cubicBezTo>
                <a:cubicBezTo>
                  <a:pt x="2876550" y="1096433"/>
                  <a:pt x="2883681" y="1095913"/>
                  <a:pt x="2889250" y="1092200"/>
                </a:cubicBezTo>
                <a:cubicBezTo>
                  <a:pt x="2913869" y="1075787"/>
                  <a:pt x="2901060" y="1081913"/>
                  <a:pt x="2927350" y="1073150"/>
                </a:cubicBezTo>
                <a:cubicBezTo>
                  <a:pt x="2970104" y="1041084"/>
                  <a:pt x="2934054" y="1064683"/>
                  <a:pt x="2984500" y="1041400"/>
                </a:cubicBezTo>
                <a:cubicBezTo>
                  <a:pt x="3001690" y="1033466"/>
                  <a:pt x="3016736" y="1019713"/>
                  <a:pt x="3035300" y="1016000"/>
                </a:cubicBezTo>
                <a:cubicBezTo>
                  <a:pt x="3057124" y="1011635"/>
                  <a:pt x="3071525" y="1009278"/>
                  <a:pt x="3092450" y="1003300"/>
                </a:cubicBezTo>
                <a:cubicBezTo>
                  <a:pt x="3098886" y="1001461"/>
                  <a:pt x="3104978" y="998455"/>
                  <a:pt x="3111500" y="996950"/>
                </a:cubicBezTo>
                <a:cubicBezTo>
                  <a:pt x="3118944" y="995232"/>
                  <a:pt x="3213226" y="977837"/>
                  <a:pt x="3225800" y="971550"/>
                </a:cubicBezTo>
                <a:cubicBezTo>
                  <a:pt x="3234267" y="967317"/>
                  <a:pt x="3242499" y="962579"/>
                  <a:pt x="3251200" y="958850"/>
                </a:cubicBezTo>
                <a:cubicBezTo>
                  <a:pt x="3257352" y="956213"/>
                  <a:pt x="3264263" y="955493"/>
                  <a:pt x="3270250" y="952500"/>
                </a:cubicBezTo>
                <a:cubicBezTo>
                  <a:pt x="3277076" y="949087"/>
                  <a:pt x="3282950" y="944033"/>
                  <a:pt x="3289300" y="939800"/>
                </a:cubicBezTo>
                <a:cubicBezTo>
                  <a:pt x="3293533" y="933450"/>
                  <a:pt x="3298587" y="927576"/>
                  <a:pt x="3302000" y="920750"/>
                </a:cubicBezTo>
                <a:cubicBezTo>
                  <a:pt x="3314064" y="896622"/>
                  <a:pt x="3310084" y="870823"/>
                  <a:pt x="3302000" y="844550"/>
                </a:cubicBezTo>
                <a:cubicBezTo>
                  <a:pt x="3297360" y="829469"/>
                  <a:pt x="3273634" y="811781"/>
                  <a:pt x="3263900" y="800100"/>
                </a:cubicBezTo>
                <a:cubicBezTo>
                  <a:pt x="3241195" y="772855"/>
                  <a:pt x="3262507" y="787298"/>
                  <a:pt x="3232150" y="762000"/>
                </a:cubicBezTo>
                <a:cubicBezTo>
                  <a:pt x="3226287" y="757114"/>
                  <a:pt x="3218804" y="754370"/>
                  <a:pt x="3213100" y="749300"/>
                </a:cubicBezTo>
                <a:cubicBezTo>
                  <a:pt x="3199676" y="737368"/>
                  <a:pt x="3192039" y="716880"/>
                  <a:pt x="3175000" y="711200"/>
                </a:cubicBezTo>
                <a:cubicBezTo>
                  <a:pt x="3122320" y="693640"/>
                  <a:pt x="3205189" y="723119"/>
                  <a:pt x="3117850" y="679450"/>
                </a:cubicBezTo>
                <a:cubicBezTo>
                  <a:pt x="3085624" y="663337"/>
                  <a:pt x="3100326" y="672001"/>
                  <a:pt x="3073400" y="654050"/>
                </a:cubicBezTo>
                <a:cubicBezTo>
                  <a:pt x="3041167" y="605701"/>
                  <a:pt x="3043163" y="626680"/>
                  <a:pt x="3054350" y="565150"/>
                </a:cubicBezTo>
                <a:cubicBezTo>
                  <a:pt x="3055547" y="558564"/>
                  <a:pt x="3058583" y="552450"/>
                  <a:pt x="3060700" y="546100"/>
                </a:cubicBezTo>
                <a:cubicBezTo>
                  <a:pt x="3055561" y="510126"/>
                  <a:pt x="3056554" y="506190"/>
                  <a:pt x="3048000" y="476250"/>
                </a:cubicBezTo>
                <a:cubicBezTo>
                  <a:pt x="3046161" y="469814"/>
                  <a:pt x="3045831" y="462427"/>
                  <a:pt x="3041650" y="457200"/>
                </a:cubicBezTo>
                <a:cubicBezTo>
                  <a:pt x="3036882" y="451241"/>
                  <a:pt x="3028950" y="448733"/>
                  <a:pt x="3022600" y="444500"/>
                </a:cubicBezTo>
                <a:cubicBezTo>
                  <a:pt x="2998964" y="409046"/>
                  <a:pt x="3021189" y="437092"/>
                  <a:pt x="2971800" y="400050"/>
                </a:cubicBezTo>
                <a:cubicBezTo>
                  <a:pt x="2963333" y="393700"/>
                  <a:pt x="2955542" y="386333"/>
                  <a:pt x="2946400" y="381000"/>
                </a:cubicBezTo>
                <a:cubicBezTo>
                  <a:pt x="2930047" y="371461"/>
                  <a:pt x="2908987" y="368987"/>
                  <a:pt x="2895600" y="355600"/>
                </a:cubicBezTo>
                <a:cubicBezTo>
                  <a:pt x="2889250" y="349250"/>
                  <a:pt x="2883858" y="341770"/>
                  <a:pt x="2876550" y="336550"/>
                </a:cubicBezTo>
                <a:cubicBezTo>
                  <a:pt x="2860839" y="325328"/>
                  <a:pt x="2835995" y="319447"/>
                  <a:pt x="2819400" y="311150"/>
                </a:cubicBezTo>
                <a:cubicBezTo>
                  <a:pt x="2808361" y="305630"/>
                  <a:pt x="2798689" y="297620"/>
                  <a:pt x="2787650" y="292100"/>
                </a:cubicBezTo>
                <a:cubicBezTo>
                  <a:pt x="2781663" y="289107"/>
                  <a:pt x="2774587" y="288743"/>
                  <a:pt x="2768600" y="285750"/>
                </a:cubicBezTo>
                <a:cubicBezTo>
                  <a:pt x="2757561" y="280230"/>
                  <a:pt x="2747639" y="272694"/>
                  <a:pt x="2736850" y="266700"/>
                </a:cubicBezTo>
                <a:cubicBezTo>
                  <a:pt x="2728575" y="262103"/>
                  <a:pt x="2719669" y="258696"/>
                  <a:pt x="2711450" y="254000"/>
                </a:cubicBezTo>
                <a:cubicBezTo>
                  <a:pt x="2704824" y="250214"/>
                  <a:pt x="2699374" y="244400"/>
                  <a:pt x="2692400" y="241300"/>
                </a:cubicBezTo>
                <a:cubicBezTo>
                  <a:pt x="2624390" y="211073"/>
                  <a:pt x="2678363" y="244642"/>
                  <a:pt x="2635250" y="215900"/>
                </a:cubicBezTo>
                <a:cubicBezTo>
                  <a:pt x="2623961" y="198967"/>
                  <a:pt x="2620424" y="190963"/>
                  <a:pt x="2603500" y="177800"/>
                </a:cubicBezTo>
                <a:cubicBezTo>
                  <a:pt x="2591452" y="168429"/>
                  <a:pt x="2577611" y="161558"/>
                  <a:pt x="2565400" y="152400"/>
                </a:cubicBezTo>
                <a:cubicBezTo>
                  <a:pt x="2556933" y="146050"/>
                  <a:pt x="2549466" y="138083"/>
                  <a:pt x="2540000" y="133350"/>
                </a:cubicBezTo>
                <a:cubicBezTo>
                  <a:pt x="2532194" y="129447"/>
                  <a:pt x="2522991" y="129398"/>
                  <a:pt x="2514600" y="127000"/>
                </a:cubicBezTo>
                <a:cubicBezTo>
                  <a:pt x="2508164" y="125161"/>
                  <a:pt x="2502238" y="120912"/>
                  <a:pt x="2495550" y="120650"/>
                </a:cubicBezTo>
                <a:cubicBezTo>
                  <a:pt x="2394006" y="116668"/>
                  <a:pt x="2292350" y="116417"/>
                  <a:pt x="2190750" y="114300"/>
                </a:cubicBezTo>
                <a:cubicBezTo>
                  <a:pt x="2178050" y="110067"/>
                  <a:pt x="2165902" y="103493"/>
                  <a:pt x="2152650" y="101600"/>
                </a:cubicBezTo>
                <a:cubicBezTo>
                  <a:pt x="2123017" y="97367"/>
                  <a:pt x="2092790" y="96160"/>
                  <a:pt x="2063750" y="88900"/>
                </a:cubicBezTo>
                <a:cubicBezTo>
                  <a:pt x="2055283" y="86783"/>
                  <a:pt x="2046741" y="84948"/>
                  <a:pt x="2038350" y="82550"/>
                </a:cubicBezTo>
                <a:cubicBezTo>
                  <a:pt x="2031914" y="80711"/>
                  <a:pt x="2025886" y="77397"/>
                  <a:pt x="2019300" y="76200"/>
                </a:cubicBezTo>
                <a:cubicBezTo>
                  <a:pt x="2002510" y="73147"/>
                  <a:pt x="1985433" y="71967"/>
                  <a:pt x="1968500" y="69850"/>
                </a:cubicBezTo>
                <a:cubicBezTo>
                  <a:pt x="1953683" y="65617"/>
                  <a:pt x="1939266" y="59585"/>
                  <a:pt x="1924050" y="57150"/>
                </a:cubicBezTo>
                <a:cubicBezTo>
                  <a:pt x="1886197" y="51094"/>
                  <a:pt x="1809750" y="44450"/>
                  <a:pt x="1809750" y="44450"/>
                </a:cubicBezTo>
                <a:lnTo>
                  <a:pt x="1454150" y="50800"/>
                </a:lnTo>
                <a:cubicBezTo>
                  <a:pt x="1343146" y="54216"/>
                  <a:pt x="1436166" y="54276"/>
                  <a:pt x="1371600" y="63500"/>
                </a:cubicBezTo>
                <a:cubicBezTo>
                  <a:pt x="1350542" y="66508"/>
                  <a:pt x="1329267" y="67733"/>
                  <a:pt x="1308100" y="69850"/>
                </a:cubicBezTo>
                <a:cubicBezTo>
                  <a:pt x="1225550" y="67733"/>
                  <a:pt x="1142934" y="67428"/>
                  <a:pt x="1060450" y="63500"/>
                </a:cubicBezTo>
                <a:cubicBezTo>
                  <a:pt x="1053764" y="63182"/>
                  <a:pt x="1047992" y="58313"/>
                  <a:pt x="1041400" y="57150"/>
                </a:cubicBezTo>
                <a:cubicBezTo>
                  <a:pt x="1011921" y="51948"/>
                  <a:pt x="981540" y="51710"/>
                  <a:pt x="952500" y="44450"/>
                </a:cubicBezTo>
                <a:cubicBezTo>
                  <a:pt x="935567" y="40217"/>
                  <a:pt x="918873" y="34872"/>
                  <a:pt x="901700" y="31750"/>
                </a:cubicBezTo>
                <a:cubicBezTo>
                  <a:pt x="872249" y="26395"/>
                  <a:pt x="842327" y="23971"/>
                  <a:pt x="812800" y="19050"/>
                </a:cubicBezTo>
                <a:cubicBezTo>
                  <a:pt x="800100" y="16933"/>
                  <a:pt x="787289" y="15398"/>
                  <a:pt x="774700" y="12700"/>
                </a:cubicBezTo>
                <a:cubicBezTo>
                  <a:pt x="757633" y="9043"/>
                  <a:pt x="723900" y="0"/>
                  <a:pt x="723900" y="0"/>
                </a:cubicBezTo>
                <a:cubicBezTo>
                  <a:pt x="673100" y="2117"/>
                  <a:pt x="622074" y="1118"/>
                  <a:pt x="571500" y="6350"/>
                </a:cubicBezTo>
                <a:cubicBezTo>
                  <a:pt x="560162" y="7523"/>
                  <a:pt x="550668" y="15775"/>
                  <a:pt x="539750" y="19050"/>
                </a:cubicBezTo>
                <a:cubicBezTo>
                  <a:pt x="529412" y="22151"/>
                  <a:pt x="518583" y="23283"/>
                  <a:pt x="508000" y="25400"/>
                </a:cubicBezTo>
                <a:cubicBezTo>
                  <a:pt x="501650" y="29633"/>
                  <a:pt x="495776" y="34687"/>
                  <a:pt x="488950" y="38100"/>
                </a:cubicBezTo>
                <a:cubicBezTo>
                  <a:pt x="457119" y="54016"/>
                  <a:pt x="462116" y="48055"/>
                  <a:pt x="431800" y="57150"/>
                </a:cubicBezTo>
                <a:cubicBezTo>
                  <a:pt x="418978" y="60997"/>
                  <a:pt x="406400" y="65617"/>
                  <a:pt x="393700" y="69850"/>
                </a:cubicBezTo>
                <a:cubicBezTo>
                  <a:pt x="387350" y="71967"/>
                  <a:pt x="380219" y="72487"/>
                  <a:pt x="374650" y="76200"/>
                </a:cubicBezTo>
                <a:lnTo>
                  <a:pt x="355600" y="88900"/>
                </a:lnTo>
                <a:cubicBezTo>
                  <a:pt x="341361" y="110259"/>
                  <a:pt x="335203" y="130079"/>
                  <a:pt x="311150" y="139700"/>
                </a:cubicBezTo>
                <a:cubicBezTo>
                  <a:pt x="307219" y="141272"/>
                  <a:pt x="299508" y="158750"/>
                  <a:pt x="285750" y="16510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7030A0"/>
                </a:solidFill>
                <a:latin typeface="Consolas" panose="020B0609020204030204" pitchFamily="49" charset="0"/>
              </a:rPr>
              <a:t>11</a:t>
            </a:r>
            <a:r>
              <a:rPr lang="en-US">
                <a:solidFill>
                  <a:schemeClr val="tx1"/>
                </a:solidFill>
                <a:latin typeface="Consolas" panose="020B0609020204030204" pitchFamily="49" charset="0"/>
              </a:rPr>
              <a:t>   </a:t>
            </a:r>
            <a:r>
              <a:rPr lang="en-US">
                <a:solidFill>
                  <a:schemeClr val="accent4"/>
                </a:solidFill>
                <a:latin typeface="Consolas" panose="020B0609020204030204" pitchFamily="49" charset="0"/>
              </a:rPr>
              <a:t>12   13   14</a:t>
            </a:r>
          </a:p>
          <a:p>
            <a:pPr algn="ctr"/>
            <a:r>
              <a:rPr lang="en-US">
                <a:solidFill>
                  <a:schemeClr val="accent4"/>
                </a:solidFill>
                <a:latin typeface="Consolas" panose="020B0609020204030204" pitchFamily="49" charset="0"/>
              </a:rPr>
              <a:t>21</a:t>
            </a:r>
            <a:r>
              <a:rPr lang="en-US">
                <a:solidFill>
                  <a:schemeClr val="tx1"/>
                </a:solidFill>
                <a:latin typeface="Consolas" panose="020B0609020204030204" pitchFamily="49" charset="0"/>
              </a:rPr>
              <a:t>   22   23   24</a:t>
            </a:r>
          </a:p>
          <a:p>
            <a:pPr algn="ctr"/>
            <a:r>
              <a:rPr lang="en-US">
                <a:solidFill>
                  <a:schemeClr val="accent4"/>
                </a:solidFill>
                <a:latin typeface="Consolas" panose="020B0609020204030204" pitchFamily="49" charset="0"/>
              </a:rPr>
              <a:t>31</a:t>
            </a:r>
            <a:r>
              <a:rPr lang="en-US">
                <a:solidFill>
                  <a:schemeClr val="tx1"/>
                </a:solidFill>
                <a:latin typeface="Consolas" panose="020B0609020204030204" pitchFamily="49" charset="0"/>
              </a:rPr>
              <a:t>   32   33   34</a:t>
            </a:r>
          </a:p>
          <a:p>
            <a:pPr algn="ctr"/>
            <a:r>
              <a:rPr lang="en-US">
                <a:solidFill>
                  <a:schemeClr val="accent4"/>
                </a:solidFill>
                <a:latin typeface="Consolas" panose="020B0609020204030204" pitchFamily="49" charset="0"/>
              </a:rPr>
              <a:t>41</a:t>
            </a:r>
            <a:r>
              <a:rPr lang="en-US">
                <a:solidFill>
                  <a:schemeClr val="tx1"/>
                </a:solidFill>
                <a:latin typeface="Consolas" panose="020B0609020204030204" pitchFamily="49" charset="0"/>
              </a:rPr>
              <a:t>   42   43   44</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772929F-EFC4-4875-A59D-C2A7CCE2FBB7}"/>
                  </a:ext>
                </a:extLst>
              </p:cNvPr>
              <p:cNvSpPr txBox="1"/>
              <p:nvPr/>
            </p:nvSpPr>
            <p:spPr>
              <a:xfrm>
                <a:off x="457200" y="4113311"/>
                <a:ext cx="103505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Ω</m:t>
                      </m:r>
                      <m:r>
                        <a:rPr lang="en-US" b="0" i="1" smtClean="0">
                          <a:latin typeface="Cambria Math" panose="02040503050406030204" pitchFamily="18" charset="0"/>
                        </a:rPr>
                        <m:t>=</m:t>
                      </m:r>
                    </m:oMath>
                  </m:oMathPara>
                </a14:m>
                <a:endParaRPr lang="en-US"/>
              </a:p>
            </p:txBody>
          </p:sp>
        </mc:Choice>
        <mc:Fallback xmlns="">
          <p:sp>
            <p:nvSpPr>
              <p:cNvPr id="9" name="TextBox 8">
                <a:extLst>
                  <a:ext uri="{FF2B5EF4-FFF2-40B4-BE49-F238E27FC236}">
                    <a16:creationId xmlns:a16="http://schemas.microsoft.com/office/drawing/2014/main" id="{3772929F-EFC4-4875-A59D-C2A7CCE2FBB7}"/>
                  </a:ext>
                </a:extLst>
              </p:cNvPr>
              <p:cNvSpPr txBox="1">
                <a:spLocks noRot="1" noChangeAspect="1" noMove="1" noResize="1" noEditPoints="1" noAdjustHandles="1" noChangeArrowheads="1" noChangeShapeType="1" noTextEdit="1"/>
              </p:cNvSpPr>
              <p:nvPr/>
            </p:nvSpPr>
            <p:spPr>
              <a:xfrm>
                <a:off x="457200" y="4113311"/>
                <a:ext cx="1035050" cy="307777"/>
              </a:xfrm>
              <a:prstGeom prst="rect">
                <a:avLst/>
              </a:prstGeom>
              <a:blipFill>
                <a:blip r:embed="rId5"/>
                <a:stretch>
                  <a:fillRect/>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87CBCD5E-7AE8-BA47-9FC0-721DC800265A}"/>
              </a:ext>
            </a:extLst>
          </p:cNvPr>
          <p:cNvSpPr txBox="1"/>
          <p:nvPr/>
        </p:nvSpPr>
        <p:spPr>
          <a:xfrm>
            <a:off x="5030816" y="4342592"/>
            <a:ext cx="3596828" cy="307777"/>
          </a:xfrm>
          <a:prstGeom prst="rect">
            <a:avLst/>
          </a:prstGeom>
          <a:noFill/>
        </p:spPr>
        <p:txBody>
          <a:bodyPr wrap="square" rtlCol="0">
            <a:spAutoFit/>
          </a:bodyPr>
          <a:lstStyle/>
          <a:p>
            <a:r>
              <a:rPr lang="en-US"/>
              <a:t>This is a non-uniform probability space.</a:t>
            </a:r>
          </a:p>
        </p:txBody>
      </p:sp>
    </p:spTree>
    <p:extLst>
      <p:ext uri="{BB962C8B-B14F-4D97-AF65-F5344CB8AC3E}">
        <p14:creationId xmlns:p14="http://schemas.microsoft.com/office/powerpoint/2010/main" val="488114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A0D2A-E7EB-B327-88CB-912D7B1FEEA4}"/>
              </a:ext>
            </a:extLst>
          </p:cNvPr>
          <p:cNvSpPr>
            <a:spLocks noGrp="1"/>
          </p:cNvSpPr>
          <p:nvPr>
            <p:ph type="title"/>
          </p:nvPr>
        </p:nvSpPr>
        <p:spPr/>
        <p:txBody>
          <a:bodyPr/>
          <a:lstStyle/>
          <a:p>
            <a:r>
              <a:rPr lang="en-US"/>
              <a:t>A 9 Percent Chance?</a:t>
            </a:r>
          </a:p>
        </p:txBody>
      </p:sp>
      <p:sp>
        <p:nvSpPr>
          <p:cNvPr id="3" name="Text Placeholder 2">
            <a:extLst>
              <a:ext uri="{FF2B5EF4-FFF2-40B4-BE49-F238E27FC236}">
                <a16:creationId xmlns:a16="http://schemas.microsoft.com/office/drawing/2014/main" id="{CCB4141A-C859-E86E-214B-553554A9F6C7}"/>
              </a:ext>
            </a:extLst>
          </p:cNvPr>
          <p:cNvSpPr>
            <a:spLocks noGrp="1"/>
          </p:cNvSpPr>
          <p:nvPr>
            <p:ph type="body" idx="1"/>
          </p:nvPr>
        </p:nvSpPr>
        <p:spPr/>
        <p:txBody>
          <a:bodyPr/>
          <a:lstStyle/>
          <a:p>
            <a:pPr marL="127000" indent="0">
              <a:buNone/>
            </a:pPr>
            <a:r>
              <a:rPr lang="en-US" dirty="0">
                <a:solidFill>
                  <a:srgbClr val="000000"/>
                </a:solidFill>
                <a:latin typeface="Inter Medium" panose="02000503000000020004" pitchFamily="2" charset="0"/>
                <a:ea typeface="Inter Medium" panose="02000503000000020004" pitchFamily="2" charset="0"/>
              </a:rPr>
              <a:t>“</a:t>
            </a:r>
            <a:r>
              <a:rPr lang="en-US" b="0" i="0" dirty="0">
                <a:solidFill>
                  <a:srgbClr val="000000"/>
                </a:solidFill>
                <a:effectLst/>
                <a:latin typeface="Inter Medium" panose="02000503000000020004" pitchFamily="2" charset="0"/>
                <a:ea typeface="Inter Medium" panose="02000503000000020004" pitchFamily="2" charset="0"/>
              </a:rPr>
              <a:t>A team of researchers from the University of Hawaiʻi at Mānoa </a:t>
            </a:r>
            <a:r>
              <a:rPr lang="en-US" dirty="0">
                <a:solidFill>
                  <a:srgbClr val="17688B"/>
                </a:solidFill>
                <a:latin typeface="Inter Medium" panose="02000503000000020004" pitchFamily="2" charset="0"/>
                <a:ea typeface="Inter Medium" panose="02000503000000020004" pitchFamily="2" charset="0"/>
                <a:hlinkClick r:id="rId2"/>
              </a:rPr>
              <a:t>published a study</a:t>
            </a:r>
            <a:r>
              <a:rPr lang="en-US" dirty="0">
                <a:solidFill>
                  <a:srgbClr val="17688B"/>
                </a:solidFill>
                <a:latin typeface="Inter Medium" panose="02000503000000020004" pitchFamily="2" charset="0"/>
                <a:ea typeface="Inter Medium" panose="02000503000000020004" pitchFamily="2" charset="0"/>
              </a:rPr>
              <a:t> </a:t>
            </a:r>
            <a:r>
              <a:rPr lang="en-US" b="0" i="0" dirty="0">
                <a:solidFill>
                  <a:srgbClr val="000000"/>
                </a:solidFill>
                <a:effectLst/>
                <a:latin typeface="Inter Medium" panose="02000503000000020004" pitchFamily="2" charset="0"/>
                <a:ea typeface="Inter Medium" panose="02000503000000020004" pitchFamily="2" charset="0"/>
              </a:rPr>
              <a:t>that estimated the probability of a magnitude 9+ earthquake in the Aleutian Islands—an event with sufficient power to create a mega-tsunami especially threatening to Hawaiʻi. In the next 50 years, they report, there is a 9 percent chance of such an event.” - </a:t>
            </a:r>
            <a:r>
              <a:rPr lang="en-US" b="0" i="0" dirty="0">
                <a:solidFill>
                  <a:srgbClr val="000000"/>
                </a:solidFill>
                <a:effectLst/>
                <a:latin typeface="Inter Medium" panose="02000503000000020004" pitchFamily="2" charset="0"/>
                <a:ea typeface="Inter Medium" panose="02000503000000020004" pitchFamily="2" charset="0"/>
                <a:hlinkClick r:id="rId3"/>
              </a:rPr>
              <a:t>The School of Ocean and Earth Science and Technology at the University of Hawai‘i at </a:t>
            </a:r>
            <a:r>
              <a:rPr lang="en-US" b="0" i="0" dirty="0" err="1">
                <a:solidFill>
                  <a:srgbClr val="000000"/>
                </a:solidFill>
                <a:effectLst/>
                <a:latin typeface="Inter Medium" panose="02000503000000020004" pitchFamily="2" charset="0"/>
                <a:ea typeface="Inter Medium" panose="02000503000000020004" pitchFamily="2" charset="0"/>
                <a:hlinkClick r:id="rId3"/>
              </a:rPr>
              <a:t>Mānoa</a:t>
            </a:r>
            <a:endParaRPr lang="en-US" dirty="0">
              <a:latin typeface="Inter Medium" panose="02000503000000020004" pitchFamily="2" charset="0"/>
              <a:ea typeface="Inter Medium" panose="02000503000000020004" pitchFamily="2" charset="0"/>
            </a:endParaRPr>
          </a:p>
        </p:txBody>
      </p:sp>
    </p:spTree>
    <p:extLst>
      <p:ext uri="{BB962C8B-B14F-4D97-AF65-F5344CB8AC3E}">
        <p14:creationId xmlns:p14="http://schemas.microsoft.com/office/powerpoint/2010/main" val="1664378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DC8E9C-A7D2-435C-A94E-0498241BB871}"/>
              </a:ext>
            </a:extLst>
          </p:cNvPr>
          <p:cNvPicPr>
            <a:picLocks noChangeAspect="1"/>
          </p:cNvPicPr>
          <p:nvPr/>
        </p:nvPicPr>
        <p:blipFill>
          <a:blip r:embed="rId2"/>
          <a:stretch>
            <a:fillRect/>
          </a:stretch>
        </p:blipFill>
        <p:spPr>
          <a:xfrm>
            <a:off x="7631000" y="1662112"/>
            <a:ext cx="1428750" cy="909638"/>
          </a:xfrm>
          <a:prstGeom prst="rect">
            <a:avLst/>
          </a:prstGeom>
        </p:spPr>
      </p:pic>
      <p:sp>
        <p:nvSpPr>
          <p:cNvPr id="5" name="Title 4">
            <a:extLst>
              <a:ext uri="{FF2B5EF4-FFF2-40B4-BE49-F238E27FC236}">
                <a16:creationId xmlns:a16="http://schemas.microsoft.com/office/drawing/2014/main" id="{FC788030-3056-4B01-92B8-C25E05E0E18D}"/>
              </a:ext>
            </a:extLst>
          </p:cNvPr>
          <p:cNvSpPr>
            <a:spLocks noGrp="1"/>
          </p:cNvSpPr>
          <p:nvPr>
            <p:ph type="title"/>
          </p:nvPr>
        </p:nvSpPr>
        <p:spPr/>
        <p:txBody>
          <a:bodyPr/>
          <a:lstStyle/>
          <a:p>
            <a:r>
              <a:rPr lang="en-US"/>
              <a:t>Another Example Probability Space</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77C0F910-D172-4B87-B509-82A555F5A2CC}"/>
                  </a:ext>
                </a:extLst>
              </p:cNvPr>
              <p:cNvSpPr>
                <a:spLocks noGrp="1"/>
              </p:cNvSpPr>
              <p:nvPr>
                <p:ph type="body" idx="1"/>
              </p:nvPr>
            </p:nvSpPr>
            <p:spPr/>
            <p:txBody>
              <a:bodyPr/>
              <a:lstStyle/>
              <a:p>
                <a:pPr marL="101600" indent="0">
                  <a:buNone/>
                </a:pPr>
                <a:r>
                  <a:rPr lang="en-US" dirty="0"/>
                  <a:t>Example: Rolling two unfair 4-sided dice. In this case S = {1, 2, 3, 4},  k = 2, and we are drawing without replacement. Suppose that dice are loaded so that 1 appears 5/8 times, and other numbers occurs 1/8 times.</a:t>
                </a:r>
              </a:p>
              <a:p>
                <a:pPr marL="101600" indent="0">
                  <a:buNone/>
                </a:pPr>
                <a:endParaRPr lang="en-US" dirty="0"/>
              </a:p>
              <a:p>
                <a:pPr marL="101600" indent="0">
                  <a:buNone/>
                </a:pPr>
                <a:r>
                  <a:rPr lang="en-US" dirty="0"/>
                  <a:t>In this example </a:t>
                </a:r>
                <a14:m>
                  <m:oMath xmlns:m="http://schemas.openxmlformats.org/officeDocument/2006/math">
                    <m:r>
                      <a:rPr lang="en-US" b="1" i="1">
                        <a:latin typeface="Cambria Math" panose="02040503050406030204" pitchFamily="18" charset="0"/>
                      </a:rPr>
                      <m:t>𝑷</m:t>
                    </m:r>
                    <m:d>
                      <m:dPr>
                        <m:ctrlPr>
                          <a:rPr lang="en-US" i="1">
                            <a:latin typeface="Cambria Math" panose="02040503050406030204" pitchFamily="18" charset="0"/>
                          </a:rPr>
                        </m:ctrlPr>
                      </m:dPr>
                      <m:e>
                        <m:r>
                          <a:rPr lang="en-US" i="1">
                            <a:latin typeface="Cambria Math" panose="02040503050406030204" pitchFamily="18" charset="0"/>
                          </a:rPr>
                          <m:t>𝜔</m:t>
                        </m:r>
                      </m:e>
                    </m:d>
                  </m:oMath>
                </a14:m>
                <a:r>
                  <a:rPr lang="en-US" dirty="0"/>
                  <a:t> is slightly more complicated:</a:t>
                </a:r>
              </a:p>
              <a:p>
                <a14:m>
                  <m:oMath xmlns:m="http://schemas.openxmlformats.org/officeDocument/2006/math">
                    <m:r>
                      <a:rPr lang="en-US" b="1" i="1">
                        <a:latin typeface="Cambria Math" panose="02040503050406030204" pitchFamily="18" charset="0"/>
                      </a:rPr>
                      <m:t>𝑷</m:t>
                    </m:r>
                    <m:d>
                      <m:dPr>
                        <m:ctrlPr>
                          <a:rPr lang="en-US" i="1">
                            <a:latin typeface="Cambria Math" panose="02040503050406030204" pitchFamily="18" charset="0"/>
                          </a:rPr>
                        </m:ctrlPr>
                      </m:dPr>
                      <m:e>
                        <m:r>
                          <a:rPr lang="en-US" b="0" i="1" smtClean="0">
                            <a:solidFill>
                              <a:srgbClr val="7030A0"/>
                            </a:solidFill>
                            <a:latin typeface="Cambria Math" panose="02040503050406030204" pitchFamily="18" charset="0"/>
                          </a:rPr>
                          <m:t>11</m:t>
                        </m:r>
                      </m:e>
                    </m:d>
                    <m:r>
                      <a:rPr lang="en-US" i="1">
                        <a:latin typeface="Cambria Math" panose="02040503050406030204" pitchFamily="18" charset="0"/>
                      </a:rPr>
                      <m:t>=</m:t>
                    </m:r>
                    <m:r>
                      <a:rPr lang="en-US" i="1" smtClean="0">
                        <a:latin typeface="Cambria Math" panose="02040503050406030204" pitchFamily="18" charset="0"/>
                      </a:rPr>
                      <m:t>25</m:t>
                    </m:r>
                    <m:r>
                      <m:rPr>
                        <m:lit/>
                      </m:rPr>
                      <a:rPr lang="en-US" i="1">
                        <a:latin typeface="Cambria Math" panose="02040503050406030204" pitchFamily="18" charset="0"/>
                      </a:rPr>
                      <m:t>/</m:t>
                    </m:r>
                    <m:r>
                      <a:rPr lang="en-US" i="1">
                        <a:latin typeface="Cambria Math" panose="02040503050406030204" pitchFamily="18" charset="0"/>
                      </a:rPr>
                      <m:t>64</m:t>
                    </m:r>
                  </m:oMath>
                </a14:m>
                <a:endParaRPr lang="en-US" dirty="0"/>
              </a:p>
              <a:p>
                <a14:m>
                  <m:oMath xmlns:m="http://schemas.openxmlformats.org/officeDocument/2006/math">
                    <m:r>
                      <a:rPr lang="en-US" b="1" i="1" smtClean="0">
                        <a:latin typeface="Cambria Math" panose="02040503050406030204" pitchFamily="18" charset="0"/>
                      </a:rPr>
                      <m:t>𝑷</m:t>
                    </m:r>
                    <m:d>
                      <m:dPr>
                        <m:ctrlPr>
                          <a:rPr lang="en-US" i="1">
                            <a:latin typeface="Cambria Math" panose="02040503050406030204" pitchFamily="18" charset="0"/>
                          </a:rPr>
                        </m:ctrlPr>
                      </m:dPr>
                      <m:e>
                        <m:r>
                          <a:rPr lang="en-US" i="1" smtClean="0">
                            <a:solidFill>
                              <a:schemeClr val="accent4"/>
                            </a:solidFill>
                            <a:latin typeface="Cambria Math" panose="02040503050406030204" pitchFamily="18" charset="0"/>
                          </a:rPr>
                          <m:t>21</m:t>
                        </m:r>
                      </m:e>
                    </m:d>
                    <m:r>
                      <a:rPr lang="en-US" i="1">
                        <a:latin typeface="Cambria Math" panose="02040503050406030204" pitchFamily="18" charset="0"/>
                      </a:rPr>
                      <m:t>=</m:t>
                    </m:r>
                    <m:r>
                      <a:rPr lang="en-US" b="1" i="1">
                        <a:latin typeface="Cambria Math" panose="02040503050406030204" pitchFamily="18" charset="0"/>
                      </a:rPr>
                      <m:t>𝑷</m:t>
                    </m:r>
                    <m:d>
                      <m:dPr>
                        <m:ctrlPr>
                          <a:rPr lang="en-US" i="1">
                            <a:latin typeface="Cambria Math" panose="02040503050406030204" pitchFamily="18" charset="0"/>
                          </a:rPr>
                        </m:ctrlPr>
                      </m:dPr>
                      <m:e>
                        <m:r>
                          <a:rPr lang="en-US" i="1" smtClean="0">
                            <a:solidFill>
                              <a:schemeClr val="accent4"/>
                            </a:solidFill>
                            <a:latin typeface="Cambria Math" panose="02040503050406030204" pitchFamily="18" charset="0"/>
                          </a:rPr>
                          <m:t>31</m:t>
                        </m:r>
                      </m:e>
                    </m:d>
                    <m:r>
                      <a:rPr lang="en-US" i="1">
                        <a:latin typeface="Cambria Math" panose="02040503050406030204" pitchFamily="18" charset="0"/>
                      </a:rPr>
                      <m:t>=</m:t>
                    </m:r>
                    <m:r>
                      <a:rPr lang="en-US" b="1" i="1">
                        <a:latin typeface="Cambria Math" panose="02040503050406030204" pitchFamily="18" charset="0"/>
                      </a:rPr>
                      <m:t>𝑷</m:t>
                    </m:r>
                    <m:d>
                      <m:dPr>
                        <m:ctrlPr>
                          <a:rPr lang="en-US" i="1">
                            <a:latin typeface="Cambria Math" panose="02040503050406030204" pitchFamily="18" charset="0"/>
                          </a:rPr>
                        </m:ctrlPr>
                      </m:dPr>
                      <m:e>
                        <m:r>
                          <a:rPr lang="en-US" i="1" smtClean="0">
                            <a:solidFill>
                              <a:schemeClr val="accent4"/>
                            </a:solidFill>
                            <a:latin typeface="Cambria Math" panose="02040503050406030204" pitchFamily="18" charset="0"/>
                          </a:rPr>
                          <m:t>41</m:t>
                        </m:r>
                      </m:e>
                    </m:d>
                    <m:r>
                      <a:rPr lang="en-US" i="1">
                        <a:latin typeface="Cambria Math" panose="02040503050406030204" pitchFamily="18" charset="0"/>
                      </a:rPr>
                      <m:t>=</m:t>
                    </m:r>
                    <m:r>
                      <a:rPr lang="en-US" b="1" i="1">
                        <a:latin typeface="Cambria Math" panose="02040503050406030204" pitchFamily="18" charset="0"/>
                      </a:rPr>
                      <m:t>𝑷</m:t>
                    </m:r>
                    <m:d>
                      <m:dPr>
                        <m:ctrlPr>
                          <a:rPr lang="en-US" i="1">
                            <a:latin typeface="Cambria Math" panose="02040503050406030204" pitchFamily="18" charset="0"/>
                          </a:rPr>
                        </m:ctrlPr>
                      </m:dPr>
                      <m:e>
                        <m:r>
                          <a:rPr lang="en-US" i="1" smtClean="0">
                            <a:solidFill>
                              <a:schemeClr val="accent4"/>
                            </a:solidFill>
                            <a:latin typeface="Cambria Math" panose="02040503050406030204" pitchFamily="18" charset="0"/>
                          </a:rPr>
                          <m:t>12</m:t>
                        </m:r>
                      </m:e>
                    </m:d>
                    <m:r>
                      <a:rPr lang="en-US" i="1">
                        <a:latin typeface="Cambria Math" panose="02040503050406030204" pitchFamily="18" charset="0"/>
                      </a:rPr>
                      <m:t>=</m:t>
                    </m:r>
                    <m:r>
                      <a:rPr lang="en-US" b="1" i="1">
                        <a:latin typeface="Cambria Math" panose="02040503050406030204" pitchFamily="18" charset="0"/>
                      </a:rPr>
                      <m:t>𝑷</m:t>
                    </m:r>
                    <m:d>
                      <m:dPr>
                        <m:ctrlPr>
                          <a:rPr lang="en-US" i="1">
                            <a:latin typeface="Cambria Math" panose="02040503050406030204" pitchFamily="18" charset="0"/>
                          </a:rPr>
                        </m:ctrlPr>
                      </m:dPr>
                      <m:e>
                        <m:r>
                          <a:rPr lang="en-US" i="1" smtClean="0">
                            <a:solidFill>
                              <a:schemeClr val="accent4"/>
                            </a:solidFill>
                            <a:latin typeface="Cambria Math" panose="02040503050406030204" pitchFamily="18" charset="0"/>
                          </a:rPr>
                          <m:t>13</m:t>
                        </m:r>
                      </m:e>
                    </m:d>
                    <m:r>
                      <a:rPr lang="en-US" i="1">
                        <a:latin typeface="Cambria Math" panose="02040503050406030204" pitchFamily="18" charset="0"/>
                      </a:rPr>
                      <m:t>=</m:t>
                    </m:r>
                    <m:r>
                      <a:rPr lang="en-US" b="1" i="1">
                        <a:latin typeface="Cambria Math" panose="02040503050406030204" pitchFamily="18" charset="0"/>
                      </a:rPr>
                      <m:t>𝑷</m:t>
                    </m:r>
                    <m:d>
                      <m:dPr>
                        <m:ctrlPr>
                          <a:rPr lang="en-US" i="1">
                            <a:latin typeface="Cambria Math" panose="02040503050406030204" pitchFamily="18" charset="0"/>
                          </a:rPr>
                        </m:ctrlPr>
                      </m:dPr>
                      <m:e>
                        <m:r>
                          <a:rPr lang="en-US" i="1" smtClean="0">
                            <a:solidFill>
                              <a:schemeClr val="accent4"/>
                            </a:solidFill>
                            <a:latin typeface="Cambria Math" panose="02040503050406030204" pitchFamily="18" charset="0"/>
                          </a:rPr>
                          <m:t>14</m:t>
                        </m:r>
                      </m:e>
                    </m:d>
                    <m:r>
                      <a:rPr lang="en-US" i="1">
                        <a:latin typeface="Cambria Math" panose="02040503050406030204" pitchFamily="18" charset="0"/>
                      </a:rPr>
                      <m:t>=5</m:t>
                    </m:r>
                    <m:r>
                      <m:rPr>
                        <m:lit/>
                      </m:rPr>
                      <a:rPr lang="en-US" i="1">
                        <a:latin typeface="Cambria Math" panose="02040503050406030204" pitchFamily="18" charset="0"/>
                      </a:rPr>
                      <m:t>/</m:t>
                    </m:r>
                    <m:r>
                      <a:rPr lang="en-US" i="1">
                        <a:latin typeface="Cambria Math" panose="02040503050406030204" pitchFamily="18" charset="0"/>
                      </a:rPr>
                      <m:t>64</m:t>
                    </m:r>
                  </m:oMath>
                </a14:m>
                <a:endParaRPr lang="en-US" dirty="0"/>
              </a:p>
              <a:p>
                <a14:m>
                  <m:oMath xmlns:m="http://schemas.openxmlformats.org/officeDocument/2006/math">
                    <m:r>
                      <a:rPr lang="en-US" b="1" i="1" smtClean="0">
                        <a:latin typeface="Cambria Math" panose="02040503050406030204" pitchFamily="18" charset="0"/>
                      </a:rPr>
                      <m:t>𝑷</m:t>
                    </m:r>
                    <m:d>
                      <m:dPr>
                        <m:ctrlPr>
                          <a:rPr lang="en-US" i="1">
                            <a:latin typeface="Cambria Math" panose="02040503050406030204" pitchFamily="18" charset="0"/>
                          </a:rPr>
                        </m:ctrlPr>
                      </m:dPr>
                      <m:e>
                        <m:r>
                          <a:rPr lang="en-US" i="1" smtClean="0">
                            <a:solidFill>
                              <a:schemeClr val="accent5"/>
                            </a:solidFill>
                            <a:latin typeface="Cambria Math" panose="02040503050406030204" pitchFamily="18" charset="0"/>
                          </a:rPr>
                          <m:t>22</m:t>
                        </m:r>
                      </m:e>
                    </m:d>
                    <m:r>
                      <a:rPr lang="en-US" i="1">
                        <a:latin typeface="Cambria Math" panose="02040503050406030204" pitchFamily="18" charset="0"/>
                      </a:rPr>
                      <m:t>=</m:t>
                    </m:r>
                    <m:r>
                      <a:rPr lang="en-US" b="1" i="1">
                        <a:latin typeface="Cambria Math" panose="02040503050406030204" pitchFamily="18" charset="0"/>
                      </a:rPr>
                      <m:t>𝑷</m:t>
                    </m:r>
                    <m:d>
                      <m:dPr>
                        <m:ctrlPr>
                          <a:rPr lang="en-US" i="1">
                            <a:latin typeface="Cambria Math" panose="02040503050406030204" pitchFamily="18" charset="0"/>
                          </a:rPr>
                        </m:ctrlPr>
                      </m:dPr>
                      <m:e>
                        <m:r>
                          <a:rPr lang="en-US" i="1" smtClean="0">
                            <a:solidFill>
                              <a:schemeClr val="accent5"/>
                            </a:solidFill>
                            <a:latin typeface="Cambria Math" panose="02040503050406030204" pitchFamily="18" charset="0"/>
                          </a:rPr>
                          <m:t>23</m:t>
                        </m:r>
                      </m:e>
                    </m:d>
                    <m:r>
                      <a:rPr lang="en-US" i="1">
                        <a:latin typeface="Cambria Math" panose="02040503050406030204" pitchFamily="18" charset="0"/>
                      </a:rPr>
                      <m:t>=…=</m:t>
                    </m:r>
                    <m:r>
                      <a:rPr lang="en-US" b="1" i="1">
                        <a:latin typeface="Cambria Math" panose="02040503050406030204" pitchFamily="18" charset="0"/>
                      </a:rPr>
                      <m:t>𝑷</m:t>
                    </m:r>
                    <m:d>
                      <m:dPr>
                        <m:ctrlPr>
                          <a:rPr lang="en-US" i="1">
                            <a:latin typeface="Cambria Math" panose="02040503050406030204" pitchFamily="18" charset="0"/>
                          </a:rPr>
                        </m:ctrlPr>
                      </m:dPr>
                      <m:e>
                        <m:r>
                          <a:rPr lang="en-US" i="1" smtClean="0">
                            <a:solidFill>
                              <a:schemeClr val="accent5"/>
                            </a:solidFill>
                            <a:latin typeface="Cambria Math" panose="02040503050406030204" pitchFamily="18" charset="0"/>
                          </a:rPr>
                          <m:t>44</m:t>
                        </m:r>
                      </m:e>
                    </m:d>
                    <m:r>
                      <a:rPr lang="en-US" i="1">
                        <a:latin typeface="Cambria Math" panose="02040503050406030204" pitchFamily="18" charset="0"/>
                      </a:rPr>
                      <m:t>=1/64</m:t>
                    </m:r>
                  </m:oMath>
                </a14:m>
                <a:endParaRPr lang="en-US" dirty="0"/>
              </a:p>
              <a:p>
                <a:pPr marL="101600" indent="0">
                  <a:buNone/>
                </a:pPr>
                <a:endParaRPr lang="en-US" dirty="0"/>
              </a:p>
            </p:txBody>
          </p:sp>
        </mc:Choice>
        <mc:Fallback xmlns="">
          <p:sp>
            <p:nvSpPr>
              <p:cNvPr id="6" name="Text Placeholder 5">
                <a:extLst>
                  <a:ext uri="{FF2B5EF4-FFF2-40B4-BE49-F238E27FC236}">
                    <a16:creationId xmlns:a16="http://schemas.microsoft.com/office/drawing/2014/main" id="{77C0F910-D172-4B87-B509-82A555F5A2CC}"/>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p:sp>
        <p:nvSpPr>
          <p:cNvPr id="8" name="Freeform: Shape 7">
            <a:extLst>
              <a:ext uri="{FF2B5EF4-FFF2-40B4-BE49-F238E27FC236}">
                <a16:creationId xmlns:a16="http://schemas.microsoft.com/office/drawing/2014/main" id="{2D2D5D77-A502-4C37-A82F-50A7ABD139C4}"/>
              </a:ext>
            </a:extLst>
          </p:cNvPr>
          <p:cNvSpPr/>
          <p:nvPr/>
        </p:nvSpPr>
        <p:spPr>
          <a:xfrm>
            <a:off x="1301750" y="3708400"/>
            <a:ext cx="3309627" cy="1117600"/>
          </a:xfrm>
          <a:custGeom>
            <a:avLst/>
            <a:gdLst>
              <a:gd name="connsiteX0" fmla="*/ 285750 w 3309627"/>
              <a:gd name="connsiteY0" fmla="*/ 165100 h 1117600"/>
              <a:gd name="connsiteX1" fmla="*/ 228600 w 3309627"/>
              <a:gd name="connsiteY1" fmla="*/ 177800 h 1117600"/>
              <a:gd name="connsiteX2" fmla="*/ 190500 w 3309627"/>
              <a:gd name="connsiteY2" fmla="*/ 190500 h 1117600"/>
              <a:gd name="connsiteX3" fmla="*/ 165100 w 3309627"/>
              <a:gd name="connsiteY3" fmla="*/ 209550 h 1117600"/>
              <a:gd name="connsiteX4" fmla="*/ 127000 w 3309627"/>
              <a:gd name="connsiteY4" fmla="*/ 228600 h 1117600"/>
              <a:gd name="connsiteX5" fmla="*/ 95250 w 3309627"/>
              <a:gd name="connsiteY5" fmla="*/ 273050 h 1117600"/>
              <a:gd name="connsiteX6" fmla="*/ 76200 w 3309627"/>
              <a:gd name="connsiteY6" fmla="*/ 298450 h 1117600"/>
              <a:gd name="connsiteX7" fmla="*/ 63500 w 3309627"/>
              <a:gd name="connsiteY7" fmla="*/ 336550 h 1117600"/>
              <a:gd name="connsiteX8" fmla="*/ 57150 w 3309627"/>
              <a:gd name="connsiteY8" fmla="*/ 355600 h 1117600"/>
              <a:gd name="connsiteX9" fmla="*/ 63500 w 3309627"/>
              <a:gd name="connsiteY9" fmla="*/ 419100 h 1117600"/>
              <a:gd name="connsiteX10" fmla="*/ 69850 w 3309627"/>
              <a:gd name="connsiteY10" fmla="*/ 438150 h 1117600"/>
              <a:gd name="connsiteX11" fmla="*/ 63500 w 3309627"/>
              <a:gd name="connsiteY11" fmla="*/ 508000 h 1117600"/>
              <a:gd name="connsiteX12" fmla="*/ 50800 w 3309627"/>
              <a:gd name="connsiteY12" fmla="*/ 546100 h 1117600"/>
              <a:gd name="connsiteX13" fmla="*/ 31750 w 3309627"/>
              <a:gd name="connsiteY13" fmla="*/ 565150 h 1117600"/>
              <a:gd name="connsiteX14" fmla="*/ 25400 w 3309627"/>
              <a:gd name="connsiteY14" fmla="*/ 584200 h 1117600"/>
              <a:gd name="connsiteX15" fmla="*/ 0 w 3309627"/>
              <a:gd name="connsiteY15" fmla="*/ 622300 h 1117600"/>
              <a:gd name="connsiteX16" fmla="*/ 6350 w 3309627"/>
              <a:gd name="connsiteY16" fmla="*/ 698500 h 1117600"/>
              <a:gd name="connsiteX17" fmla="*/ 25400 w 3309627"/>
              <a:gd name="connsiteY17" fmla="*/ 717550 h 1117600"/>
              <a:gd name="connsiteX18" fmla="*/ 57150 w 3309627"/>
              <a:gd name="connsiteY18" fmla="*/ 749300 h 1117600"/>
              <a:gd name="connsiteX19" fmla="*/ 95250 w 3309627"/>
              <a:gd name="connsiteY19" fmla="*/ 787400 h 1117600"/>
              <a:gd name="connsiteX20" fmla="*/ 114300 w 3309627"/>
              <a:gd name="connsiteY20" fmla="*/ 800100 h 1117600"/>
              <a:gd name="connsiteX21" fmla="*/ 152400 w 3309627"/>
              <a:gd name="connsiteY21" fmla="*/ 831850 h 1117600"/>
              <a:gd name="connsiteX22" fmla="*/ 177800 w 3309627"/>
              <a:gd name="connsiteY22" fmla="*/ 857250 h 1117600"/>
              <a:gd name="connsiteX23" fmla="*/ 184150 w 3309627"/>
              <a:gd name="connsiteY23" fmla="*/ 876300 h 1117600"/>
              <a:gd name="connsiteX24" fmla="*/ 203200 w 3309627"/>
              <a:gd name="connsiteY24" fmla="*/ 882650 h 1117600"/>
              <a:gd name="connsiteX25" fmla="*/ 241300 w 3309627"/>
              <a:gd name="connsiteY25" fmla="*/ 908050 h 1117600"/>
              <a:gd name="connsiteX26" fmla="*/ 311150 w 3309627"/>
              <a:gd name="connsiteY26" fmla="*/ 927100 h 1117600"/>
              <a:gd name="connsiteX27" fmla="*/ 349250 w 3309627"/>
              <a:gd name="connsiteY27" fmla="*/ 939800 h 1117600"/>
              <a:gd name="connsiteX28" fmla="*/ 368300 w 3309627"/>
              <a:gd name="connsiteY28" fmla="*/ 946150 h 1117600"/>
              <a:gd name="connsiteX29" fmla="*/ 400050 w 3309627"/>
              <a:gd name="connsiteY29" fmla="*/ 952500 h 1117600"/>
              <a:gd name="connsiteX30" fmla="*/ 419100 w 3309627"/>
              <a:gd name="connsiteY30" fmla="*/ 958850 h 1117600"/>
              <a:gd name="connsiteX31" fmla="*/ 482600 w 3309627"/>
              <a:gd name="connsiteY31" fmla="*/ 977900 h 1117600"/>
              <a:gd name="connsiteX32" fmla="*/ 501650 w 3309627"/>
              <a:gd name="connsiteY32" fmla="*/ 984250 h 1117600"/>
              <a:gd name="connsiteX33" fmla="*/ 546100 w 3309627"/>
              <a:gd name="connsiteY33" fmla="*/ 990600 h 1117600"/>
              <a:gd name="connsiteX34" fmla="*/ 641350 w 3309627"/>
              <a:gd name="connsiteY34" fmla="*/ 1009650 h 1117600"/>
              <a:gd name="connsiteX35" fmla="*/ 685800 w 3309627"/>
              <a:gd name="connsiteY35" fmla="*/ 1016000 h 1117600"/>
              <a:gd name="connsiteX36" fmla="*/ 717550 w 3309627"/>
              <a:gd name="connsiteY36" fmla="*/ 1022350 h 1117600"/>
              <a:gd name="connsiteX37" fmla="*/ 781050 w 3309627"/>
              <a:gd name="connsiteY37" fmla="*/ 1028700 h 1117600"/>
              <a:gd name="connsiteX38" fmla="*/ 927100 w 3309627"/>
              <a:gd name="connsiteY38" fmla="*/ 1054100 h 1117600"/>
              <a:gd name="connsiteX39" fmla="*/ 958850 w 3309627"/>
              <a:gd name="connsiteY39" fmla="*/ 1060450 h 1117600"/>
              <a:gd name="connsiteX40" fmla="*/ 1187450 w 3309627"/>
              <a:gd name="connsiteY40" fmla="*/ 1073150 h 1117600"/>
              <a:gd name="connsiteX41" fmla="*/ 1231900 w 3309627"/>
              <a:gd name="connsiteY41" fmla="*/ 1085850 h 1117600"/>
              <a:gd name="connsiteX42" fmla="*/ 1250950 w 3309627"/>
              <a:gd name="connsiteY42" fmla="*/ 1092200 h 1117600"/>
              <a:gd name="connsiteX43" fmla="*/ 1289050 w 3309627"/>
              <a:gd name="connsiteY43" fmla="*/ 1073150 h 1117600"/>
              <a:gd name="connsiteX44" fmla="*/ 1390650 w 3309627"/>
              <a:gd name="connsiteY44" fmla="*/ 1054100 h 1117600"/>
              <a:gd name="connsiteX45" fmla="*/ 1809750 w 3309627"/>
              <a:gd name="connsiteY45" fmla="*/ 1066800 h 1117600"/>
              <a:gd name="connsiteX46" fmla="*/ 1911350 w 3309627"/>
              <a:gd name="connsiteY46" fmla="*/ 1079500 h 1117600"/>
              <a:gd name="connsiteX47" fmla="*/ 1936750 w 3309627"/>
              <a:gd name="connsiteY47" fmla="*/ 1085850 h 1117600"/>
              <a:gd name="connsiteX48" fmla="*/ 1987550 w 3309627"/>
              <a:gd name="connsiteY48" fmla="*/ 1092200 h 1117600"/>
              <a:gd name="connsiteX49" fmla="*/ 2127250 w 3309627"/>
              <a:gd name="connsiteY49" fmla="*/ 1104900 h 1117600"/>
              <a:gd name="connsiteX50" fmla="*/ 2622550 w 3309627"/>
              <a:gd name="connsiteY50" fmla="*/ 1104900 h 1117600"/>
              <a:gd name="connsiteX51" fmla="*/ 2647950 w 3309627"/>
              <a:gd name="connsiteY51" fmla="*/ 1111250 h 1117600"/>
              <a:gd name="connsiteX52" fmla="*/ 2762250 w 3309627"/>
              <a:gd name="connsiteY52" fmla="*/ 1117600 h 1117600"/>
              <a:gd name="connsiteX53" fmla="*/ 2832100 w 3309627"/>
              <a:gd name="connsiteY53" fmla="*/ 1111250 h 1117600"/>
              <a:gd name="connsiteX54" fmla="*/ 2870200 w 3309627"/>
              <a:gd name="connsiteY54" fmla="*/ 1098550 h 1117600"/>
              <a:gd name="connsiteX55" fmla="*/ 2889250 w 3309627"/>
              <a:gd name="connsiteY55" fmla="*/ 1092200 h 1117600"/>
              <a:gd name="connsiteX56" fmla="*/ 2927350 w 3309627"/>
              <a:gd name="connsiteY56" fmla="*/ 1073150 h 1117600"/>
              <a:gd name="connsiteX57" fmla="*/ 2984500 w 3309627"/>
              <a:gd name="connsiteY57" fmla="*/ 1041400 h 1117600"/>
              <a:gd name="connsiteX58" fmla="*/ 3035300 w 3309627"/>
              <a:gd name="connsiteY58" fmla="*/ 1016000 h 1117600"/>
              <a:gd name="connsiteX59" fmla="*/ 3092450 w 3309627"/>
              <a:gd name="connsiteY59" fmla="*/ 1003300 h 1117600"/>
              <a:gd name="connsiteX60" fmla="*/ 3111500 w 3309627"/>
              <a:gd name="connsiteY60" fmla="*/ 996950 h 1117600"/>
              <a:gd name="connsiteX61" fmla="*/ 3225800 w 3309627"/>
              <a:gd name="connsiteY61" fmla="*/ 971550 h 1117600"/>
              <a:gd name="connsiteX62" fmla="*/ 3251200 w 3309627"/>
              <a:gd name="connsiteY62" fmla="*/ 958850 h 1117600"/>
              <a:gd name="connsiteX63" fmla="*/ 3270250 w 3309627"/>
              <a:gd name="connsiteY63" fmla="*/ 952500 h 1117600"/>
              <a:gd name="connsiteX64" fmla="*/ 3289300 w 3309627"/>
              <a:gd name="connsiteY64" fmla="*/ 939800 h 1117600"/>
              <a:gd name="connsiteX65" fmla="*/ 3302000 w 3309627"/>
              <a:gd name="connsiteY65" fmla="*/ 920750 h 1117600"/>
              <a:gd name="connsiteX66" fmla="*/ 3302000 w 3309627"/>
              <a:gd name="connsiteY66" fmla="*/ 844550 h 1117600"/>
              <a:gd name="connsiteX67" fmla="*/ 3263900 w 3309627"/>
              <a:gd name="connsiteY67" fmla="*/ 800100 h 1117600"/>
              <a:gd name="connsiteX68" fmla="*/ 3232150 w 3309627"/>
              <a:gd name="connsiteY68" fmla="*/ 762000 h 1117600"/>
              <a:gd name="connsiteX69" fmla="*/ 3213100 w 3309627"/>
              <a:gd name="connsiteY69" fmla="*/ 749300 h 1117600"/>
              <a:gd name="connsiteX70" fmla="*/ 3175000 w 3309627"/>
              <a:gd name="connsiteY70" fmla="*/ 711200 h 1117600"/>
              <a:gd name="connsiteX71" fmla="*/ 3117850 w 3309627"/>
              <a:gd name="connsiteY71" fmla="*/ 679450 h 1117600"/>
              <a:gd name="connsiteX72" fmla="*/ 3073400 w 3309627"/>
              <a:gd name="connsiteY72" fmla="*/ 654050 h 1117600"/>
              <a:gd name="connsiteX73" fmla="*/ 3054350 w 3309627"/>
              <a:gd name="connsiteY73" fmla="*/ 565150 h 1117600"/>
              <a:gd name="connsiteX74" fmla="*/ 3060700 w 3309627"/>
              <a:gd name="connsiteY74" fmla="*/ 546100 h 1117600"/>
              <a:gd name="connsiteX75" fmla="*/ 3048000 w 3309627"/>
              <a:gd name="connsiteY75" fmla="*/ 476250 h 1117600"/>
              <a:gd name="connsiteX76" fmla="*/ 3041650 w 3309627"/>
              <a:gd name="connsiteY76" fmla="*/ 457200 h 1117600"/>
              <a:gd name="connsiteX77" fmla="*/ 3022600 w 3309627"/>
              <a:gd name="connsiteY77" fmla="*/ 444500 h 1117600"/>
              <a:gd name="connsiteX78" fmla="*/ 2971800 w 3309627"/>
              <a:gd name="connsiteY78" fmla="*/ 400050 h 1117600"/>
              <a:gd name="connsiteX79" fmla="*/ 2946400 w 3309627"/>
              <a:gd name="connsiteY79" fmla="*/ 381000 h 1117600"/>
              <a:gd name="connsiteX80" fmla="*/ 2895600 w 3309627"/>
              <a:gd name="connsiteY80" fmla="*/ 355600 h 1117600"/>
              <a:gd name="connsiteX81" fmla="*/ 2876550 w 3309627"/>
              <a:gd name="connsiteY81" fmla="*/ 336550 h 1117600"/>
              <a:gd name="connsiteX82" fmla="*/ 2819400 w 3309627"/>
              <a:gd name="connsiteY82" fmla="*/ 311150 h 1117600"/>
              <a:gd name="connsiteX83" fmla="*/ 2787650 w 3309627"/>
              <a:gd name="connsiteY83" fmla="*/ 292100 h 1117600"/>
              <a:gd name="connsiteX84" fmla="*/ 2768600 w 3309627"/>
              <a:gd name="connsiteY84" fmla="*/ 285750 h 1117600"/>
              <a:gd name="connsiteX85" fmla="*/ 2736850 w 3309627"/>
              <a:gd name="connsiteY85" fmla="*/ 266700 h 1117600"/>
              <a:gd name="connsiteX86" fmla="*/ 2711450 w 3309627"/>
              <a:gd name="connsiteY86" fmla="*/ 254000 h 1117600"/>
              <a:gd name="connsiteX87" fmla="*/ 2692400 w 3309627"/>
              <a:gd name="connsiteY87" fmla="*/ 241300 h 1117600"/>
              <a:gd name="connsiteX88" fmla="*/ 2635250 w 3309627"/>
              <a:gd name="connsiteY88" fmla="*/ 215900 h 1117600"/>
              <a:gd name="connsiteX89" fmla="*/ 2603500 w 3309627"/>
              <a:gd name="connsiteY89" fmla="*/ 177800 h 1117600"/>
              <a:gd name="connsiteX90" fmla="*/ 2565400 w 3309627"/>
              <a:gd name="connsiteY90" fmla="*/ 152400 h 1117600"/>
              <a:gd name="connsiteX91" fmla="*/ 2540000 w 3309627"/>
              <a:gd name="connsiteY91" fmla="*/ 133350 h 1117600"/>
              <a:gd name="connsiteX92" fmla="*/ 2514600 w 3309627"/>
              <a:gd name="connsiteY92" fmla="*/ 127000 h 1117600"/>
              <a:gd name="connsiteX93" fmla="*/ 2495550 w 3309627"/>
              <a:gd name="connsiteY93" fmla="*/ 120650 h 1117600"/>
              <a:gd name="connsiteX94" fmla="*/ 2190750 w 3309627"/>
              <a:gd name="connsiteY94" fmla="*/ 114300 h 1117600"/>
              <a:gd name="connsiteX95" fmla="*/ 2152650 w 3309627"/>
              <a:gd name="connsiteY95" fmla="*/ 101600 h 1117600"/>
              <a:gd name="connsiteX96" fmla="*/ 2063750 w 3309627"/>
              <a:gd name="connsiteY96" fmla="*/ 88900 h 1117600"/>
              <a:gd name="connsiteX97" fmla="*/ 2038350 w 3309627"/>
              <a:gd name="connsiteY97" fmla="*/ 82550 h 1117600"/>
              <a:gd name="connsiteX98" fmla="*/ 2019300 w 3309627"/>
              <a:gd name="connsiteY98" fmla="*/ 76200 h 1117600"/>
              <a:gd name="connsiteX99" fmla="*/ 1968500 w 3309627"/>
              <a:gd name="connsiteY99" fmla="*/ 69850 h 1117600"/>
              <a:gd name="connsiteX100" fmla="*/ 1924050 w 3309627"/>
              <a:gd name="connsiteY100" fmla="*/ 57150 h 1117600"/>
              <a:gd name="connsiteX101" fmla="*/ 1809750 w 3309627"/>
              <a:gd name="connsiteY101" fmla="*/ 44450 h 1117600"/>
              <a:gd name="connsiteX102" fmla="*/ 1454150 w 3309627"/>
              <a:gd name="connsiteY102" fmla="*/ 50800 h 1117600"/>
              <a:gd name="connsiteX103" fmla="*/ 1371600 w 3309627"/>
              <a:gd name="connsiteY103" fmla="*/ 63500 h 1117600"/>
              <a:gd name="connsiteX104" fmla="*/ 1308100 w 3309627"/>
              <a:gd name="connsiteY104" fmla="*/ 69850 h 1117600"/>
              <a:gd name="connsiteX105" fmla="*/ 1060450 w 3309627"/>
              <a:gd name="connsiteY105" fmla="*/ 63500 h 1117600"/>
              <a:gd name="connsiteX106" fmla="*/ 1041400 w 3309627"/>
              <a:gd name="connsiteY106" fmla="*/ 57150 h 1117600"/>
              <a:gd name="connsiteX107" fmla="*/ 952500 w 3309627"/>
              <a:gd name="connsiteY107" fmla="*/ 44450 h 1117600"/>
              <a:gd name="connsiteX108" fmla="*/ 901700 w 3309627"/>
              <a:gd name="connsiteY108" fmla="*/ 31750 h 1117600"/>
              <a:gd name="connsiteX109" fmla="*/ 812800 w 3309627"/>
              <a:gd name="connsiteY109" fmla="*/ 19050 h 1117600"/>
              <a:gd name="connsiteX110" fmla="*/ 774700 w 3309627"/>
              <a:gd name="connsiteY110" fmla="*/ 12700 h 1117600"/>
              <a:gd name="connsiteX111" fmla="*/ 723900 w 3309627"/>
              <a:gd name="connsiteY111" fmla="*/ 0 h 1117600"/>
              <a:gd name="connsiteX112" fmla="*/ 571500 w 3309627"/>
              <a:gd name="connsiteY112" fmla="*/ 6350 h 1117600"/>
              <a:gd name="connsiteX113" fmla="*/ 539750 w 3309627"/>
              <a:gd name="connsiteY113" fmla="*/ 19050 h 1117600"/>
              <a:gd name="connsiteX114" fmla="*/ 508000 w 3309627"/>
              <a:gd name="connsiteY114" fmla="*/ 25400 h 1117600"/>
              <a:gd name="connsiteX115" fmla="*/ 488950 w 3309627"/>
              <a:gd name="connsiteY115" fmla="*/ 38100 h 1117600"/>
              <a:gd name="connsiteX116" fmla="*/ 431800 w 3309627"/>
              <a:gd name="connsiteY116" fmla="*/ 57150 h 1117600"/>
              <a:gd name="connsiteX117" fmla="*/ 393700 w 3309627"/>
              <a:gd name="connsiteY117" fmla="*/ 69850 h 1117600"/>
              <a:gd name="connsiteX118" fmla="*/ 374650 w 3309627"/>
              <a:gd name="connsiteY118" fmla="*/ 76200 h 1117600"/>
              <a:gd name="connsiteX119" fmla="*/ 355600 w 3309627"/>
              <a:gd name="connsiteY119" fmla="*/ 88900 h 1117600"/>
              <a:gd name="connsiteX120" fmla="*/ 311150 w 3309627"/>
              <a:gd name="connsiteY120" fmla="*/ 139700 h 1117600"/>
              <a:gd name="connsiteX121" fmla="*/ 285750 w 3309627"/>
              <a:gd name="connsiteY121" fmla="*/ 165100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3309627" h="1117600">
                <a:moveTo>
                  <a:pt x="285750" y="165100"/>
                </a:moveTo>
                <a:cubicBezTo>
                  <a:pt x="271992" y="171450"/>
                  <a:pt x="246535" y="172419"/>
                  <a:pt x="228600" y="177800"/>
                </a:cubicBezTo>
                <a:cubicBezTo>
                  <a:pt x="215778" y="181647"/>
                  <a:pt x="190500" y="190500"/>
                  <a:pt x="190500" y="190500"/>
                </a:cubicBezTo>
                <a:cubicBezTo>
                  <a:pt x="182033" y="196850"/>
                  <a:pt x="174289" y="204299"/>
                  <a:pt x="165100" y="209550"/>
                </a:cubicBezTo>
                <a:cubicBezTo>
                  <a:pt x="140998" y="223322"/>
                  <a:pt x="149124" y="206476"/>
                  <a:pt x="127000" y="228600"/>
                </a:cubicBezTo>
                <a:cubicBezTo>
                  <a:pt x="116624" y="238976"/>
                  <a:pt x="104264" y="260430"/>
                  <a:pt x="95250" y="273050"/>
                </a:cubicBezTo>
                <a:cubicBezTo>
                  <a:pt x="89099" y="281662"/>
                  <a:pt x="82550" y="289983"/>
                  <a:pt x="76200" y="298450"/>
                </a:cubicBezTo>
                <a:lnTo>
                  <a:pt x="63500" y="336550"/>
                </a:lnTo>
                <a:lnTo>
                  <a:pt x="57150" y="355600"/>
                </a:lnTo>
                <a:cubicBezTo>
                  <a:pt x="59267" y="376767"/>
                  <a:pt x="60265" y="398075"/>
                  <a:pt x="63500" y="419100"/>
                </a:cubicBezTo>
                <a:cubicBezTo>
                  <a:pt x="64518" y="425716"/>
                  <a:pt x="69850" y="431457"/>
                  <a:pt x="69850" y="438150"/>
                </a:cubicBezTo>
                <a:cubicBezTo>
                  <a:pt x="69850" y="461529"/>
                  <a:pt x="67563" y="484976"/>
                  <a:pt x="63500" y="508000"/>
                </a:cubicBezTo>
                <a:cubicBezTo>
                  <a:pt x="61174" y="521183"/>
                  <a:pt x="60266" y="536634"/>
                  <a:pt x="50800" y="546100"/>
                </a:cubicBezTo>
                <a:lnTo>
                  <a:pt x="31750" y="565150"/>
                </a:lnTo>
                <a:cubicBezTo>
                  <a:pt x="29633" y="571500"/>
                  <a:pt x="28651" y="578349"/>
                  <a:pt x="25400" y="584200"/>
                </a:cubicBezTo>
                <a:cubicBezTo>
                  <a:pt x="17987" y="597543"/>
                  <a:pt x="0" y="622300"/>
                  <a:pt x="0" y="622300"/>
                </a:cubicBezTo>
                <a:cubicBezTo>
                  <a:pt x="2117" y="647700"/>
                  <a:pt x="-217" y="673873"/>
                  <a:pt x="6350" y="698500"/>
                </a:cubicBezTo>
                <a:cubicBezTo>
                  <a:pt x="8664" y="707177"/>
                  <a:pt x="19651" y="710651"/>
                  <a:pt x="25400" y="717550"/>
                </a:cubicBezTo>
                <a:cubicBezTo>
                  <a:pt x="55282" y="753409"/>
                  <a:pt x="18801" y="721908"/>
                  <a:pt x="57150" y="749300"/>
                </a:cubicBezTo>
                <a:cubicBezTo>
                  <a:pt x="129785" y="801182"/>
                  <a:pt x="47021" y="739171"/>
                  <a:pt x="95250" y="787400"/>
                </a:cubicBezTo>
                <a:cubicBezTo>
                  <a:pt x="100646" y="792796"/>
                  <a:pt x="108437" y="795214"/>
                  <a:pt x="114300" y="800100"/>
                </a:cubicBezTo>
                <a:cubicBezTo>
                  <a:pt x="163193" y="840844"/>
                  <a:pt x="105102" y="800318"/>
                  <a:pt x="152400" y="831850"/>
                </a:cubicBezTo>
                <a:cubicBezTo>
                  <a:pt x="169333" y="882650"/>
                  <a:pt x="143933" y="823383"/>
                  <a:pt x="177800" y="857250"/>
                </a:cubicBezTo>
                <a:cubicBezTo>
                  <a:pt x="182533" y="861983"/>
                  <a:pt x="179417" y="871567"/>
                  <a:pt x="184150" y="876300"/>
                </a:cubicBezTo>
                <a:cubicBezTo>
                  <a:pt x="188883" y="881033"/>
                  <a:pt x="197349" y="879399"/>
                  <a:pt x="203200" y="882650"/>
                </a:cubicBezTo>
                <a:cubicBezTo>
                  <a:pt x="216543" y="890063"/>
                  <a:pt x="226820" y="903223"/>
                  <a:pt x="241300" y="908050"/>
                </a:cubicBezTo>
                <a:cubicBezTo>
                  <a:pt x="356435" y="946428"/>
                  <a:pt x="212421" y="900174"/>
                  <a:pt x="311150" y="927100"/>
                </a:cubicBezTo>
                <a:cubicBezTo>
                  <a:pt x="324065" y="930622"/>
                  <a:pt x="336550" y="935567"/>
                  <a:pt x="349250" y="939800"/>
                </a:cubicBezTo>
                <a:cubicBezTo>
                  <a:pt x="355600" y="941917"/>
                  <a:pt x="361736" y="944837"/>
                  <a:pt x="368300" y="946150"/>
                </a:cubicBezTo>
                <a:cubicBezTo>
                  <a:pt x="378883" y="948267"/>
                  <a:pt x="389579" y="949882"/>
                  <a:pt x="400050" y="952500"/>
                </a:cubicBezTo>
                <a:cubicBezTo>
                  <a:pt x="406544" y="954123"/>
                  <a:pt x="412664" y="957011"/>
                  <a:pt x="419100" y="958850"/>
                </a:cubicBezTo>
                <a:cubicBezTo>
                  <a:pt x="486278" y="978044"/>
                  <a:pt x="392058" y="947719"/>
                  <a:pt x="482600" y="977900"/>
                </a:cubicBezTo>
                <a:cubicBezTo>
                  <a:pt x="488950" y="980017"/>
                  <a:pt x="495024" y="983303"/>
                  <a:pt x="501650" y="984250"/>
                </a:cubicBezTo>
                <a:lnTo>
                  <a:pt x="546100" y="990600"/>
                </a:lnTo>
                <a:cubicBezTo>
                  <a:pt x="586889" y="1004196"/>
                  <a:pt x="568898" y="999300"/>
                  <a:pt x="641350" y="1009650"/>
                </a:cubicBezTo>
                <a:cubicBezTo>
                  <a:pt x="656167" y="1011767"/>
                  <a:pt x="671037" y="1013539"/>
                  <a:pt x="685800" y="1016000"/>
                </a:cubicBezTo>
                <a:cubicBezTo>
                  <a:pt x="696446" y="1017774"/>
                  <a:pt x="706852" y="1020924"/>
                  <a:pt x="717550" y="1022350"/>
                </a:cubicBezTo>
                <a:cubicBezTo>
                  <a:pt x="738636" y="1025161"/>
                  <a:pt x="759883" y="1026583"/>
                  <a:pt x="781050" y="1028700"/>
                </a:cubicBezTo>
                <a:cubicBezTo>
                  <a:pt x="904495" y="1063970"/>
                  <a:pt x="707930" y="1010266"/>
                  <a:pt x="927100" y="1054100"/>
                </a:cubicBezTo>
                <a:cubicBezTo>
                  <a:pt x="937683" y="1056217"/>
                  <a:pt x="948140" y="1059111"/>
                  <a:pt x="958850" y="1060450"/>
                </a:cubicBezTo>
                <a:cubicBezTo>
                  <a:pt x="1032274" y="1069628"/>
                  <a:pt x="1116714" y="1070321"/>
                  <a:pt x="1187450" y="1073150"/>
                </a:cubicBezTo>
                <a:lnTo>
                  <a:pt x="1231900" y="1085850"/>
                </a:lnTo>
                <a:cubicBezTo>
                  <a:pt x="1238311" y="1087773"/>
                  <a:pt x="1244257" y="1092200"/>
                  <a:pt x="1250950" y="1092200"/>
                </a:cubicBezTo>
                <a:cubicBezTo>
                  <a:pt x="1268319" y="1092200"/>
                  <a:pt x="1274603" y="1079571"/>
                  <a:pt x="1289050" y="1073150"/>
                </a:cubicBezTo>
                <a:cubicBezTo>
                  <a:pt x="1328530" y="1055603"/>
                  <a:pt x="1343703" y="1058795"/>
                  <a:pt x="1390650" y="1054100"/>
                </a:cubicBezTo>
                <a:cubicBezTo>
                  <a:pt x="1468127" y="1055650"/>
                  <a:pt x="1690319" y="1055603"/>
                  <a:pt x="1809750" y="1066800"/>
                </a:cubicBezTo>
                <a:cubicBezTo>
                  <a:pt x="1843731" y="1069986"/>
                  <a:pt x="1877483" y="1075267"/>
                  <a:pt x="1911350" y="1079500"/>
                </a:cubicBezTo>
                <a:cubicBezTo>
                  <a:pt x="1920010" y="1080582"/>
                  <a:pt x="1928142" y="1084415"/>
                  <a:pt x="1936750" y="1085850"/>
                </a:cubicBezTo>
                <a:cubicBezTo>
                  <a:pt x="1953583" y="1088655"/>
                  <a:pt x="1970589" y="1090315"/>
                  <a:pt x="1987550" y="1092200"/>
                </a:cubicBezTo>
                <a:cubicBezTo>
                  <a:pt x="2040867" y="1098124"/>
                  <a:pt x="2072440" y="1100333"/>
                  <a:pt x="2127250" y="1104900"/>
                </a:cubicBezTo>
                <a:cubicBezTo>
                  <a:pt x="2363618" y="1097513"/>
                  <a:pt x="2354927" y="1094195"/>
                  <a:pt x="2622550" y="1104900"/>
                </a:cubicBezTo>
                <a:cubicBezTo>
                  <a:pt x="2631270" y="1105249"/>
                  <a:pt x="2639259" y="1110460"/>
                  <a:pt x="2647950" y="1111250"/>
                </a:cubicBezTo>
                <a:cubicBezTo>
                  <a:pt x="2685952" y="1114705"/>
                  <a:pt x="2724150" y="1115483"/>
                  <a:pt x="2762250" y="1117600"/>
                </a:cubicBezTo>
                <a:cubicBezTo>
                  <a:pt x="2785533" y="1115483"/>
                  <a:pt x="2809076" y="1115313"/>
                  <a:pt x="2832100" y="1111250"/>
                </a:cubicBezTo>
                <a:cubicBezTo>
                  <a:pt x="2845283" y="1108924"/>
                  <a:pt x="2857500" y="1102783"/>
                  <a:pt x="2870200" y="1098550"/>
                </a:cubicBezTo>
                <a:cubicBezTo>
                  <a:pt x="2876550" y="1096433"/>
                  <a:pt x="2883681" y="1095913"/>
                  <a:pt x="2889250" y="1092200"/>
                </a:cubicBezTo>
                <a:cubicBezTo>
                  <a:pt x="2913869" y="1075787"/>
                  <a:pt x="2901060" y="1081913"/>
                  <a:pt x="2927350" y="1073150"/>
                </a:cubicBezTo>
                <a:cubicBezTo>
                  <a:pt x="2970104" y="1041084"/>
                  <a:pt x="2934054" y="1064683"/>
                  <a:pt x="2984500" y="1041400"/>
                </a:cubicBezTo>
                <a:cubicBezTo>
                  <a:pt x="3001690" y="1033466"/>
                  <a:pt x="3016736" y="1019713"/>
                  <a:pt x="3035300" y="1016000"/>
                </a:cubicBezTo>
                <a:cubicBezTo>
                  <a:pt x="3057124" y="1011635"/>
                  <a:pt x="3071525" y="1009278"/>
                  <a:pt x="3092450" y="1003300"/>
                </a:cubicBezTo>
                <a:cubicBezTo>
                  <a:pt x="3098886" y="1001461"/>
                  <a:pt x="3104978" y="998455"/>
                  <a:pt x="3111500" y="996950"/>
                </a:cubicBezTo>
                <a:cubicBezTo>
                  <a:pt x="3118944" y="995232"/>
                  <a:pt x="3213226" y="977837"/>
                  <a:pt x="3225800" y="971550"/>
                </a:cubicBezTo>
                <a:cubicBezTo>
                  <a:pt x="3234267" y="967317"/>
                  <a:pt x="3242499" y="962579"/>
                  <a:pt x="3251200" y="958850"/>
                </a:cubicBezTo>
                <a:cubicBezTo>
                  <a:pt x="3257352" y="956213"/>
                  <a:pt x="3264263" y="955493"/>
                  <a:pt x="3270250" y="952500"/>
                </a:cubicBezTo>
                <a:cubicBezTo>
                  <a:pt x="3277076" y="949087"/>
                  <a:pt x="3282950" y="944033"/>
                  <a:pt x="3289300" y="939800"/>
                </a:cubicBezTo>
                <a:cubicBezTo>
                  <a:pt x="3293533" y="933450"/>
                  <a:pt x="3298587" y="927576"/>
                  <a:pt x="3302000" y="920750"/>
                </a:cubicBezTo>
                <a:cubicBezTo>
                  <a:pt x="3314064" y="896622"/>
                  <a:pt x="3310084" y="870823"/>
                  <a:pt x="3302000" y="844550"/>
                </a:cubicBezTo>
                <a:cubicBezTo>
                  <a:pt x="3297360" y="829469"/>
                  <a:pt x="3273634" y="811781"/>
                  <a:pt x="3263900" y="800100"/>
                </a:cubicBezTo>
                <a:cubicBezTo>
                  <a:pt x="3241195" y="772855"/>
                  <a:pt x="3262507" y="787298"/>
                  <a:pt x="3232150" y="762000"/>
                </a:cubicBezTo>
                <a:cubicBezTo>
                  <a:pt x="3226287" y="757114"/>
                  <a:pt x="3218804" y="754370"/>
                  <a:pt x="3213100" y="749300"/>
                </a:cubicBezTo>
                <a:cubicBezTo>
                  <a:pt x="3199676" y="737368"/>
                  <a:pt x="3192039" y="716880"/>
                  <a:pt x="3175000" y="711200"/>
                </a:cubicBezTo>
                <a:cubicBezTo>
                  <a:pt x="3122320" y="693640"/>
                  <a:pt x="3205189" y="723119"/>
                  <a:pt x="3117850" y="679450"/>
                </a:cubicBezTo>
                <a:cubicBezTo>
                  <a:pt x="3085624" y="663337"/>
                  <a:pt x="3100326" y="672001"/>
                  <a:pt x="3073400" y="654050"/>
                </a:cubicBezTo>
                <a:cubicBezTo>
                  <a:pt x="3041167" y="605701"/>
                  <a:pt x="3043163" y="626680"/>
                  <a:pt x="3054350" y="565150"/>
                </a:cubicBezTo>
                <a:cubicBezTo>
                  <a:pt x="3055547" y="558564"/>
                  <a:pt x="3058583" y="552450"/>
                  <a:pt x="3060700" y="546100"/>
                </a:cubicBezTo>
                <a:cubicBezTo>
                  <a:pt x="3055561" y="510126"/>
                  <a:pt x="3056554" y="506190"/>
                  <a:pt x="3048000" y="476250"/>
                </a:cubicBezTo>
                <a:cubicBezTo>
                  <a:pt x="3046161" y="469814"/>
                  <a:pt x="3045831" y="462427"/>
                  <a:pt x="3041650" y="457200"/>
                </a:cubicBezTo>
                <a:cubicBezTo>
                  <a:pt x="3036882" y="451241"/>
                  <a:pt x="3028950" y="448733"/>
                  <a:pt x="3022600" y="444500"/>
                </a:cubicBezTo>
                <a:cubicBezTo>
                  <a:pt x="2998964" y="409046"/>
                  <a:pt x="3021189" y="437092"/>
                  <a:pt x="2971800" y="400050"/>
                </a:cubicBezTo>
                <a:cubicBezTo>
                  <a:pt x="2963333" y="393700"/>
                  <a:pt x="2955542" y="386333"/>
                  <a:pt x="2946400" y="381000"/>
                </a:cubicBezTo>
                <a:cubicBezTo>
                  <a:pt x="2930047" y="371461"/>
                  <a:pt x="2908987" y="368987"/>
                  <a:pt x="2895600" y="355600"/>
                </a:cubicBezTo>
                <a:cubicBezTo>
                  <a:pt x="2889250" y="349250"/>
                  <a:pt x="2883858" y="341770"/>
                  <a:pt x="2876550" y="336550"/>
                </a:cubicBezTo>
                <a:cubicBezTo>
                  <a:pt x="2860839" y="325328"/>
                  <a:pt x="2835995" y="319447"/>
                  <a:pt x="2819400" y="311150"/>
                </a:cubicBezTo>
                <a:cubicBezTo>
                  <a:pt x="2808361" y="305630"/>
                  <a:pt x="2798689" y="297620"/>
                  <a:pt x="2787650" y="292100"/>
                </a:cubicBezTo>
                <a:cubicBezTo>
                  <a:pt x="2781663" y="289107"/>
                  <a:pt x="2774587" y="288743"/>
                  <a:pt x="2768600" y="285750"/>
                </a:cubicBezTo>
                <a:cubicBezTo>
                  <a:pt x="2757561" y="280230"/>
                  <a:pt x="2747639" y="272694"/>
                  <a:pt x="2736850" y="266700"/>
                </a:cubicBezTo>
                <a:cubicBezTo>
                  <a:pt x="2728575" y="262103"/>
                  <a:pt x="2719669" y="258696"/>
                  <a:pt x="2711450" y="254000"/>
                </a:cubicBezTo>
                <a:cubicBezTo>
                  <a:pt x="2704824" y="250214"/>
                  <a:pt x="2699374" y="244400"/>
                  <a:pt x="2692400" y="241300"/>
                </a:cubicBezTo>
                <a:cubicBezTo>
                  <a:pt x="2624390" y="211073"/>
                  <a:pt x="2678363" y="244642"/>
                  <a:pt x="2635250" y="215900"/>
                </a:cubicBezTo>
                <a:cubicBezTo>
                  <a:pt x="2623961" y="198967"/>
                  <a:pt x="2620424" y="190963"/>
                  <a:pt x="2603500" y="177800"/>
                </a:cubicBezTo>
                <a:cubicBezTo>
                  <a:pt x="2591452" y="168429"/>
                  <a:pt x="2577611" y="161558"/>
                  <a:pt x="2565400" y="152400"/>
                </a:cubicBezTo>
                <a:cubicBezTo>
                  <a:pt x="2556933" y="146050"/>
                  <a:pt x="2549466" y="138083"/>
                  <a:pt x="2540000" y="133350"/>
                </a:cubicBezTo>
                <a:cubicBezTo>
                  <a:pt x="2532194" y="129447"/>
                  <a:pt x="2522991" y="129398"/>
                  <a:pt x="2514600" y="127000"/>
                </a:cubicBezTo>
                <a:cubicBezTo>
                  <a:pt x="2508164" y="125161"/>
                  <a:pt x="2502238" y="120912"/>
                  <a:pt x="2495550" y="120650"/>
                </a:cubicBezTo>
                <a:cubicBezTo>
                  <a:pt x="2394006" y="116668"/>
                  <a:pt x="2292350" y="116417"/>
                  <a:pt x="2190750" y="114300"/>
                </a:cubicBezTo>
                <a:cubicBezTo>
                  <a:pt x="2178050" y="110067"/>
                  <a:pt x="2165902" y="103493"/>
                  <a:pt x="2152650" y="101600"/>
                </a:cubicBezTo>
                <a:cubicBezTo>
                  <a:pt x="2123017" y="97367"/>
                  <a:pt x="2092790" y="96160"/>
                  <a:pt x="2063750" y="88900"/>
                </a:cubicBezTo>
                <a:cubicBezTo>
                  <a:pt x="2055283" y="86783"/>
                  <a:pt x="2046741" y="84948"/>
                  <a:pt x="2038350" y="82550"/>
                </a:cubicBezTo>
                <a:cubicBezTo>
                  <a:pt x="2031914" y="80711"/>
                  <a:pt x="2025886" y="77397"/>
                  <a:pt x="2019300" y="76200"/>
                </a:cubicBezTo>
                <a:cubicBezTo>
                  <a:pt x="2002510" y="73147"/>
                  <a:pt x="1985433" y="71967"/>
                  <a:pt x="1968500" y="69850"/>
                </a:cubicBezTo>
                <a:cubicBezTo>
                  <a:pt x="1953683" y="65617"/>
                  <a:pt x="1939266" y="59585"/>
                  <a:pt x="1924050" y="57150"/>
                </a:cubicBezTo>
                <a:cubicBezTo>
                  <a:pt x="1886197" y="51094"/>
                  <a:pt x="1809750" y="44450"/>
                  <a:pt x="1809750" y="44450"/>
                </a:cubicBezTo>
                <a:lnTo>
                  <a:pt x="1454150" y="50800"/>
                </a:lnTo>
                <a:cubicBezTo>
                  <a:pt x="1343146" y="54216"/>
                  <a:pt x="1436166" y="54276"/>
                  <a:pt x="1371600" y="63500"/>
                </a:cubicBezTo>
                <a:cubicBezTo>
                  <a:pt x="1350542" y="66508"/>
                  <a:pt x="1329267" y="67733"/>
                  <a:pt x="1308100" y="69850"/>
                </a:cubicBezTo>
                <a:cubicBezTo>
                  <a:pt x="1225550" y="67733"/>
                  <a:pt x="1142934" y="67428"/>
                  <a:pt x="1060450" y="63500"/>
                </a:cubicBezTo>
                <a:cubicBezTo>
                  <a:pt x="1053764" y="63182"/>
                  <a:pt x="1047992" y="58313"/>
                  <a:pt x="1041400" y="57150"/>
                </a:cubicBezTo>
                <a:cubicBezTo>
                  <a:pt x="1011921" y="51948"/>
                  <a:pt x="981540" y="51710"/>
                  <a:pt x="952500" y="44450"/>
                </a:cubicBezTo>
                <a:cubicBezTo>
                  <a:pt x="935567" y="40217"/>
                  <a:pt x="918873" y="34872"/>
                  <a:pt x="901700" y="31750"/>
                </a:cubicBezTo>
                <a:cubicBezTo>
                  <a:pt x="872249" y="26395"/>
                  <a:pt x="842327" y="23971"/>
                  <a:pt x="812800" y="19050"/>
                </a:cubicBezTo>
                <a:cubicBezTo>
                  <a:pt x="800100" y="16933"/>
                  <a:pt x="787289" y="15398"/>
                  <a:pt x="774700" y="12700"/>
                </a:cubicBezTo>
                <a:cubicBezTo>
                  <a:pt x="757633" y="9043"/>
                  <a:pt x="723900" y="0"/>
                  <a:pt x="723900" y="0"/>
                </a:cubicBezTo>
                <a:cubicBezTo>
                  <a:pt x="673100" y="2117"/>
                  <a:pt x="622074" y="1118"/>
                  <a:pt x="571500" y="6350"/>
                </a:cubicBezTo>
                <a:cubicBezTo>
                  <a:pt x="560162" y="7523"/>
                  <a:pt x="550668" y="15775"/>
                  <a:pt x="539750" y="19050"/>
                </a:cubicBezTo>
                <a:cubicBezTo>
                  <a:pt x="529412" y="22151"/>
                  <a:pt x="518583" y="23283"/>
                  <a:pt x="508000" y="25400"/>
                </a:cubicBezTo>
                <a:cubicBezTo>
                  <a:pt x="501650" y="29633"/>
                  <a:pt x="495776" y="34687"/>
                  <a:pt x="488950" y="38100"/>
                </a:cubicBezTo>
                <a:cubicBezTo>
                  <a:pt x="457119" y="54016"/>
                  <a:pt x="462116" y="48055"/>
                  <a:pt x="431800" y="57150"/>
                </a:cubicBezTo>
                <a:cubicBezTo>
                  <a:pt x="418978" y="60997"/>
                  <a:pt x="406400" y="65617"/>
                  <a:pt x="393700" y="69850"/>
                </a:cubicBezTo>
                <a:cubicBezTo>
                  <a:pt x="387350" y="71967"/>
                  <a:pt x="380219" y="72487"/>
                  <a:pt x="374650" y="76200"/>
                </a:cubicBezTo>
                <a:lnTo>
                  <a:pt x="355600" y="88900"/>
                </a:lnTo>
                <a:cubicBezTo>
                  <a:pt x="341361" y="110259"/>
                  <a:pt x="335203" y="130079"/>
                  <a:pt x="311150" y="139700"/>
                </a:cubicBezTo>
                <a:cubicBezTo>
                  <a:pt x="307219" y="141272"/>
                  <a:pt x="299508" y="158750"/>
                  <a:pt x="285750" y="16510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7030A0"/>
                </a:solidFill>
                <a:latin typeface="Consolas" panose="020B0609020204030204" pitchFamily="49" charset="0"/>
              </a:rPr>
              <a:t>11</a:t>
            </a:r>
            <a:r>
              <a:rPr lang="en-US">
                <a:solidFill>
                  <a:schemeClr val="tx1"/>
                </a:solidFill>
                <a:latin typeface="Consolas" panose="020B0609020204030204" pitchFamily="49" charset="0"/>
              </a:rPr>
              <a:t>   </a:t>
            </a:r>
            <a:r>
              <a:rPr lang="en-US">
                <a:solidFill>
                  <a:schemeClr val="accent4"/>
                </a:solidFill>
                <a:latin typeface="Consolas" panose="020B0609020204030204" pitchFamily="49" charset="0"/>
              </a:rPr>
              <a:t>12   13   14</a:t>
            </a:r>
          </a:p>
          <a:p>
            <a:pPr algn="ctr"/>
            <a:r>
              <a:rPr lang="en-US">
                <a:solidFill>
                  <a:schemeClr val="accent4"/>
                </a:solidFill>
                <a:latin typeface="Consolas" panose="020B0609020204030204" pitchFamily="49" charset="0"/>
              </a:rPr>
              <a:t>21</a:t>
            </a:r>
            <a:r>
              <a:rPr lang="en-US">
                <a:solidFill>
                  <a:schemeClr val="tx1"/>
                </a:solidFill>
                <a:latin typeface="Consolas" panose="020B0609020204030204" pitchFamily="49" charset="0"/>
              </a:rPr>
              <a:t>   </a:t>
            </a:r>
            <a:r>
              <a:rPr lang="en-US">
                <a:solidFill>
                  <a:schemeClr val="accent5"/>
                </a:solidFill>
                <a:latin typeface="Consolas" panose="020B0609020204030204" pitchFamily="49" charset="0"/>
              </a:rPr>
              <a:t>22   23   24</a:t>
            </a:r>
          </a:p>
          <a:p>
            <a:pPr algn="ctr"/>
            <a:r>
              <a:rPr lang="en-US">
                <a:solidFill>
                  <a:schemeClr val="accent4"/>
                </a:solidFill>
                <a:latin typeface="Consolas" panose="020B0609020204030204" pitchFamily="49" charset="0"/>
              </a:rPr>
              <a:t>31</a:t>
            </a:r>
            <a:r>
              <a:rPr lang="en-US">
                <a:solidFill>
                  <a:schemeClr val="tx1"/>
                </a:solidFill>
                <a:latin typeface="Consolas" panose="020B0609020204030204" pitchFamily="49" charset="0"/>
              </a:rPr>
              <a:t>   </a:t>
            </a:r>
            <a:r>
              <a:rPr lang="en-US">
                <a:solidFill>
                  <a:schemeClr val="accent5"/>
                </a:solidFill>
                <a:latin typeface="Consolas" panose="020B0609020204030204" pitchFamily="49" charset="0"/>
              </a:rPr>
              <a:t>32   33   34</a:t>
            </a:r>
          </a:p>
          <a:p>
            <a:pPr algn="ctr"/>
            <a:r>
              <a:rPr lang="en-US">
                <a:solidFill>
                  <a:schemeClr val="accent4"/>
                </a:solidFill>
                <a:latin typeface="Consolas" panose="020B0609020204030204" pitchFamily="49" charset="0"/>
              </a:rPr>
              <a:t>41</a:t>
            </a:r>
            <a:r>
              <a:rPr lang="en-US">
                <a:solidFill>
                  <a:schemeClr val="tx1"/>
                </a:solidFill>
                <a:latin typeface="Consolas" panose="020B0609020204030204" pitchFamily="49" charset="0"/>
              </a:rPr>
              <a:t>   </a:t>
            </a:r>
            <a:r>
              <a:rPr lang="en-US">
                <a:solidFill>
                  <a:schemeClr val="accent5"/>
                </a:solidFill>
                <a:latin typeface="Consolas" panose="020B0609020204030204" pitchFamily="49" charset="0"/>
              </a:rPr>
              <a:t>42   43   44</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772929F-EFC4-4875-A59D-C2A7CCE2FBB7}"/>
                  </a:ext>
                </a:extLst>
              </p:cNvPr>
              <p:cNvSpPr txBox="1"/>
              <p:nvPr/>
            </p:nvSpPr>
            <p:spPr>
              <a:xfrm>
                <a:off x="457200" y="4113311"/>
                <a:ext cx="103505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Ω</m:t>
                      </m:r>
                      <m:r>
                        <a:rPr lang="en-US" b="0" i="1" smtClean="0">
                          <a:latin typeface="Cambria Math" panose="02040503050406030204" pitchFamily="18" charset="0"/>
                        </a:rPr>
                        <m:t>=</m:t>
                      </m:r>
                    </m:oMath>
                  </m:oMathPara>
                </a14:m>
                <a:endParaRPr lang="en-US"/>
              </a:p>
            </p:txBody>
          </p:sp>
        </mc:Choice>
        <mc:Fallback xmlns="">
          <p:sp>
            <p:nvSpPr>
              <p:cNvPr id="9" name="TextBox 8">
                <a:extLst>
                  <a:ext uri="{FF2B5EF4-FFF2-40B4-BE49-F238E27FC236}">
                    <a16:creationId xmlns:a16="http://schemas.microsoft.com/office/drawing/2014/main" id="{3772929F-EFC4-4875-A59D-C2A7CCE2FBB7}"/>
                  </a:ext>
                </a:extLst>
              </p:cNvPr>
              <p:cNvSpPr txBox="1">
                <a:spLocks noRot="1" noChangeAspect="1" noMove="1" noResize="1" noEditPoints="1" noAdjustHandles="1" noChangeArrowheads="1" noChangeShapeType="1" noTextEdit="1"/>
              </p:cNvSpPr>
              <p:nvPr/>
            </p:nvSpPr>
            <p:spPr>
              <a:xfrm>
                <a:off x="457200" y="4113311"/>
                <a:ext cx="1035050" cy="307777"/>
              </a:xfrm>
              <a:prstGeom prst="rect">
                <a:avLst/>
              </a:prstGeom>
              <a:blipFill>
                <a:blip r:embed="rId4"/>
                <a:stretch>
                  <a:fillRect/>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19697445-ECC7-4D74-FF1A-C7359222C650}"/>
              </a:ext>
            </a:extLst>
          </p:cNvPr>
          <p:cNvSpPr txBox="1"/>
          <p:nvPr/>
        </p:nvSpPr>
        <p:spPr>
          <a:xfrm>
            <a:off x="5030816" y="4342592"/>
            <a:ext cx="3596828" cy="307777"/>
          </a:xfrm>
          <a:prstGeom prst="rect">
            <a:avLst/>
          </a:prstGeom>
          <a:noFill/>
        </p:spPr>
        <p:txBody>
          <a:bodyPr wrap="square" rtlCol="0">
            <a:spAutoFit/>
          </a:bodyPr>
          <a:lstStyle/>
          <a:p>
            <a:r>
              <a:rPr lang="en-US"/>
              <a:t>This is a non-uniform probability space.</a:t>
            </a:r>
          </a:p>
        </p:txBody>
      </p:sp>
    </p:spTree>
    <p:extLst>
      <p:ext uri="{BB962C8B-B14F-4D97-AF65-F5344CB8AC3E}">
        <p14:creationId xmlns:p14="http://schemas.microsoft.com/office/powerpoint/2010/main" val="1543805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DC8E9C-A7D2-435C-A94E-0498241BB871}"/>
              </a:ext>
            </a:extLst>
          </p:cNvPr>
          <p:cNvPicPr>
            <a:picLocks noChangeAspect="1"/>
          </p:cNvPicPr>
          <p:nvPr/>
        </p:nvPicPr>
        <p:blipFill>
          <a:blip r:embed="rId3"/>
          <a:stretch>
            <a:fillRect/>
          </a:stretch>
        </p:blipFill>
        <p:spPr>
          <a:xfrm>
            <a:off x="36403" y="4281484"/>
            <a:ext cx="999237" cy="636181"/>
          </a:xfrm>
          <a:prstGeom prst="rect">
            <a:avLst/>
          </a:prstGeom>
        </p:spPr>
      </p:pic>
      <p:sp>
        <p:nvSpPr>
          <p:cNvPr id="5" name="Title 4">
            <a:extLst>
              <a:ext uri="{FF2B5EF4-FFF2-40B4-BE49-F238E27FC236}">
                <a16:creationId xmlns:a16="http://schemas.microsoft.com/office/drawing/2014/main" id="{FC788030-3056-4B01-92B8-C25E05E0E18D}"/>
              </a:ext>
            </a:extLst>
          </p:cNvPr>
          <p:cNvSpPr>
            <a:spLocks noGrp="1"/>
          </p:cNvSpPr>
          <p:nvPr>
            <p:ph type="title"/>
          </p:nvPr>
        </p:nvSpPr>
        <p:spPr/>
        <p:txBody>
          <a:bodyPr/>
          <a:lstStyle/>
          <a:p>
            <a:r>
              <a:rPr lang="en-US"/>
              <a:t>Tree Diagram for a Non-Uniform Probability Space</a:t>
            </a:r>
          </a:p>
        </p:txBody>
      </p:sp>
      <p:grpSp>
        <p:nvGrpSpPr>
          <p:cNvPr id="56" name="Group 55">
            <a:extLst>
              <a:ext uri="{FF2B5EF4-FFF2-40B4-BE49-F238E27FC236}">
                <a16:creationId xmlns:a16="http://schemas.microsoft.com/office/drawing/2014/main" id="{128641AF-30F8-8044-7764-41C65E7C7224}"/>
              </a:ext>
            </a:extLst>
          </p:cNvPr>
          <p:cNvGrpSpPr/>
          <p:nvPr/>
        </p:nvGrpSpPr>
        <p:grpSpPr>
          <a:xfrm>
            <a:off x="356417" y="2731507"/>
            <a:ext cx="114704" cy="114704"/>
            <a:chOff x="598522" y="3915509"/>
            <a:chExt cx="640336" cy="640336"/>
          </a:xfrm>
        </p:grpSpPr>
        <p:sp>
          <p:nvSpPr>
            <p:cNvPr id="2" name="Oval 1">
              <a:extLst>
                <a:ext uri="{FF2B5EF4-FFF2-40B4-BE49-F238E27FC236}">
                  <a16:creationId xmlns:a16="http://schemas.microsoft.com/office/drawing/2014/main" id="{68D4D93A-BEE8-6EE1-8E4C-9328E5DFA339}"/>
                </a:ext>
              </a:extLst>
            </p:cNvPr>
            <p:cNvSpPr/>
            <p:nvPr/>
          </p:nvSpPr>
          <p:spPr>
            <a:xfrm>
              <a:off x="598522" y="3915509"/>
              <a:ext cx="640336" cy="640336"/>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FDB31BDE-9940-C1E9-7633-344E6A4DC382}"/>
                </a:ext>
              </a:extLst>
            </p:cNvPr>
            <p:cNvSpPr/>
            <p:nvPr/>
          </p:nvSpPr>
          <p:spPr>
            <a:xfrm>
              <a:off x="770374" y="4130169"/>
              <a:ext cx="148316" cy="21101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AF6EA0C4-1096-A3D9-7C1B-0B9AAE75B791}"/>
              </a:ext>
            </a:extLst>
          </p:cNvPr>
          <p:cNvGrpSpPr/>
          <p:nvPr/>
        </p:nvGrpSpPr>
        <p:grpSpPr>
          <a:xfrm>
            <a:off x="413769" y="2788859"/>
            <a:ext cx="1440932" cy="1868067"/>
            <a:chOff x="413769" y="2788859"/>
            <a:chExt cx="1440932" cy="1868067"/>
          </a:xfrm>
        </p:grpSpPr>
        <p:sp>
          <p:nvSpPr>
            <p:cNvPr id="3" name="Rectangle 2">
              <a:extLst>
                <a:ext uri="{FF2B5EF4-FFF2-40B4-BE49-F238E27FC236}">
                  <a16:creationId xmlns:a16="http://schemas.microsoft.com/office/drawing/2014/main" id="{E2802584-FA98-87DA-9539-81B81CDB9AE1}"/>
                </a:ext>
              </a:extLst>
            </p:cNvPr>
            <p:cNvSpPr/>
            <p:nvPr/>
          </p:nvSpPr>
          <p:spPr>
            <a:xfrm>
              <a:off x="1486357" y="4427518"/>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1</a:t>
              </a:r>
            </a:p>
          </p:txBody>
        </p:sp>
        <p:cxnSp>
          <p:nvCxnSpPr>
            <p:cNvPr id="21" name="Straight Connector 20">
              <a:extLst>
                <a:ext uri="{FF2B5EF4-FFF2-40B4-BE49-F238E27FC236}">
                  <a16:creationId xmlns:a16="http://schemas.microsoft.com/office/drawing/2014/main" id="{E0C52BB7-38DF-C7D5-DABD-F8D43FAE3B0A}"/>
                </a:ext>
              </a:extLst>
            </p:cNvPr>
            <p:cNvCxnSpPr>
              <a:cxnSpLocks/>
              <a:stCxn id="51" idx="3"/>
              <a:endCxn id="3" idx="1"/>
            </p:cNvCxnSpPr>
            <p:nvPr/>
          </p:nvCxnSpPr>
          <p:spPr>
            <a:xfrm>
              <a:off x="413769" y="2788859"/>
              <a:ext cx="1072588" cy="1753363"/>
            </a:xfrm>
            <a:prstGeom prst="line">
              <a:avLst/>
            </a:prstGeom>
            <a:ln w="19050"/>
          </p:spPr>
          <p:style>
            <a:lnRef idx="1">
              <a:schemeClr val="dk1"/>
            </a:lnRef>
            <a:fillRef idx="0">
              <a:schemeClr val="dk1"/>
            </a:fillRef>
            <a:effectRef idx="0">
              <a:schemeClr val="dk1"/>
            </a:effectRef>
            <a:fontRef idx="minor">
              <a:schemeClr val="tx1"/>
            </a:fontRef>
          </p:style>
        </p:cxnSp>
        <p:sp>
          <p:nvSpPr>
            <p:cNvPr id="179" name="TextBox 178">
              <a:extLst>
                <a:ext uri="{FF2B5EF4-FFF2-40B4-BE49-F238E27FC236}">
                  <a16:creationId xmlns:a16="http://schemas.microsoft.com/office/drawing/2014/main" id="{8E86CBF6-ECAE-EA8E-588C-AE11CD2E7074}"/>
                </a:ext>
              </a:extLst>
            </p:cNvPr>
            <p:cNvSpPr txBox="1"/>
            <p:nvPr/>
          </p:nvSpPr>
          <p:spPr>
            <a:xfrm>
              <a:off x="689780" y="3774616"/>
              <a:ext cx="1024258" cy="292388"/>
            </a:xfrm>
            <a:prstGeom prst="rect">
              <a:avLst/>
            </a:prstGeom>
            <a:noFill/>
          </p:spPr>
          <p:txBody>
            <a:bodyPr wrap="square" rtlCol="0">
              <a:spAutoFit/>
            </a:bodyPr>
            <a:lstStyle/>
            <a:p>
              <a:r>
                <a:rPr lang="en-US" sz="1300"/>
                <a:t>5/8</a:t>
              </a:r>
            </a:p>
          </p:txBody>
        </p:sp>
      </p:grpSp>
      <p:grpSp>
        <p:nvGrpSpPr>
          <p:cNvPr id="6" name="Group 5">
            <a:extLst>
              <a:ext uri="{FF2B5EF4-FFF2-40B4-BE49-F238E27FC236}">
                <a16:creationId xmlns:a16="http://schemas.microsoft.com/office/drawing/2014/main" id="{3120D0B6-8788-0FBA-BFB5-DAFD255B5D2B}"/>
              </a:ext>
            </a:extLst>
          </p:cNvPr>
          <p:cNvGrpSpPr/>
          <p:nvPr/>
        </p:nvGrpSpPr>
        <p:grpSpPr>
          <a:xfrm>
            <a:off x="413769" y="2788859"/>
            <a:ext cx="1449954" cy="652902"/>
            <a:chOff x="413769" y="2788859"/>
            <a:chExt cx="1449954" cy="652902"/>
          </a:xfrm>
        </p:grpSpPr>
        <p:cxnSp>
          <p:nvCxnSpPr>
            <p:cNvPr id="23" name="Straight Connector 22">
              <a:extLst>
                <a:ext uri="{FF2B5EF4-FFF2-40B4-BE49-F238E27FC236}">
                  <a16:creationId xmlns:a16="http://schemas.microsoft.com/office/drawing/2014/main" id="{C44EF6D7-0625-8F0F-76AA-8E4D78AA4B77}"/>
                </a:ext>
              </a:extLst>
            </p:cNvPr>
            <p:cNvCxnSpPr>
              <a:cxnSpLocks/>
              <a:stCxn id="51" idx="3"/>
              <a:endCxn id="114" idx="1"/>
            </p:cNvCxnSpPr>
            <p:nvPr/>
          </p:nvCxnSpPr>
          <p:spPr>
            <a:xfrm>
              <a:off x="413769" y="2788859"/>
              <a:ext cx="1072588" cy="538198"/>
            </a:xfrm>
            <a:prstGeom prst="line">
              <a:avLst/>
            </a:prstGeom>
            <a:ln w="19050"/>
          </p:spPr>
          <p:style>
            <a:lnRef idx="1">
              <a:schemeClr val="dk1"/>
            </a:lnRef>
            <a:fillRef idx="0">
              <a:schemeClr val="dk1"/>
            </a:fillRef>
            <a:effectRef idx="0">
              <a:schemeClr val="dk1"/>
            </a:effectRef>
            <a:fontRef idx="minor">
              <a:schemeClr val="tx1"/>
            </a:fontRef>
          </p:style>
        </p:cxnSp>
        <p:sp>
          <p:nvSpPr>
            <p:cNvPr id="114" name="Rectangle 113">
              <a:extLst>
                <a:ext uri="{FF2B5EF4-FFF2-40B4-BE49-F238E27FC236}">
                  <a16:creationId xmlns:a16="http://schemas.microsoft.com/office/drawing/2014/main" id="{3AB255C1-3DA3-90F8-7AEC-B919B7061F04}"/>
                </a:ext>
              </a:extLst>
            </p:cNvPr>
            <p:cNvSpPr/>
            <p:nvPr/>
          </p:nvSpPr>
          <p:spPr>
            <a:xfrm>
              <a:off x="1486357" y="3212353"/>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2</a:t>
              </a:r>
            </a:p>
          </p:txBody>
        </p:sp>
        <p:sp>
          <p:nvSpPr>
            <p:cNvPr id="180" name="TextBox 179">
              <a:extLst>
                <a:ext uri="{FF2B5EF4-FFF2-40B4-BE49-F238E27FC236}">
                  <a16:creationId xmlns:a16="http://schemas.microsoft.com/office/drawing/2014/main" id="{E2825DE5-280D-04EB-E235-B08C1849FBBF}"/>
                </a:ext>
              </a:extLst>
            </p:cNvPr>
            <p:cNvSpPr txBox="1"/>
            <p:nvPr/>
          </p:nvSpPr>
          <p:spPr>
            <a:xfrm>
              <a:off x="839465" y="2802938"/>
              <a:ext cx="1024258" cy="292388"/>
            </a:xfrm>
            <a:prstGeom prst="rect">
              <a:avLst/>
            </a:prstGeom>
            <a:noFill/>
          </p:spPr>
          <p:txBody>
            <a:bodyPr wrap="square" rtlCol="0">
              <a:spAutoFit/>
            </a:bodyPr>
            <a:lstStyle/>
            <a:p>
              <a:r>
                <a:rPr lang="en-US" sz="1300"/>
                <a:t>1/8</a:t>
              </a:r>
            </a:p>
          </p:txBody>
        </p:sp>
      </p:grpSp>
      <p:grpSp>
        <p:nvGrpSpPr>
          <p:cNvPr id="8" name="Group 7">
            <a:extLst>
              <a:ext uri="{FF2B5EF4-FFF2-40B4-BE49-F238E27FC236}">
                <a16:creationId xmlns:a16="http://schemas.microsoft.com/office/drawing/2014/main" id="{E2758A54-C762-431F-61D4-C296173450A1}"/>
              </a:ext>
            </a:extLst>
          </p:cNvPr>
          <p:cNvGrpSpPr/>
          <p:nvPr/>
        </p:nvGrpSpPr>
        <p:grpSpPr>
          <a:xfrm>
            <a:off x="413769" y="2019999"/>
            <a:ext cx="1440932" cy="768860"/>
            <a:chOff x="413769" y="2019999"/>
            <a:chExt cx="1440932" cy="768860"/>
          </a:xfrm>
        </p:grpSpPr>
        <p:cxnSp>
          <p:nvCxnSpPr>
            <p:cNvPr id="26" name="Straight Connector 25">
              <a:extLst>
                <a:ext uri="{FF2B5EF4-FFF2-40B4-BE49-F238E27FC236}">
                  <a16:creationId xmlns:a16="http://schemas.microsoft.com/office/drawing/2014/main" id="{3C841316-A047-C1B5-6022-44F54C7BAA3A}"/>
                </a:ext>
              </a:extLst>
            </p:cNvPr>
            <p:cNvCxnSpPr>
              <a:cxnSpLocks/>
              <a:stCxn id="51" idx="3"/>
              <a:endCxn id="148" idx="1"/>
            </p:cNvCxnSpPr>
            <p:nvPr/>
          </p:nvCxnSpPr>
          <p:spPr>
            <a:xfrm flipV="1">
              <a:off x="413769" y="2134703"/>
              <a:ext cx="1072588" cy="654156"/>
            </a:xfrm>
            <a:prstGeom prst="line">
              <a:avLst/>
            </a:prstGeom>
            <a:ln w="19050"/>
          </p:spPr>
          <p:style>
            <a:lnRef idx="1">
              <a:schemeClr val="dk1"/>
            </a:lnRef>
            <a:fillRef idx="0">
              <a:schemeClr val="dk1"/>
            </a:fillRef>
            <a:effectRef idx="0">
              <a:schemeClr val="dk1"/>
            </a:effectRef>
            <a:fontRef idx="minor">
              <a:schemeClr val="tx1"/>
            </a:fontRef>
          </p:style>
        </p:cxnSp>
        <p:sp>
          <p:nvSpPr>
            <p:cNvPr id="148" name="Rectangle 147">
              <a:extLst>
                <a:ext uri="{FF2B5EF4-FFF2-40B4-BE49-F238E27FC236}">
                  <a16:creationId xmlns:a16="http://schemas.microsoft.com/office/drawing/2014/main" id="{7711B158-E3EA-A70D-A41B-0898184A0B0A}"/>
                </a:ext>
              </a:extLst>
            </p:cNvPr>
            <p:cNvSpPr/>
            <p:nvPr/>
          </p:nvSpPr>
          <p:spPr>
            <a:xfrm>
              <a:off x="1486357" y="2019999"/>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3</a:t>
              </a:r>
            </a:p>
          </p:txBody>
        </p:sp>
        <p:sp>
          <p:nvSpPr>
            <p:cNvPr id="181" name="TextBox 180">
              <a:extLst>
                <a:ext uri="{FF2B5EF4-FFF2-40B4-BE49-F238E27FC236}">
                  <a16:creationId xmlns:a16="http://schemas.microsoft.com/office/drawing/2014/main" id="{683E036F-AD6C-8ACB-F256-E924B3E8DDFB}"/>
                </a:ext>
              </a:extLst>
            </p:cNvPr>
            <p:cNvSpPr txBox="1"/>
            <p:nvPr/>
          </p:nvSpPr>
          <p:spPr>
            <a:xfrm>
              <a:off x="822549" y="2112663"/>
              <a:ext cx="1024258" cy="292388"/>
            </a:xfrm>
            <a:prstGeom prst="rect">
              <a:avLst/>
            </a:prstGeom>
            <a:noFill/>
          </p:spPr>
          <p:txBody>
            <a:bodyPr wrap="square" rtlCol="0">
              <a:spAutoFit/>
            </a:bodyPr>
            <a:lstStyle/>
            <a:p>
              <a:r>
                <a:rPr lang="en-US" sz="1300"/>
                <a:t>1/8</a:t>
              </a:r>
            </a:p>
          </p:txBody>
        </p:sp>
      </p:grpSp>
      <p:grpSp>
        <p:nvGrpSpPr>
          <p:cNvPr id="12" name="Group 11">
            <a:extLst>
              <a:ext uri="{FF2B5EF4-FFF2-40B4-BE49-F238E27FC236}">
                <a16:creationId xmlns:a16="http://schemas.microsoft.com/office/drawing/2014/main" id="{BF7C0239-79F0-1152-07A1-1520A841FC3F}"/>
              </a:ext>
            </a:extLst>
          </p:cNvPr>
          <p:cNvGrpSpPr/>
          <p:nvPr/>
        </p:nvGrpSpPr>
        <p:grpSpPr>
          <a:xfrm>
            <a:off x="400485" y="833648"/>
            <a:ext cx="1454216" cy="1936311"/>
            <a:chOff x="400485" y="833648"/>
            <a:chExt cx="1454216" cy="1936311"/>
          </a:xfrm>
        </p:grpSpPr>
        <p:cxnSp>
          <p:nvCxnSpPr>
            <p:cNvPr id="29" name="Straight Connector 28">
              <a:extLst>
                <a:ext uri="{FF2B5EF4-FFF2-40B4-BE49-F238E27FC236}">
                  <a16:creationId xmlns:a16="http://schemas.microsoft.com/office/drawing/2014/main" id="{310C8CC2-9E81-44CC-F622-EE309E99A18C}"/>
                </a:ext>
              </a:extLst>
            </p:cNvPr>
            <p:cNvCxnSpPr>
              <a:cxnSpLocks/>
              <a:stCxn id="51" idx="0"/>
              <a:endCxn id="160" idx="1"/>
            </p:cNvCxnSpPr>
            <p:nvPr/>
          </p:nvCxnSpPr>
          <p:spPr>
            <a:xfrm flipV="1">
              <a:off x="400485" y="948352"/>
              <a:ext cx="1085872" cy="1821607"/>
            </a:xfrm>
            <a:prstGeom prst="line">
              <a:avLst/>
            </a:prstGeom>
            <a:ln w="19050"/>
          </p:spPr>
          <p:style>
            <a:lnRef idx="1">
              <a:schemeClr val="dk1"/>
            </a:lnRef>
            <a:fillRef idx="0">
              <a:schemeClr val="dk1"/>
            </a:fillRef>
            <a:effectRef idx="0">
              <a:schemeClr val="dk1"/>
            </a:effectRef>
            <a:fontRef idx="minor">
              <a:schemeClr val="tx1"/>
            </a:fontRef>
          </p:style>
        </p:cxnSp>
        <p:sp>
          <p:nvSpPr>
            <p:cNvPr id="160" name="Rectangle 159">
              <a:extLst>
                <a:ext uri="{FF2B5EF4-FFF2-40B4-BE49-F238E27FC236}">
                  <a16:creationId xmlns:a16="http://schemas.microsoft.com/office/drawing/2014/main" id="{B3EF990C-A791-2729-CF63-3612D2CAC470}"/>
                </a:ext>
              </a:extLst>
            </p:cNvPr>
            <p:cNvSpPr/>
            <p:nvPr/>
          </p:nvSpPr>
          <p:spPr>
            <a:xfrm>
              <a:off x="1486357" y="833648"/>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4</a:t>
              </a:r>
            </a:p>
          </p:txBody>
        </p:sp>
        <p:sp>
          <p:nvSpPr>
            <p:cNvPr id="182" name="TextBox 181">
              <a:extLst>
                <a:ext uri="{FF2B5EF4-FFF2-40B4-BE49-F238E27FC236}">
                  <a16:creationId xmlns:a16="http://schemas.microsoft.com/office/drawing/2014/main" id="{C4B8FB4D-E09F-ACDD-1240-354E180B1A5D}"/>
                </a:ext>
              </a:extLst>
            </p:cNvPr>
            <p:cNvSpPr txBox="1"/>
            <p:nvPr/>
          </p:nvSpPr>
          <p:spPr>
            <a:xfrm>
              <a:off x="633914" y="1627749"/>
              <a:ext cx="1024258" cy="292388"/>
            </a:xfrm>
            <a:prstGeom prst="rect">
              <a:avLst/>
            </a:prstGeom>
            <a:noFill/>
          </p:spPr>
          <p:txBody>
            <a:bodyPr wrap="square" rtlCol="0">
              <a:spAutoFit/>
            </a:bodyPr>
            <a:lstStyle/>
            <a:p>
              <a:r>
                <a:rPr lang="en-US" sz="1300"/>
                <a:t>1/8</a:t>
              </a:r>
            </a:p>
          </p:txBody>
        </p:sp>
      </p:grpSp>
      <p:sp>
        <p:nvSpPr>
          <p:cNvPr id="183" name="TextBox 182">
            <a:extLst>
              <a:ext uri="{FF2B5EF4-FFF2-40B4-BE49-F238E27FC236}">
                <a16:creationId xmlns:a16="http://schemas.microsoft.com/office/drawing/2014/main" id="{760B8133-EEE1-0D30-D853-D1151E0F4BB8}"/>
              </a:ext>
            </a:extLst>
          </p:cNvPr>
          <p:cNvSpPr txBox="1"/>
          <p:nvPr/>
        </p:nvSpPr>
        <p:spPr>
          <a:xfrm>
            <a:off x="4176747" y="2355376"/>
            <a:ext cx="4051793" cy="830997"/>
          </a:xfrm>
          <a:prstGeom prst="rect">
            <a:avLst/>
          </a:prstGeom>
          <a:noFill/>
        </p:spPr>
        <p:txBody>
          <a:bodyPr wrap="square" rtlCol="0">
            <a:spAutoFit/>
          </a:bodyPr>
          <a:lstStyle/>
          <a:p>
            <a:r>
              <a:rPr lang="en-US" sz="1600"/>
              <a:t>A tree diagram gives a somewhat more formal explanation of the probability of each outcome.</a:t>
            </a:r>
            <a:endParaRPr lang="en-US" sz="1600" b="1"/>
          </a:p>
        </p:txBody>
      </p:sp>
    </p:spTree>
    <p:extLst>
      <p:ext uri="{BB962C8B-B14F-4D97-AF65-F5344CB8AC3E}">
        <p14:creationId xmlns:p14="http://schemas.microsoft.com/office/powerpoint/2010/main" val="424181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DC8E9C-A7D2-435C-A94E-0498241BB871}"/>
              </a:ext>
            </a:extLst>
          </p:cNvPr>
          <p:cNvPicPr>
            <a:picLocks noChangeAspect="1"/>
          </p:cNvPicPr>
          <p:nvPr/>
        </p:nvPicPr>
        <p:blipFill>
          <a:blip r:embed="rId3"/>
          <a:stretch>
            <a:fillRect/>
          </a:stretch>
        </p:blipFill>
        <p:spPr>
          <a:xfrm>
            <a:off x="36403" y="4281484"/>
            <a:ext cx="999237" cy="636181"/>
          </a:xfrm>
          <a:prstGeom prst="rect">
            <a:avLst/>
          </a:prstGeom>
        </p:spPr>
      </p:pic>
      <p:sp>
        <p:nvSpPr>
          <p:cNvPr id="5" name="Title 4">
            <a:extLst>
              <a:ext uri="{FF2B5EF4-FFF2-40B4-BE49-F238E27FC236}">
                <a16:creationId xmlns:a16="http://schemas.microsoft.com/office/drawing/2014/main" id="{FC788030-3056-4B01-92B8-C25E05E0E18D}"/>
              </a:ext>
            </a:extLst>
          </p:cNvPr>
          <p:cNvSpPr>
            <a:spLocks noGrp="1"/>
          </p:cNvSpPr>
          <p:nvPr>
            <p:ph type="title"/>
          </p:nvPr>
        </p:nvSpPr>
        <p:spPr/>
        <p:txBody>
          <a:bodyPr/>
          <a:lstStyle/>
          <a:p>
            <a:r>
              <a:rPr lang="en-US"/>
              <a:t>Tree Diagram for a Non-Uniform Probability Space</a:t>
            </a:r>
          </a:p>
        </p:txBody>
      </p:sp>
      <p:cxnSp>
        <p:nvCxnSpPr>
          <p:cNvPr id="29" name="Straight Connector 28">
            <a:extLst>
              <a:ext uri="{FF2B5EF4-FFF2-40B4-BE49-F238E27FC236}">
                <a16:creationId xmlns:a16="http://schemas.microsoft.com/office/drawing/2014/main" id="{310C8CC2-9E81-44CC-F622-EE309E99A18C}"/>
              </a:ext>
            </a:extLst>
          </p:cNvPr>
          <p:cNvCxnSpPr>
            <a:cxnSpLocks/>
            <a:stCxn id="51" idx="0"/>
            <a:endCxn id="160" idx="1"/>
          </p:cNvCxnSpPr>
          <p:nvPr/>
        </p:nvCxnSpPr>
        <p:spPr>
          <a:xfrm flipV="1">
            <a:off x="400485" y="948352"/>
            <a:ext cx="1085872" cy="1821607"/>
          </a:xfrm>
          <a:prstGeom prst="line">
            <a:avLst/>
          </a:prstGeom>
          <a:ln w="19050"/>
        </p:spPr>
        <p:style>
          <a:lnRef idx="1">
            <a:schemeClr val="dk1"/>
          </a:lnRef>
          <a:fillRef idx="0">
            <a:schemeClr val="dk1"/>
          </a:fillRef>
          <a:effectRef idx="0">
            <a:schemeClr val="dk1"/>
          </a:effectRef>
          <a:fontRef idx="minor">
            <a:schemeClr val="tx1"/>
          </a:fontRef>
        </p:style>
      </p:cxnSp>
      <p:grpSp>
        <p:nvGrpSpPr>
          <p:cNvPr id="56" name="Group 55">
            <a:extLst>
              <a:ext uri="{FF2B5EF4-FFF2-40B4-BE49-F238E27FC236}">
                <a16:creationId xmlns:a16="http://schemas.microsoft.com/office/drawing/2014/main" id="{128641AF-30F8-8044-7764-41C65E7C7224}"/>
              </a:ext>
            </a:extLst>
          </p:cNvPr>
          <p:cNvGrpSpPr/>
          <p:nvPr/>
        </p:nvGrpSpPr>
        <p:grpSpPr>
          <a:xfrm>
            <a:off x="356417" y="2731507"/>
            <a:ext cx="114704" cy="114704"/>
            <a:chOff x="598522" y="3915509"/>
            <a:chExt cx="640336" cy="640336"/>
          </a:xfrm>
        </p:grpSpPr>
        <p:sp>
          <p:nvSpPr>
            <p:cNvPr id="2" name="Oval 1">
              <a:extLst>
                <a:ext uri="{FF2B5EF4-FFF2-40B4-BE49-F238E27FC236}">
                  <a16:creationId xmlns:a16="http://schemas.microsoft.com/office/drawing/2014/main" id="{68D4D93A-BEE8-6EE1-8E4C-9328E5DFA339}"/>
                </a:ext>
              </a:extLst>
            </p:cNvPr>
            <p:cNvSpPr/>
            <p:nvPr/>
          </p:nvSpPr>
          <p:spPr>
            <a:xfrm>
              <a:off x="598522" y="3915509"/>
              <a:ext cx="640336" cy="640336"/>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FDB31BDE-9940-C1E9-7633-344E6A4DC382}"/>
                </a:ext>
              </a:extLst>
            </p:cNvPr>
            <p:cNvSpPr/>
            <p:nvPr/>
          </p:nvSpPr>
          <p:spPr>
            <a:xfrm>
              <a:off x="770374" y="4130169"/>
              <a:ext cx="148316" cy="21101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79" name="Rectangle 78">
            <a:extLst>
              <a:ext uri="{FF2B5EF4-FFF2-40B4-BE49-F238E27FC236}">
                <a16:creationId xmlns:a16="http://schemas.microsoft.com/office/drawing/2014/main" id="{C0BF201C-A418-2797-9E31-DD9242BD1971}"/>
              </a:ext>
            </a:extLst>
          </p:cNvPr>
          <p:cNvSpPr/>
          <p:nvPr/>
        </p:nvSpPr>
        <p:spPr>
          <a:xfrm>
            <a:off x="3220333" y="4890373"/>
            <a:ext cx="368344" cy="229408"/>
          </a:xfrm>
          <a:prstGeom prst="rect">
            <a:avLst/>
          </a:prstGeom>
          <a:solidFill>
            <a:srgbClr val="7030A0"/>
          </a:solidFill>
          <a:ln>
            <a:solidFill>
              <a:srgbClr val="3A1953"/>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1</a:t>
            </a:r>
          </a:p>
        </p:txBody>
      </p:sp>
      <p:cxnSp>
        <p:nvCxnSpPr>
          <p:cNvPr id="87" name="Straight Connector 86">
            <a:extLst>
              <a:ext uri="{FF2B5EF4-FFF2-40B4-BE49-F238E27FC236}">
                <a16:creationId xmlns:a16="http://schemas.microsoft.com/office/drawing/2014/main" id="{C51ADCFB-7494-C4C3-788A-78E96594A97B}"/>
              </a:ext>
            </a:extLst>
          </p:cNvPr>
          <p:cNvCxnSpPr>
            <a:cxnSpLocks/>
            <a:stCxn id="3" idx="3"/>
            <a:endCxn id="79" idx="1"/>
          </p:cNvCxnSpPr>
          <p:nvPr/>
        </p:nvCxnSpPr>
        <p:spPr>
          <a:xfrm>
            <a:off x="1854701" y="4542222"/>
            <a:ext cx="1365632" cy="462855"/>
          </a:xfrm>
          <a:prstGeom prst="line">
            <a:avLst/>
          </a:prstGeom>
          <a:ln w="19050"/>
        </p:spPr>
        <p:style>
          <a:lnRef idx="1">
            <a:schemeClr val="dk1"/>
          </a:lnRef>
          <a:fillRef idx="0">
            <a:schemeClr val="dk1"/>
          </a:fillRef>
          <a:effectRef idx="0">
            <a:schemeClr val="dk1"/>
          </a:effectRef>
          <a:fontRef idx="minor">
            <a:schemeClr val="tx1"/>
          </a:fontRef>
        </p:style>
      </p:cxnSp>
      <p:sp>
        <p:nvSpPr>
          <p:cNvPr id="106" name="TextBox 105">
            <a:extLst>
              <a:ext uri="{FF2B5EF4-FFF2-40B4-BE49-F238E27FC236}">
                <a16:creationId xmlns:a16="http://schemas.microsoft.com/office/drawing/2014/main" id="{44C4B756-DE4D-E46A-B4FF-D714D7CA9F20}"/>
              </a:ext>
            </a:extLst>
          </p:cNvPr>
          <p:cNvSpPr txBox="1"/>
          <p:nvPr/>
        </p:nvSpPr>
        <p:spPr>
          <a:xfrm rot="1050879">
            <a:off x="2487943" y="4699290"/>
            <a:ext cx="1024258" cy="292388"/>
          </a:xfrm>
          <a:prstGeom prst="rect">
            <a:avLst/>
          </a:prstGeom>
          <a:noFill/>
        </p:spPr>
        <p:txBody>
          <a:bodyPr wrap="square" rtlCol="0">
            <a:spAutoFit/>
          </a:bodyPr>
          <a:lstStyle/>
          <a:p>
            <a:r>
              <a:rPr lang="en-US" sz="1300"/>
              <a:t>5/8</a:t>
            </a:r>
          </a:p>
        </p:txBody>
      </p:sp>
      <p:sp>
        <p:nvSpPr>
          <p:cNvPr id="160" name="Rectangle 159">
            <a:extLst>
              <a:ext uri="{FF2B5EF4-FFF2-40B4-BE49-F238E27FC236}">
                <a16:creationId xmlns:a16="http://schemas.microsoft.com/office/drawing/2014/main" id="{B3EF990C-A791-2729-CF63-3612D2CAC470}"/>
              </a:ext>
            </a:extLst>
          </p:cNvPr>
          <p:cNvSpPr/>
          <p:nvPr/>
        </p:nvSpPr>
        <p:spPr>
          <a:xfrm>
            <a:off x="1486357" y="833648"/>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4</a:t>
            </a:r>
          </a:p>
        </p:txBody>
      </p:sp>
      <p:grpSp>
        <p:nvGrpSpPr>
          <p:cNvPr id="4" name="Group 3">
            <a:extLst>
              <a:ext uri="{FF2B5EF4-FFF2-40B4-BE49-F238E27FC236}">
                <a16:creationId xmlns:a16="http://schemas.microsoft.com/office/drawing/2014/main" id="{AF6EA0C4-1096-A3D9-7C1B-0B9AAE75B791}"/>
              </a:ext>
            </a:extLst>
          </p:cNvPr>
          <p:cNvGrpSpPr/>
          <p:nvPr/>
        </p:nvGrpSpPr>
        <p:grpSpPr>
          <a:xfrm>
            <a:off x="413769" y="2788859"/>
            <a:ext cx="1440932" cy="1868067"/>
            <a:chOff x="413769" y="2788859"/>
            <a:chExt cx="1440932" cy="1868067"/>
          </a:xfrm>
        </p:grpSpPr>
        <p:sp>
          <p:nvSpPr>
            <p:cNvPr id="3" name="Rectangle 2">
              <a:extLst>
                <a:ext uri="{FF2B5EF4-FFF2-40B4-BE49-F238E27FC236}">
                  <a16:creationId xmlns:a16="http://schemas.microsoft.com/office/drawing/2014/main" id="{E2802584-FA98-87DA-9539-81B81CDB9AE1}"/>
                </a:ext>
              </a:extLst>
            </p:cNvPr>
            <p:cNvSpPr/>
            <p:nvPr/>
          </p:nvSpPr>
          <p:spPr>
            <a:xfrm>
              <a:off x="1486357" y="4427518"/>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1</a:t>
              </a:r>
            </a:p>
          </p:txBody>
        </p:sp>
        <p:cxnSp>
          <p:nvCxnSpPr>
            <p:cNvPr id="21" name="Straight Connector 20">
              <a:extLst>
                <a:ext uri="{FF2B5EF4-FFF2-40B4-BE49-F238E27FC236}">
                  <a16:creationId xmlns:a16="http://schemas.microsoft.com/office/drawing/2014/main" id="{E0C52BB7-38DF-C7D5-DABD-F8D43FAE3B0A}"/>
                </a:ext>
              </a:extLst>
            </p:cNvPr>
            <p:cNvCxnSpPr>
              <a:cxnSpLocks/>
              <a:stCxn id="51" idx="3"/>
              <a:endCxn id="3" idx="1"/>
            </p:cNvCxnSpPr>
            <p:nvPr/>
          </p:nvCxnSpPr>
          <p:spPr>
            <a:xfrm>
              <a:off x="413769" y="2788859"/>
              <a:ext cx="1072588" cy="1753363"/>
            </a:xfrm>
            <a:prstGeom prst="line">
              <a:avLst/>
            </a:prstGeom>
            <a:ln w="19050"/>
          </p:spPr>
          <p:style>
            <a:lnRef idx="1">
              <a:schemeClr val="dk1"/>
            </a:lnRef>
            <a:fillRef idx="0">
              <a:schemeClr val="dk1"/>
            </a:fillRef>
            <a:effectRef idx="0">
              <a:schemeClr val="dk1"/>
            </a:effectRef>
            <a:fontRef idx="minor">
              <a:schemeClr val="tx1"/>
            </a:fontRef>
          </p:style>
        </p:cxnSp>
        <p:sp>
          <p:nvSpPr>
            <p:cNvPr id="179" name="TextBox 178">
              <a:extLst>
                <a:ext uri="{FF2B5EF4-FFF2-40B4-BE49-F238E27FC236}">
                  <a16:creationId xmlns:a16="http://schemas.microsoft.com/office/drawing/2014/main" id="{8E86CBF6-ECAE-EA8E-588C-AE11CD2E7074}"/>
                </a:ext>
              </a:extLst>
            </p:cNvPr>
            <p:cNvSpPr txBox="1"/>
            <p:nvPr/>
          </p:nvSpPr>
          <p:spPr>
            <a:xfrm>
              <a:off x="689780" y="3774616"/>
              <a:ext cx="1024258" cy="292388"/>
            </a:xfrm>
            <a:prstGeom prst="rect">
              <a:avLst/>
            </a:prstGeom>
            <a:noFill/>
          </p:spPr>
          <p:txBody>
            <a:bodyPr wrap="square" rtlCol="0">
              <a:spAutoFit/>
            </a:bodyPr>
            <a:lstStyle/>
            <a:p>
              <a:r>
                <a:rPr lang="en-US" sz="1300"/>
                <a:t>5/8</a:t>
              </a:r>
            </a:p>
          </p:txBody>
        </p:sp>
      </p:grpSp>
      <p:grpSp>
        <p:nvGrpSpPr>
          <p:cNvPr id="6" name="Group 5">
            <a:extLst>
              <a:ext uri="{FF2B5EF4-FFF2-40B4-BE49-F238E27FC236}">
                <a16:creationId xmlns:a16="http://schemas.microsoft.com/office/drawing/2014/main" id="{3120D0B6-8788-0FBA-BFB5-DAFD255B5D2B}"/>
              </a:ext>
            </a:extLst>
          </p:cNvPr>
          <p:cNvGrpSpPr/>
          <p:nvPr/>
        </p:nvGrpSpPr>
        <p:grpSpPr>
          <a:xfrm>
            <a:off x="413769" y="2788859"/>
            <a:ext cx="1449954" cy="652902"/>
            <a:chOff x="413769" y="2788859"/>
            <a:chExt cx="1449954" cy="652902"/>
          </a:xfrm>
        </p:grpSpPr>
        <p:cxnSp>
          <p:nvCxnSpPr>
            <p:cNvPr id="23" name="Straight Connector 22">
              <a:extLst>
                <a:ext uri="{FF2B5EF4-FFF2-40B4-BE49-F238E27FC236}">
                  <a16:creationId xmlns:a16="http://schemas.microsoft.com/office/drawing/2014/main" id="{C44EF6D7-0625-8F0F-76AA-8E4D78AA4B77}"/>
                </a:ext>
              </a:extLst>
            </p:cNvPr>
            <p:cNvCxnSpPr>
              <a:cxnSpLocks/>
              <a:stCxn id="51" idx="3"/>
              <a:endCxn id="114" idx="1"/>
            </p:cNvCxnSpPr>
            <p:nvPr/>
          </p:nvCxnSpPr>
          <p:spPr>
            <a:xfrm>
              <a:off x="413769" y="2788859"/>
              <a:ext cx="1072588" cy="538198"/>
            </a:xfrm>
            <a:prstGeom prst="line">
              <a:avLst/>
            </a:prstGeom>
            <a:ln w="19050"/>
          </p:spPr>
          <p:style>
            <a:lnRef idx="1">
              <a:schemeClr val="dk1"/>
            </a:lnRef>
            <a:fillRef idx="0">
              <a:schemeClr val="dk1"/>
            </a:fillRef>
            <a:effectRef idx="0">
              <a:schemeClr val="dk1"/>
            </a:effectRef>
            <a:fontRef idx="minor">
              <a:schemeClr val="tx1"/>
            </a:fontRef>
          </p:style>
        </p:cxnSp>
        <p:sp>
          <p:nvSpPr>
            <p:cNvPr id="114" name="Rectangle 113">
              <a:extLst>
                <a:ext uri="{FF2B5EF4-FFF2-40B4-BE49-F238E27FC236}">
                  <a16:creationId xmlns:a16="http://schemas.microsoft.com/office/drawing/2014/main" id="{3AB255C1-3DA3-90F8-7AEC-B919B7061F04}"/>
                </a:ext>
              </a:extLst>
            </p:cNvPr>
            <p:cNvSpPr/>
            <p:nvPr/>
          </p:nvSpPr>
          <p:spPr>
            <a:xfrm>
              <a:off x="1486357" y="3212353"/>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2</a:t>
              </a:r>
            </a:p>
          </p:txBody>
        </p:sp>
        <p:sp>
          <p:nvSpPr>
            <p:cNvPr id="180" name="TextBox 179">
              <a:extLst>
                <a:ext uri="{FF2B5EF4-FFF2-40B4-BE49-F238E27FC236}">
                  <a16:creationId xmlns:a16="http://schemas.microsoft.com/office/drawing/2014/main" id="{E2825DE5-280D-04EB-E235-B08C1849FBBF}"/>
                </a:ext>
              </a:extLst>
            </p:cNvPr>
            <p:cNvSpPr txBox="1"/>
            <p:nvPr/>
          </p:nvSpPr>
          <p:spPr>
            <a:xfrm>
              <a:off x="839465" y="2802938"/>
              <a:ext cx="1024258" cy="292388"/>
            </a:xfrm>
            <a:prstGeom prst="rect">
              <a:avLst/>
            </a:prstGeom>
            <a:noFill/>
          </p:spPr>
          <p:txBody>
            <a:bodyPr wrap="square" rtlCol="0">
              <a:spAutoFit/>
            </a:bodyPr>
            <a:lstStyle/>
            <a:p>
              <a:r>
                <a:rPr lang="en-US" sz="1300"/>
                <a:t>1/8</a:t>
              </a:r>
            </a:p>
          </p:txBody>
        </p:sp>
      </p:grpSp>
      <p:grpSp>
        <p:nvGrpSpPr>
          <p:cNvPr id="8" name="Group 7">
            <a:extLst>
              <a:ext uri="{FF2B5EF4-FFF2-40B4-BE49-F238E27FC236}">
                <a16:creationId xmlns:a16="http://schemas.microsoft.com/office/drawing/2014/main" id="{E2758A54-C762-431F-61D4-C296173450A1}"/>
              </a:ext>
            </a:extLst>
          </p:cNvPr>
          <p:cNvGrpSpPr/>
          <p:nvPr/>
        </p:nvGrpSpPr>
        <p:grpSpPr>
          <a:xfrm>
            <a:off x="413769" y="2019999"/>
            <a:ext cx="1440932" cy="768860"/>
            <a:chOff x="413769" y="2019999"/>
            <a:chExt cx="1440932" cy="768860"/>
          </a:xfrm>
        </p:grpSpPr>
        <p:cxnSp>
          <p:nvCxnSpPr>
            <p:cNvPr id="26" name="Straight Connector 25">
              <a:extLst>
                <a:ext uri="{FF2B5EF4-FFF2-40B4-BE49-F238E27FC236}">
                  <a16:creationId xmlns:a16="http://schemas.microsoft.com/office/drawing/2014/main" id="{3C841316-A047-C1B5-6022-44F54C7BAA3A}"/>
                </a:ext>
              </a:extLst>
            </p:cNvPr>
            <p:cNvCxnSpPr>
              <a:cxnSpLocks/>
              <a:stCxn id="51" idx="3"/>
              <a:endCxn id="148" idx="1"/>
            </p:cNvCxnSpPr>
            <p:nvPr/>
          </p:nvCxnSpPr>
          <p:spPr>
            <a:xfrm flipV="1">
              <a:off x="413769" y="2134703"/>
              <a:ext cx="1072588" cy="654156"/>
            </a:xfrm>
            <a:prstGeom prst="line">
              <a:avLst/>
            </a:prstGeom>
            <a:ln w="19050"/>
          </p:spPr>
          <p:style>
            <a:lnRef idx="1">
              <a:schemeClr val="dk1"/>
            </a:lnRef>
            <a:fillRef idx="0">
              <a:schemeClr val="dk1"/>
            </a:fillRef>
            <a:effectRef idx="0">
              <a:schemeClr val="dk1"/>
            </a:effectRef>
            <a:fontRef idx="minor">
              <a:schemeClr val="tx1"/>
            </a:fontRef>
          </p:style>
        </p:cxnSp>
        <p:sp>
          <p:nvSpPr>
            <p:cNvPr id="148" name="Rectangle 147">
              <a:extLst>
                <a:ext uri="{FF2B5EF4-FFF2-40B4-BE49-F238E27FC236}">
                  <a16:creationId xmlns:a16="http://schemas.microsoft.com/office/drawing/2014/main" id="{7711B158-E3EA-A70D-A41B-0898184A0B0A}"/>
                </a:ext>
              </a:extLst>
            </p:cNvPr>
            <p:cNvSpPr/>
            <p:nvPr/>
          </p:nvSpPr>
          <p:spPr>
            <a:xfrm>
              <a:off x="1486357" y="2019999"/>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3</a:t>
              </a:r>
            </a:p>
          </p:txBody>
        </p:sp>
        <p:sp>
          <p:nvSpPr>
            <p:cNvPr id="181" name="TextBox 180">
              <a:extLst>
                <a:ext uri="{FF2B5EF4-FFF2-40B4-BE49-F238E27FC236}">
                  <a16:creationId xmlns:a16="http://schemas.microsoft.com/office/drawing/2014/main" id="{683E036F-AD6C-8ACB-F256-E924B3E8DDFB}"/>
                </a:ext>
              </a:extLst>
            </p:cNvPr>
            <p:cNvSpPr txBox="1"/>
            <p:nvPr/>
          </p:nvSpPr>
          <p:spPr>
            <a:xfrm>
              <a:off x="822549" y="2112663"/>
              <a:ext cx="1024258" cy="292388"/>
            </a:xfrm>
            <a:prstGeom prst="rect">
              <a:avLst/>
            </a:prstGeom>
            <a:noFill/>
          </p:spPr>
          <p:txBody>
            <a:bodyPr wrap="square" rtlCol="0">
              <a:spAutoFit/>
            </a:bodyPr>
            <a:lstStyle/>
            <a:p>
              <a:r>
                <a:rPr lang="en-US" sz="1300"/>
                <a:t>1/8</a:t>
              </a:r>
            </a:p>
          </p:txBody>
        </p:sp>
      </p:grpSp>
      <p:sp>
        <p:nvSpPr>
          <p:cNvPr id="182" name="TextBox 181">
            <a:extLst>
              <a:ext uri="{FF2B5EF4-FFF2-40B4-BE49-F238E27FC236}">
                <a16:creationId xmlns:a16="http://schemas.microsoft.com/office/drawing/2014/main" id="{C4B8FB4D-E09F-ACDD-1240-354E180B1A5D}"/>
              </a:ext>
            </a:extLst>
          </p:cNvPr>
          <p:cNvSpPr txBox="1"/>
          <p:nvPr/>
        </p:nvSpPr>
        <p:spPr>
          <a:xfrm>
            <a:off x="633914" y="1627749"/>
            <a:ext cx="1024258" cy="292388"/>
          </a:xfrm>
          <a:prstGeom prst="rect">
            <a:avLst/>
          </a:prstGeom>
          <a:noFill/>
        </p:spPr>
        <p:txBody>
          <a:bodyPr wrap="square" rtlCol="0">
            <a:spAutoFit/>
          </a:bodyPr>
          <a:lstStyle/>
          <a:p>
            <a:r>
              <a:rPr lang="en-US" sz="1300"/>
              <a:t>1/8</a:t>
            </a:r>
          </a:p>
        </p:txBody>
      </p:sp>
      <p:sp>
        <p:nvSpPr>
          <p:cNvPr id="183" name="TextBox 182">
            <a:extLst>
              <a:ext uri="{FF2B5EF4-FFF2-40B4-BE49-F238E27FC236}">
                <a16:creationId xmlns:a16="http://schemas.microsoft.com/office/drawing/2014/main" id="{760B8133-EEE1-0D30-D853-D1151E0F4BB8}"/>
              </a:ext>
            </a:extLst>
          </p:cNvPr>
          <p:cNvSpPr txBox="1"/>
          <p:nvPr/>
        </p:nvSpPr>
        <p:spPr>
          <a:xfrm>
            <a:off x="4176747" y="2355376"/>
            <a:ext cx="4051793" cy="830997"/>
          </a:xfrm>
          <a:prstGeom prst="rect">
            <a:avLst/>
          </a:prstGeom>
          <a:noFill/>
        </p:spPr>
        <p:txBody>
          <a:bodyPr wrap="square" rtlCol="0">
            <a:spAutoFit/>
          </a:bodyPr>
          <a:lstStyle/>
          <a:p>
            <a:r>
              <a:rPr lang="en-US" sz="1600"/>
              <a:t>The tree diagram gives a somewhat more formal explanation of the probability of each outcome.</a:t>
            </a:r>
          </a:p>
        </p:txBody>
      </p:sp>
      <mc:AlternateContent xmlns:mc="http://schemas.openxmlformats.org/markup-compatibility/2006" xmlns:a14="http://schemas.microsoft.com/office/drawing/2010/main">
        <mc:Choice Requires="a14">
          <p:sp>
            <p:nvSpPr>
              <p:cNvPr id="184" name="Text Placeholder 5">
                <a:extLst>
                  <a:ext uri="{FF2B5EF4-FFF2-40B4-BE49-F238E27FC236}">
                    <a16:creationId xmlns:a16="http://schemas.microsoft.com/office/drawing/2014/main" id="{C1A3854E-3E4E-AAE0-F88B-0AF39B0B2863}"/>
                  </a:ext>
                </a:extLst>
              </p:cNvPr>
              <p:cNvSpPr>
                <a:spLocks noGrp="1"/>
              </p:cNvSpPr>
              <p:nvPr>
                <p:ph type="body" idx="1"/>
              </p:nvPr>
            </p:nvSpPr>
            <p:spPr>
              <a:xfrm>
                <a:off x="3993634" y="402200"/>
                <a:ext cx="4634010" cy="1940344"/>
              </a:xfrm>
            </p:spPr>
            <p:txBody>
              <a:bodyPr/>
              <a:lstStyle/>
              <a:p>
                <a14:m>
                  <m:oMath xmlns:m="http://schemas.openxmlformats.org/officeDocument/2006/math">
                    <m:r>
                      <a:rPr lang="en-US" b="1" i="1" smtClean="0">
                        <a:latin typeface="Cambria Math" panose="02040503050406030204" pitchFamily="18" charset="0"/>
                      </a:rPr>
                      <m:t>𝑷</m:t>
                    </m:r>
                    <m:d>
                      <m:dPr>
                        <m:ctrlPr>
                          <a:rPr lang="en-US" i="1">
                            <a:latin typeface="Cambria Math" panose="02040503050406030204" pitchFamily="18" charset="0"/>
                          </a:rPr>
                        </m:ctrlPr>
                      </m:dPr>
                      <m:e>
                        <m:r>
                          <a:rPr lang="en-US" b="0" i="1" smtClean="0">
                            <a:solidFill>
                              <a:srgbClr val="7030A0"/>
                            </a:solidFill>
                            <a:latin typeface="Cambria Math" panose="02040503050406030204" pitchFamily="18" charset="0"/>
                          </a:rPr>
                          <m:t>11</m:t>
                        </m:r>
                      </m:e>
                    </m:d>
                    <m:r>
                      <a:rPr lang="en-US" i="1">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5</m:t>
                        </m:r>
                      </m:num>
                      <m:den>
                        <m:r>
                          <a:rPr lang="en-US" b="0" i="1" smtClean="0">
                            <a:latin typeface="Cambria Math" panose="02040503050406030204" pitchFamily="18" charset="0"/>
                          </a:rPr>
                          <m:t>8</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5</m:t>
                        </m:r>
                      </m:num>
                      <m:den>
                        <m:r>
                          <a:rPr lang="en-US" b="0" i="1" smtClean="0">
                            <a:latin typeface="Cambria Math" panose="02040503050406030204" pitchFamily="18" charset="0"/>
                          </a:rPr>
                          <m:t>8</m:t>
                        </m:r>
                      </m:den>
                    </m:f>
                    <m:r>
                      <a:rPr lang="en-US" b="0" i="1" smtClean="0">
                        <a:latin typeface="Cambria Math" panose="02040503050406030204" pitchFamily="18" charset="0"/>
                      </a:rPr>
                      <m:t>=</m:t>
                    </m:r>
                    <m:r>
                      <a:rPr lang="en-US" i="1" smtClean="0">
                        <a:latin typeface="Cambria Math" panose="02040503050406030204" pitchFamily="18" charset="0"/>
                      </a:rPr>
                      <m:t>25</m:t>
                    </m:r>
                    <m:r>
                      <m:rPr>
                        <m:lit/>
                      </m:rPr>
                      <a:rPr lang="en-US" i="1">
                        <a:latin typeface="Cambria Math" panose="02040503050406030204" pitchFamily="18" charset="0"/>
                      </a:rPr>
                      <m:t>/</m:t>
                    </m:r>
                    <m:r>
                      <a:rPr lang="en-US" i="1">
                        <a:latin typeface="Cambria Math" panose="02040503050406030204" pitchFamily="18" charset="0"/>
                      </a:rPr>
                      <m:t>64</m:t>
                    </m:r>
                    <m:r>
                      <a:rPr lang="en-US" b="0" i="1" smtClean="0">
                        <a:latin typeface="Cambria Math" panose="02040503050406030204" pitchFamily="18" charset="0"/>
                      </a:rPr>
                      <m:t> </m:t>
                    </m:r>
                  </m:oMath>
                </a14:m>
                <a:endParaRPr lang="en-US"/>
              </a:p>
            </p:txBody>
          </p:sp>
        </mc:Choice>
        <mc:Fallback xmlns="">
          <p:sp>
            <p:nvSpPr>
              <p:cNvPr id="184" name="Text Placeholder 5">
                <a:extLst>
                  <a:ext uri="{FF2B5EF4-FFF2-40B4-BE49-F238E27FC236}">
                    <a16:creationId xmlns:a16="http://schemas.microsoft.com/office/drawing/2014/main" id="{C1A3854E-3E4E-AAE0-F88B-0AF39B0B2863}"/>
                  </a:ext>
                </a:extLst>
              </p:cNvPr>
              <p:cNvSpPr>
                <a:spLocks noGrp="1" noRot="1" noChangeAspect="1" noMove="1" noResize="1" noEditPoints="1" noAdjustHandles="1" noChangeArrowheads="1" noChangeShapeType="1" noTextEdit="1"/>
              </p:cNvSpPr>
              <p:nvPr>
                <p:ph type="body" idx="1"/>
              </p:nvPr>
            </p:nvSpPr>
            <p:spPr>
              <a:xfrm>
                <a:off x="3993634" y="402200"/>
                <a:ext cx="4634010" cy="1940344"/>
              </a:xfr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842855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DC8E9C-A7D2-435C-A94E-0498241BB871}"/>
              </a:ext>
            </a:extLst>
          </p:cNvPr>
          <p:cNvPicPr>
            <a:picLocks noChangeAspect="1"/>
          </p:cNvPicPr>
          <p:nvPr/>
        </p:nvPicPr>
        <p:blipFill>
          <a:blip r:embed="rId3"/>
          <a:stretch>
            <a:fillRect/>
          </a:stretch>
        </p:blipFill>
        <p:spPr>
          <a:xfrm>
            <a:off x="36403" y="4281484"/>
            <a:ext cx="999237" cy="636181"/>
          </a:xfrm>
          <a:prstGeom prst="rect">
            <a:avLst/>
          </a:prstGeom>
        </p:spPr>
      </p:pic>
      <p:sp>
        <p:nvSpPr>
          <p:cNvPr id="5" name="Title 4">
            <a:extLst>
              <a:ext uri="{FF2B5EF4-FFF2-40B4-BE49-F238E27FC236}">
                <a16:creationId xmlns:a16="http://schemas.microsoft.com/office/drawing/2014/main" id="{FC788030-3056-4B01-92B8-C25E05E0E18D}"/>
              </a:ext>
            </a:extLst>
          </p:cNvPr>
          <p:cNvSpPr>
            <a:spLocks noGrp="1"/>
          </p:cNvSpPr>
          <p:nvPr>
            <p:ph type="title"/>
          </p:nvPr>
        </p:nvSpPr>
        <p:spPr/>
        <p:txBody>
          <a:bodyPr/>
          <a:lstStyle/>
          <a:p>
            <a:r>
              <a:rPr lang="en-US"/>
              <a:t>Tree Diagram for a Non-Uniform Probability Space</a:t>
            </a:r>
          </a:p>
        </p:txBody>
      </p:sp>
      <p:cxnSp>
        <p:nvCxnSpPr>
          <p:cNvPr id="29" name="Straight Connector 28">
            <a:extLst>
              <a:ext uri="{FF2B5EF4-FFF2-40B4-BE49-F238E27FC236}">
                <a16:creationId xmlns:a16="http://schemas.microsoft.com/office/drawing/2014/main" id="{310C8CC2-9E81-44CC-F622-EE309E99A18C}"/>
              </a:ext>
            </a:extLst>
          </p:cNvPr>
          <p:cNvCxnSpPr>
            <a:cxnSpLocks/>
            <a:stCxn id="51" idx="0"/>
            <a:endCxn id="160" idx="1"/>
          </p:cNvCxnSpPr>
          <p:nvPr/>
        </p:nvCxnSpPr>
        <p:spPr>
          <a:xfrm flipV="1">
            <a:off x="400485" y="948352"/>
            <a:ext cx="1085872" cy="1821607"/>
          </a:xfrm>
          <a:prstGeom prst="line">
            <a:avLst/>
          </a:prstGeom>
          <a:ln w="19050"/>
        </p:spPr>
        <p:style>
          <a:lnRef idx="1">
            <a:schemeClr val="dk1"/>
          </a:lnRef>
          <a:fillRef idx="0">
            <a:schemeClr val="dk1"/>
          </a:fillRef>
          <a:effectRef idx="0">
            <a:schemeClr val="dk1"/>
          </a:effectRef>
          <a:fontRef idx="minor">
            <a:schemeClr val="tx1"/>
          </a:fontRef>
        </p:style>
      </p:cxnSp>
      <p:grpSp>
        <p:nvGrpSpPr>
          <p:cNvPr id="56" name="Group 55">
            <a:extLst>
              <a:ext uri="{FF2B5EF4-FFF2-40B4-BE49-F238E27FC236}">
                <a16:creationId xmlns:a16="http://schemas.microsoft.com/office/drawing/2014/main" id="{128641AF-30F8-8044-7764-41C65E7C7224}"/>
              </a:ext>
            </a:extLst>
          </p:cNvPr>
          <p:cNvGrpSpPr/>
          <p:nvPr/>
        </p:nvGrpSpPr>
        <p:grpSpPr>
          <a:xfrm>
            <a:off x="356417" y="2731507"/>
            <a:ext cx="114704" cy="114704"/>
            <a:chOff x="598522" y="3915509"/>
            <a:chExt cx="640336" cy="640336"/>
          </a:xfrm>
        </p:grpSpPr>
        <p:sp>
          <p:nvSpPr>
            <p:cNvPr id="2" name="Oval 1">
              <a:extLst>
                <a:ext uri="{FF2B5EF4-FFF2-40B4-BE49-F238E27FC236}">
                  <a16:creationId xmlns:a16="http://schemas.microsoft.com/office/drawing/2014/main" id="{68D4D93A-BEE8-6EE1-8E4C-9328E5DFA339}"/>
                </a:ext>
              </a:extLst>
            </p:cNvPr>
            <p:cNvSpPr/>
            <p:nvPr/>
          </p:nvSpPr>
          <p:spPr>
            <a:xfrm>
              <a:off x="598522" y="3915509"/>
              <a:ext cx="640336" cy="640336"/>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FDB31BDE-9940-C1E9-7633-344E6A4DC382}"/>
                </a:ext>
              </a:extLst>
            </p:cNvPr>
            <p:cNvSpPr/>
            <p:nvPr/>
          </p:nvSpPr>
          <p:spPr>
            <a:xfrm>
              <a:off x="770374" y="4130169"/>
              <a:ext cx="148316" cy="21101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79" name="Rectangle 78">
            <a:extLst>
              <a:ext uri="{FF2B5EF4-FFF2-40B4-BE49-F238E27FC236}">
                <a16:creationId xmlns:a16="http://schemas.microsoft.com/office/drawing/2014/main" id="{C0BF201C-A418-2797-9E31-DD9242BD1971}"/>
              </a:ext>
            </a:extLst>
          </p:cNvPr>
          <p:cNvSpPr/>
          <p:nvPr/>
        </p:nvSpPr>
        <p:spPr>
          <a:xfrm>
            <a:off x="3220333" y="4890373"/>
            <a:ext cx="368344" cy="229408"/>
          </a:xfrm>
          <a:prstGeom prst="rect">
            <a:avLst/>
          </a:prstGeom>
          <a:solidFill>
            <a:srgbClr val="7030A0"/>
          </a:solidFill>
          <a:ln>
            <a:solidFill>
              <a:srgbClr val="3A1953"/>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1</a:t>
            </a:r>
          </a:p>
        </p:txBody>
      </p:sp>
      <p:sp>
        <p:nvSpPr>
          <p:cNvPr id="80" name="Rectangle 79">
            <a:extLst>
              <a:ext uri="{FF2B5EF4-FFF2-40B4-BE49-F238E27FC236}">
                <a16:creationId xmlns:a16="http://schemas.microsoft.com/office/drawing/2014/main" id="{441EF421-1579-4CCF-833C-2C9117293D0B}"/>
              </a:ext>
            </a:extLst>
          </p:cNvPr>
          <p:cNvSpPr/>
          <p:nvPr/>
        </p:nvSpPr>
        <p:spPr>
          <a:xfrm>
            <a:off x="3220333" y="4601593"/>
            <a:ext cx="368344" cy="229408"/>
          </a:xfrm>
          <a:prstGeom prst="rect">
            <a:avLst/>
          </a:prstGeom>
          <a:solidFill>
            <a:schemeClr val="accent4"/>
          </a:solidFill>
          <a:ln>
            <a:solidFill>
              <a:srgbClr val="765A0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2</a:t>
            </a:r>
          </a:p>
        </p:txBody>
      </p:sp>
      <p:sp>
        <p:nvSpPr>
          <p:cNvPr id="81" name="Rectangle 80">
            <a:extLst>
              <a:ext uri="{FF2B5EF4-FFF2-40B4-BE49-F238E27FC236}">
                <a16:creationId xmlns:a16="http://schemas.microsoft.com/office/drawing/2014/main" id="{259C93F7-CF82-3110-A4F8-AE0B6EAC8697}"/>
              </a:ext>
            </a:extLst>
          </p:cNvPr>
          <p:cNvSpPr/>
          <p:nvPr/>
        </p:nvSpPr>
        <p:spPr>
          <a:xfrm>
            <a:off x="3220333" y="4312814"/>
            <a:ext cx="368344" cy="229408"/>
          </a:xfrm>
          <a:prstGeom prst="rect">
            <a:avLst/>
          </a:prstGeom>
          <a:solidFill>
            <a:schemeClr val="accent4"/>
          </a:solidFill>
          <a:ln>
            <a:solidFill>
              <a:srgbClr val="765A0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3</a:t>
            </a:r>
          </a:p>
        </p:txBody>
      </p:sp>
      <p:sp>
        <p:nvSpPr>
          <p:cNvPr id="82" name="Rectangle 81">
            <a:extLst>
              <a:ext uri="{FF2B5EF4-FFF2-40B4-BE49-F238E27FC236}">
                <a16:creationId xmlns:a16="http://schemas.microsoft.com/office/drawing/2014/main" id="{AEA431C3-58A7-246B-CD99-1CA6A89EF5C4}"/>
              </a:ext>
            </a:extLst>
          </p:cNvPr>
          <p:cNvSpPr/>
          <p:nvPr/>
        </p:nvSpPr>
        <p:spPr>
          <a:xfrm>
            <a:off x="3220333" y="4024035"/>
            <a:ext cx="368344" cy="229408"/>
          </a:xfrm>
          <a:prstGeom prst="rect">
            <a:avLst/>
          </a:prstGeom>
          <a:solidFill>
            <a:schemeClr val="accent4"/>
          </a:solidFill>
          <a:ln>
            <a:solidFill>
              <a:srgbClr val="765A0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4</a:t>
            </a:r>
          </a:p>
        </p:txBody>
      </p:sp>
      <p:cxnSp>
        <p:nvCxnSpPr>
          <p:cNvPr id="87" name="Straight Connector 86">
            <a:extLst>
              <a:ext uri="{FF2B5EF4-FFF2-40B4-BE49-F238E27FC236}">
                <a16:creationId xmlns:a16="http://schemas.microsoft.com/office/drawing/2014/main" id="{C51ADCFB-7494-C4C3-788A-78E96594A97B}"/>
              </a:ext>
            </a:extLst>
          </p:cNvPr>
          <p:cNvCxnSpPr>
            <a:cxnSpLocks/>
            <a:stCxn id="3" idx="3"/>
            <a:endCxn id="79" idx="1"/>
          </p:cNvCxnSpPr>
          <p:nvPr/>
        </p:nvCxnSpPr>
        <p:spPr>
          <a:xfrm>
            <a:off x="1854701" y="4542222"/>
            <a:ext cx="1365632" cy="462855"/>
          </a:xfrm>
          <a:prstGeom prst="line">
            <a:avLst/>
          </a:prstGeom>
          <a:ln w="19050"/>
        </p:spPr>
        <p:style>
          <a:lnRef idx="1">
            <a:schemeClr val="dk1"/>
          </a:lnRef>
          <a:fillRef idx="0">
            <a:schemeClr val="dk1"/>
          </a:fillRef>
          <a:effectRef idx="0">
            <a:schemeClr val="dk1"/>
          </a:effectRef>
          <a:fontRef idx="minor">
            <a:schemeClr val="tx1"/>
          </a:fontRef>
        </p:style>
      </p:cxnSp>
      <p:cxnSp>
        <p:nvCxnSpPr>
          <p:cNvPr id="90" name="Straight Connector 89">
            <a:extLst>
              <a:ext uri="{FF2B5EF4-FFF2-40B4-BE49-F238E27FC236}">
                <a16:creationId xmlns:a16="http://schemas.microsoft.com/office/drawing/2014/main" id="{855F65AF-FF9A-F973-366A-F594FAB90F61}"/>
              </a:ext>
            </a:extLst>
          </p:cNvPr>
          <p:cNvCxnSpPr>
            <a:cxnSpLocks/>
            <a:stCxn id="3" idx="3"/>
            <a:endCxn id="80" idx="1"/>
          </p:cNvCxnSpPr>
          <p:nvPr/>
        </p:nvCxnSpPr>
        <p:spPr>
          <a:xfrm>
            <a:off x="1854701" y="4542222"/>
            <a:ext cx="1365632" cy="174075"/>
          </a:xfrm>
          <a:prstGeom prst="line">
            <a:avLst/>
          </a:prstGeom>
          <a:ln w="19050"/>
        </p:spPr>
        <p:style>
          <a:lnRef idx="1">
            <a:schemeClr val="dk1"/>
          </a:lnRef>
          <a:fillRef idx="0">
            <a:schemeClr val="dk1"/>
          </a:fillRef>
          <a:effectRef idx="0">
            <a:schemeClr val="dk1"/>
          </a:effectRef>
          <a:fontRef idx="minor">
            <a:schemeClr val="tx1"/>
          </a:fontRef>
        </p:style>
      </p:cxnSp>
      <p:cxnSp>
        <p:nvCxnSpPr>
          <p:cNvPr id="93" name="Straight Connector 92">
            <a:extLst>
              <a:ext uri="{FF2B5EF4-FFF2-40B4-BE49-F238E27FC236}">
                <a16:creationId xmlns:a16="http://schemas.microsoft.com/office/drawing/2014/main" id="{2DCC4B3E-83AD-F46E-49BF-C26A5A004A78}"/>
              </a:ext>
            </a:extLst>
          </p:cNvPr>
          <p:cNvCxnSpPr>
            <a:cxnSpLocks/>
            <a:stCxn id="3" idx="3"/>
            <a:endCxn id="81" idx="1"/>
          </p:cNvCxnSpPr>
          <p:nvPr/>
        </p:nvCxnSpPr>
        <p:spPr>
          <a:xfrm flipV="1">
            <a:off x="1854701" y="4427518"/>
            <a:ext cx="1365632" cy="114704"/>
          </a:xfrm>
          <a:prstGeom prst="line">
            <a:avLst/>
          </a:prstGeom>
          <a:ln w="19050"/>
        </p:spPr>
        <p:style>
          <a:lnRef idx="1">
            <a:schemeClr val="dk1"/>
          </a:lnRef>
          <a:fillRef idx="0">
            <a:schemeClr val="dk1"/>
          </a:fillRef>
          <a:effectRef idx="0">
            <a:schemeClr val="dk1"/>
          </a:effectRef>
          <a:fontRef idx="minor">
            <a:schemeClr val="tx1"/>
          </a:fontRef>
        </p:style>
      </p:cxnSp>
      <p:cxnSp>
        <p:nvCxnSpPr>
          <p:cNvPr id="96" name="Straight Connector 95">
            <a:extLst>
              <a:ext uri="{FF2B5EF4-FFF2-40B4-BE49-F238E27FC236}">
                <a16:creationId xmlns:a16="http://schemas.microsoft.com/office/drawing/2014/main" id="{AE74780F-CD3B-7BEC-6D6A-076018612B89}"/>
              </a:ext>
            </a:extLst>
          </p:cNvPr>
          <p:cNvCxnSpPr>
            <a:cxnSpLocks/>
            <a:stCxn id="3" idx="3"/>
            <a:endCxn id="82" idx="1"/>
          </p:cNvCxnSpPr>
          <p:nvPr/>
        </p:nvCxnSpPr>
        <p:spPr>
          <a:xfrm flipV="1">
            <a:off x="1854701" y="4138739"/>
            <a:ext cx="1365632" cy="403483"/>
          </a:xfrm>
          <a:prstGeom prst="line">
            <a:avLst/>
          </a:prstGeom>
          <a:ln w="19050"/>
        </p:spPr>
        <p:style>
          <a:lnRef idx="1">
            <a:schemeClr val="dk1"/>
          </a:lnRef>
          <a:fillRef idx="0">
            <a:schemeClr val="dk1"/>
          </a:fillRef>
          <a:effectRef idx="0">
            <a:schemeClr val="dk1"/>
          </a:effectRef>
          <a:fontRef idx="minor">
            <a:schemeClr val="tx1"/>
          </a:fontRef>
        </p:style>
      </p:cxnSp>
      <p:sp>
        <p:nvSpPr>
          <p:cNvPr id="106" name="TextBox 105">
            <a:extLst>
              <a:ext uri="{FF2B5EF4-FFF2-40B4-BE49-F238E27FC236}">
                <a16:creationId xmlns:a16="http://schemas.microsoft.com/office/drawing/2014/main" id="{44C4B756-DE4D-E46A-B4FF-D714D7CA9F20}"/>
              </a:ext>
            </a:extLst>
          </p:cNvPr>
          <p:cNvSpPr txBox="1"/>
          <p:nvPr/>
        </p:nvSpPr>
        <p:spPr>
          <a:xfrm rot="1050879">
            <a:off x="2487943" y="4699290"/>
            <a:ext cx="1024258" cy="292388"/>
          </a:xfrm>
          <a:prstGeom prst="rect">
            <a:avLst/>
          </a:prstGeom>
          <a:noFill/>
        </p:spPr>
        <p:txBody>
          <a:bodyPr wrap="square" rtlCol="0">
            <a:spAutoFit/>
          </a:bodyPr>
          <a:lstStyle/>
          <a:p>
            <a:r>
              <a:rPr lang="en-US" sz="1300"/>
              <a:t>5/8</a:t>
            </a:r>
          </a:p>
        </p:txBody>
      </p:sp>
      <p:sp>
        <p:nvSpPr>
          <p:cNvPr id="107" name="TextBox 106">
            <a:extLst>
              <a:ext uri="{FF2B5EF4-FFF2-40B4-BE49-F238E27FC236}">
                <a16:creationId xmlns:a16="http://schemas.microsoft.com/office/drawing/2014/main" id="{6946E6E3-C0A4-ED33-D7E1-80E2F99C391E}"/>
              </a:ext>
            </a:extLst>
          </p:cNvPr>
          <p:cNvSpPr txBox="1"/>
          <p:nvPr/>
        </p:nvSpPr>
        <p:spPr>
          <a:xfrm rot="401436">
            <a:off x="2557771" y="4458911"/>
            <a:ext cx="1024258" cy="292388"/>
          </a:xfrm>
          <a:prstGeom prst="rect">
            <a:avLst/>
          </a:prstGeom>
          <a:noFill/>
        </p:spPr>
        <p:txBody>
          <a:bodyPr wrap="square" rtlCol="0">
            <a:spAutoFit/>
          </a:bodyPr>
          <a:lstStyle/>
          <a:p>
            <a:r>
              <a:rPr lang="en-US" sz="1300"/>
              <a:t>1/8</a:t>
            </a:r>
          </a:p>
        </p:txBody>
      </p:sp>
      <p:sp>
        <p:nvSpPr>
          <p:cNvPr id="109" name="TextBox 108">
            <a:extLst>
              <a:ext uri="{FF2B5EF4-FFF2-40B4-BE49-F238E27FC236}">
                <a16:creationId xmlns:a16="http://schemas.microsoft.com/office/drawing/2014/main" id="{83290AFE-D716-65E9-309C-3B4DCA1E2F6B}"/>
              </a:ext>
            </a:extLst>
          </p:cNvPr>
          <p:cNvSpPr txBox="1"/>
          <p:nvPr/>
        </p:nvSpPr>
        <p:spPr>
          <a:xfrm rot="21220156">
            <a:off x="2526707" y="4211777"/>
            <a:ext cx="1024258" cy="292388"/>
          </a:xfrm>
          <a:prstGeom prst="rect">
            <a:avLst/>
          </a:prstGeom>
          <a:noFill/>
        </p:spPr>
        <p:txBody>
          <a:bodyPr wrap="square" rtlCol="0">
            <a:spAutoFit/>
          </a:bodyPr>
          <a:lstStyle/>
          <a:p>
            <a:r>
              <a:rPr lang="en-US" sz="1300"/>
              <a:t>1/8</a:t>
            </a:r>
          </a:p>
        </p:txBody>
      </p:sp>
      <p:sp>
        <p:nvSpPr>
          <p:cNvPr id="110" name="TextBox 109">
            <a:extLst>
              <a:ext uri="{FF2B5EF4-FFF2-40B4-BE49-F238E27FC236}">
                <a16:creationId xmlns:a16="http://schemas.microsoft.com/office/drawing/2014/main" id="{D4D5429A-C5F4-F0BF-B8BF-55B8D828D459}"/>
              </a:ext>
            </a:extLst>
          </p:cNvPr>
          <p:cNvSpPr txBox="1"/>
          <p:nvPr/>
        </p:nvSpPr>
        <p:spPr>
          <a:xfrm rot="20742048">
            <a:off x="2457783" y="3987055"/>
            <a:ext cx="1024258" cy="292388"/>
          </a:xfrm>
          <a:prstGeom prst="rect">
            <a:avLst/>
          </a:prstGeom>
          <a:noFill/>
        </p:spPr>
        <p:txBody>
          <a:bodyPr wrap="square" rtlCol="0">
            <a:spAutoFit/>
          </a:bodyPr>
          <a:lstStyle/>
          <a:p>
            <a:r>
              <a:rPr lang="en-US" sz="1300"/>
              <a:t>1/8</a:t>
            </a:r>
          </a:p>
        </p:txBody>
      </p:sp>
      <p:sp>
        <p:nvSpPr>
          <p:cNvPr id="160" name="Rectangle 159">
            <a:extLst>
              <a:ext uri="{FF2B5EF4-FFF2-40B4-BE49-F238E27FC236}">
                <a16:creationId xmlns:a16="http://schemas.microsoft.com/office/drawing/2014/main" id="{B3EF990C-A791-2729-CF63-3612D2CAC470}"/>
              </a:ext>
            </a:extLst>
          </p:cNvPr>
          <p:cNvSpPr/>
          <p:nvPr/>
        </p:nvSpPr>
        <p:spPr>
          <a:xfrm>
            <a:off x="1486357" y="833648"/>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4</a:t>
            </a:r>
          </a:p>
        </p:txBody>
      </p:sp>
      <p:grpSp>
        <p:nvGrpSpPr>
          <p:cNvPr id="4" name="Group 3">
            <a:extLst>
              <a:ext uri="{FF2B5EF4-FFF2-40B4-BE49-F238E27FC236}">
                <a16:creationId xmlns:a16="http://schemas.microsoft.com/office/drawing/2014/main" id="{AF6EA0C4-1096-A3D9-7C1B-0B9AAE75B791}"/>
              </a:ext>
            </a:extLst>
          </p:cNvPr>
          <p:cNvGrpSpPr/>
          <p:nvPr/>
        </p:nvGrpSpPr>
        <p:grpSpPr>
          <a:xfrm>
            <a:off x="413769" y="2788859"/>
            <a:ext cx="1440932" cy="1868067"/>
            <a:chOff x="413769" y="2788859"/>
            <a:chExt cx="1440932" cy="1868067"/>
          </a:xfrm>
        </p:grpSpPr>
        <p:sp>
          <p:nvSpPr>
            <p:cNvPr id="3" name="Rectangle 2">
              <a:extLst>
                <a:ext uri="{FF2B5EF4-FFF2-40B4-BE49-F238E27FC236}">
                  <a16:creationId xmlns:a16="http://schemas.microsoft.com/office/drawing/2014/main" id="{E2802584-FA98-87DA-9539-81B81CDB9AE1}"/>
                </a:ext>
              </a:extLst>
            </p:cNvPr>
            <p:cNvSpPr/>
            <p:nvPr/>
          </p:nvSpPr>
          <p:spPr>
            <a:xfrm>
              <a:off x="1486357" y="4427518"/>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1</a:t>
              </a:r>
            </a:p>
          </p:txBody>
        </p:sp>
        <p:cxnSp>
          <p:nvCxnSpPr>
            <p:cNvPr id="21" name="Straight Connector 20">
              <a:extLst>
                <a:ext uri="{FF2B5EF4-FFF2-40B4-BE49-F238E27FC236}">
                  <a16:creationId xmlns:a16="http://schemas.microsoft.com/office/drawing/2014/main" id="{E0C52BB7-38DF-C7D5-DABD-F8D43FAE3B0A}"/>
                </a:ext>
              </a:extLst>
            </p:cNvPr>
            <p:cNvCxnSpPr>
              <a:cxnSpLocks/>
              <a:stCxn id="51" idx="3"/>
              <a:endCxn id="3" idx="1"/>
            </p:cNvCxnSpPr>
            <p:nvPr/>
          </p:nvCxnSpPr>
          <p:spPr>
            <a:xfrm>
              <a:off x="413769" y="2788859"/>
              <a:ext cx="1072588" cy="1753363"/>
            </a:xfrm>
            <a:prstGeom prst="line">
              <a:avLst/>
            </a:prstGeom>
            <a:ln w="19050"/>
          </p:spPr>
          <p:style>
            <a:lnRef idx="1">
              <a:schemeClr val="dk1"/>
            </a:lnRef>
            <a:fillRef idx="0">
              <a:schemeClr val="dk1"/>
            </a:fillRef>
            <a:effectRef idx="0">
              <a:schemeClr val="dk1"/>
            </a:effectRef>
            <a:fontRef idx="minor">
              <a:schemeClr val="tx1"/>
            </a:fontRef>
          </p:style>
        </p:cxnSp>
        <p:sp>
          <p:nvSpPr>
            <p:cNvPr id="179" name="TextBox 178">
              <a:extLst>
                <a:ext uri="{FF2B5EF4-FFF2-40B4-BE49-F238E27FC236}">
                  <a16:creationId xmlns:a16="http://schemas.microsoft.com/office/drawing/2014/main" id="{8E86CBF6-ECAE-EA8E-588C-AE11CD2E7074}"/>
                </a:ext>
              </a:extLst>
            </p:cNvPr>
            <p:cNvSpPr txBox="1"/>
            <p:nvPr/>
          </p:nvSpPr>
          <p:spPr>
            <a:xfrm>
              <a:off x="689780" y="3774616"/>
              <a:ext cx="1024258" cy="292388"/>
            </a:xfrm>
            <a:prstGeom prst="rect">
              <a:avLst/>
            </a:prstGeom>
            <a:noFill/>
          </p:spPr>
          <p:txBody>
            <a:bodyPr wrap="square" rtlCol="0">
              <a:spAutoFit/>
            </a:bodyPr>
            <a:lstStyle/>
            <a:p>
              <a:r>
                <a:rPr lang="en-US" sz="1300"/>
                <a:t>5/8</a:t>
              </a:r>
            </a:p>
          </p:txBody>
        </p:sp>
      </p:grpSp>
      <p:grpSp>
        <p:nvGrpSpPr>
          <p:cNvPr id="6" name="Group 5">
            <a:extLst>
              <a:ext uri="{FF2B5EF4-FFF2-40B4-BE49-F238E27FC236}">
                <a16:creationId xmlns:a16="http://schemas.microsoft.com/office/drawing/2014/main" id="{3120D0B6-8788-0FBA-BFB5-DAFD255B5D2B}"/>
              </a:ext>
            </a:extLst>
          </p:cNvPr>
          <p:cNvGrpSpPr/>
          <p:nvPr/>
        </p:nvGrpSpPr>
        <p:grpSpPr>
          <a:xfrm>
            <a:off x="413769" y="2788859"/>
            <a:ext cx="1449954" cy="652902"/>
            <a:chOff x="413769" y="2788859"/>
            <a:chExt cx="1449954" cy="652902"/>
          </a:xfrm>
        </p:grpSpPr>
        <p:cxnSp>
          <p:nvCxnSpPr>
            <p:cNvPr id="23" name="Straight Connector 22">
              <a:extLst>
                <a:ext uri="{FF2B5EF4-FFF2-40B4-BE49-F238E27FC236}">
                  <a16:creationId xmlns:a16="http://schemas.microsoft.com/office/drawing/2014/main" id="{C44EF6D7-0625-8F0F-76AA-8E4D78AA4B77}"/>
                </a:ext>
              </a:extLst>
            </p:cNvPr>
            <p:cNvCxnSpPr>
              <a:cxnSpLocks/>
              <a:stCxn id="51" idx="3"/>
              <a:endCxn id="114" idx="1"/>
            </p:cNvCxnSpPr>
            <p:nvPr/>
          </p:nvCxnSpPr>
          <p:spPr>
            <a:xfrm>
              <a:off x="413769" y="2788859"/>
              <a:ext cx="1072588" cy="538198"/>
            </a:xfrm>
            <a:prstGeom prst="line">
              <a:avLst/>
            </a:prstGeom>
            <a:ln w="19050"/>
          </p:spPr>
          <p:style>
            <a:lnRef idx="1">
              <a:schemeClr val="dk1"/>
            </a:lnRef>
            <a:fillRef idx="0">
              <a:schemeClr val="dk1"/>
            </a:fillRef>
            <a:effectRef idx="0">
              <a:schemeClr val="dk1"/>
            </a:effectRef>
            <a:fontRef idx="minor">
              <a:schemeClr val="tx1"/>
            </a:fontRef>
          </p:style>
        </p:cxnSp>
        <p:sp>
          <p:nvSpPr>
            <p:cNvPr id="114" name="Rectangle 113">
              <a:extLst>
                <a:ext uri="{FF2B5EF4-FFF2-40B4-BE49-F238E27FC236}">
                  <a16:creationId xmlns:a16="http://schemas.microsoft.com/office/drawing/2014/main" id="{3AB255C1-3DA3-90F8-7AEC-B919B7061F04}"/>
                </a:ext>
              </a:extLst>
            </p:cNvPr>
            <p:cNvSpPr/>
            <p:nvPr/>
          </p:nvSpPr>
          <p:spPr>
            <a:xfrm>
              <a:off x="1486357" y="3212353"/>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2</a:t>
              </a:r>
            </a:p>
          </p:txBody>
        </p:sp>
        <p:sp>
          <p:nvSpPr>
            <p:cNvPr id="180" name="TextBox 179">
              <a:extLst>
                <a:ext uri="{FF2B5EF4-FFF2-40B4-BE49-F238E27FC236}">
                  <a16:creationId xmlns:a16="http://schemas.microsoft.com/office/drawing/2014/main" id="{E2825DE5-280D-04EB-E235-B08C1849FBBF}"/>
                </a:ext>
              </a:extLst>
            </p:cNvPr>
            <p:cNvSpPr txBox="1"/>
            <p:nvPr/>
          </p:nvSpPr>
          <p:spPr>
            <a:xfrm>
              <a:off x="839465" y="2802938"/>
              <a:ext cx="1024258" cy="292388"/>
            </a:xfrm>
            <a:prstGeom prst="rect">
              <a:avLst/>
            </a:prstGeom>
            <a:noFill/>
          </p:spPr>
          <p:txBody>
            <a:bodyPr wrap="square" rtlCol="0">
              <a:spAutoFit/>
            </a:bodyPr>
            <a:lstStyle/>
            <a:p>
              <a:r>
                <a:rPr lang="en-US" sz="1300"/>
                <a:t>1/8</a:t>
              </a:r>
            </a:p>
          </p:txBody>
        </p:sp>
      </p:grpSp>
      <p:grpSp>
        <p:nvGrpSpPr>
          <p:cNvPr id="8" name="Group 7">
            <a:extLst>
              <a:ext uri="{FF2B5EF4-FFF2-40B4-BE49-F238E27FC236}">
                <a16:creationId xmlns:a16="http://schemas.microsoft.com/office/drawing/2014/main" id="{E2758A54-C762-431F-61D4-C296173450A1}"/>
              </a:ext>
            </a:extLst>
          </p:cNvPr>
          <p:cNvGrpSpPr/>
          <p:nvPr/>
        </p:nvGrpSpPr>
        <p:grpSpPr>
          <a:xfrm>
            <a:off x="413769" y="2019999"/>
            <a:ext cx="1440932" cy="768860"/>
            <a:chOff x="413769" y="2019999"/>
            <a:chExt cx="1440932" cy="768860"/>
          </a:xfrm>
        </p:grpSpPr>
        <p:cxnSp>
          <p:nvCxnSpPr>
            <p:cNvPr id="26" name="Straight Connector 25">
              <a:extLst>
                <a:ext uri="{FF2B5EF4-FFF2-40B4-BE49-F238E27FC236}">
                  <a16:creationId xmlns:a16="http://schemas.microsoft.com/office/drawing/2014/main" id="{3C841316-A047-C1B5-6022-44F54C7BAA3A}"/>
                </a:ext>
              </a:extLst>
            </p:cNvPr>
            <p:cNvCxnSpPr>
              <a:cxnSpLocks/>
              <a:stCxn id="51" idx="3"/>
              <a:endCxn id="148" idx="1"/>
            </p:cNvCxnSpPr>
            <p:nvPr/>
          </p:nvCxnSpPr>
          <p:spPr>
            <a:xfrm flipV="1">
              <a:off x="413769" y="2134703"/>
              <a:ext cx="1072588" cy="654156"/>
            </a:xfrm>
            <a:prstGeom prst="line">
              <a:avLst/>
            </a:prstGeom>
            <a:ln w="19050"/>
          </p:spPr>
          <p:style>
            <a:lnRef idx="1">
              <a:schemeClr val="dk1"/>
            </a:lnRef>
            <a:fillRef idx="0">
              <a:schemeClr val="dk1"/>
            </a:fillRef>
            <a:effectRef idx="0">
              <a:schemeClr val="dk1"/>
            </a:effectRef>
            <a:fontRef idx="minor">
              <a:schemeClr val="tx1"/>
            </a:fontRef>
          </p:style>
        </p:cxnSp>
        <p:sp>
          <p:nvSpPr>
            <p:cNvPr id="148" name="Rectangle 147">
              <a:extLst>
                <a:ext uri="{FF2B5EF4-FFF2-40B4-BE49-F238E27FC236}">
                  <a16:creationId xmlns:a16="http://schemas.microsoft.com/office/drawing/2014/main" id="{7711B158-E3EA-A70D-A41B-0898184A0B0A}"/>
                </a:ext>
              </a:extLst>
            </p:cNvPr>
            <p:cNvSpPr/>
            <p:nvPr/>
          </p:nvSpPr>
          <p:spPr>
            <a:xfrm>
              <a:off x="1486357" y="2019999"/>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3</a:t>
              </a:r>
            </a:p>
          </p:txBody>
        </p:sp>
        <p:sp>
          <p:nvSpPr>
            <p:cNvPr id="181" name="TextBox 180">
              <a:extLst>
                <a:ext uri="{FF2B5EF4-FFF2-40B4-BE49-F238E27FC236}">
                  <a16:creationId xmlns:a16="http://schemas.microsoft.com/office/drawing/2014/main" id="{683E036F-AD6C-8ACB-F256-E924B3E8DDFB}"/>
                </a:ext>
              </a:extLst>
            </p:cNvPr>
            <p:cNvSpPr txBox="1"/>
            <p:nvPr/>
          </p:nvSpPr>
          <p:spPr>
            <a:xfrm>
              <a:off x="822549" y="2112663"/>
              <a:ext cx="1024258" cy="292388"/>
            </a:xfrm>
            <a:prstGeom prst="rect">
              <a:avLst/>
            </a:prstGeom>
            <a:noFill/>
          </p:spPr>
          <p:txBody>
            <a:bodyPr wrap="square" rtlCol="0">
              <a:spAutoFit/>
            </a:bodyPr>
            <a:lstStyle/>
            <a:p>
              <a:r>
                <a:rPr lang="en-US" sz="1300"/>
                <a:t>1/8</a:t>
              </a:r>
            </a:p>
          </p:txBody>
        </p:sp>
      </p:grpSp>
      <p:sp>
        <p:nvSpPr>
          <p:cNvPr id="182" name="TextBox 181">
            <a:extLst>
              <a:ext uri="{FF2B5EF4-FFF2-40B4-BE49-F238E27FC236}">
                <a16:creationId xmlns:a16="http://schemas.microsoft.com/office/drawing/2014/main" id="{C4B8FB4D-E09F-ACDD-1240-354E180B1A5D}"/>
              </a:ext>
            </a:extLst>
          </p:cNvPr>
          <p:cNvSpPr txBox="1"/>
          <p:nvPr/>
        </p:nvSpPr>
        <p:spPr>
          <a:xfrm>
            <a:off x="633914" y="1627749"/>
            <a:ext cx="1024258" cy="292388"/>
          </a:xfrm>
          <a:prstGeom prst="rect">
            <a:avLst/>
          </a:prstGeom>
          <a:noFill/>
        </p:spPr>
        <p:txBody>
          <a:bodyPr wrap="square" rtlCol="0">
            <a:spAutoFit/>
          </a:bodyPr>
          <a:lstStyle/>
          <a:p>
            <a:r>
              <a:rPr lang="en-US" sz="1300"/>
              <a:t>1/8</a:t>
            </a:r>
          </a:p>
        </p:txBody>
      </p:sp>
      <p:sp>
        <p:nvSpPr>
          <p:cNvPr id="183" name="TextBox 182">
            <a:extLst>
              <a:ext uri="{FF2B5EF4-FFF2-40B4-BE49-F238E27FC236}">
                <a16:creationId xmlns:a16="http://schemas.microsoft.com/office/drawing/2014/main" id="{760B8133-EEE1-0D30-D853-D1151E0F4BB8}"/>
              </a:ext>
            </a:extLst>
          </p:cNvPr>
          <p:cNvSpPr txBox="1"/>
          <p:nvPr/>
        </p:nvSpPr>
        <p:spPr>
          <a:xfrm>
            <a:off x="4176747" y="2355376"/>
            <a:ext cx="4051793" cy="2062103"/>
          </a:xfrm>
          <a:prstGeom prst="rect">
            <a:avLst/>
          </a:prstGeom>
          <a:noFill/>
        </p:spPr>
        <p:txBody>
          <a:bodyPr wrap="square" rtlCol="0">
            <a:spAutoFit/>
          </a:bodyPr>
          <a:lstStyle/>
          <a:p>
            <a:r>
              <a:rPr lang="en-US" sz="1600"/>
              <a:t>The tree diagram gives a somewhat more formal explanation of the probability of each outcome.</a:t>
            </a:r>
          </a:p>
          <a:p>
            <a:endParaRPr lang="en-US" sz="1600"/>
          </a:p>
          <a:p>
            <a:r>
              <a:rPr lang="en-US" sz="1600"/>
              <a:t>Here, we can multiply the probabilities together because the dice rolls are </a:t>
            </a:r>
            <a:r>
              <a:rPr lang="en-US" sz="1600" b="1"/>
              <a:t>independent</a:t>
            </a:r>
            <a:r>
              <a:rPr lang="en-US" sz="1600"/>
              <a:t>. More on this in a later lecture.</a:t>
            </a:r>
            <a:endParaRPr lang="en-US" sz="1600" b="1"/>
          </a:p>
        </p:txBody>
      </p:sp>
      <mc:AlternateContent xmlns:mc="http://schemas.openxmlformats.org/markup-compatibility/2006" xmlns:a14="http://schemas.microsoft.com/office/drawing/2010/main">
        <mc:Choice Requires="a14">
          <p:sp>
            <p:nvSpPr>
              <p:cNvPr id="184" name="Text Placeholder 5">
                <a:extLst>
                  <a:ext uri="{FF2B5EF4-FFF2-40B4-BE49-F238E27FC236}">
                    <a16:creationId xmlns:a16="http://schemas.microsoft.com/office/drawing/2014/main" id="{C1A3854E-3E4E-AAE0-F88B-0AF39B0B2863}"/>
                  </a:ext>
                </a:extLst>
              </p:cNvPr>
              <p:cNvSpPr>
                <a:spLocks noGrp="1"/>
              </p:cNvSpPr>
              <p:nvPr>
                <p:ph type="body" idx="1"/>
              </p:nvPr>
            </p:nvSpPr>
            <p:spPr>
              <a:xfrm>
                <a:off x="3993634" y="402200"/>
                <a:ext cx="4634010" cy="1940344"/>
              </a:xfrm>
            </p:spPr>
            <p:txBody>
              <a:bodyPr/>
              <a:lstStyle/>
              <a:p>
                <a14:m>
                  <m:oMath xmlns:m="http://schemas.openxmlformats.org/officeDocument/2006/math">
                    <m:r>
                      <a:rPr lang="en-US" b="1" i="1" smtClean="0">
                        <a:latin typeface="Cambria Math" panose="02040503050406030204" pitchFamily="18" charset="0"/>
                      </a:rPr>
                      <m:t>𝑷</m:t>
                    </m:r>
                    <m:d>
                      <m:dPr>
                        <m:ctrlPr>
                          <a:rPr lang="en-US" i="1">
                            <a:latin typeface="Cambria Math" panose="02040503050406030204" pitchFamily="18" charset="0"/>
                          </a:rPr>
                        </m:ctrlPr>
                      </m:dPr>
                      <m:e>
                        <m:r>
                          <a:rPr lang="en-US" i="1">
                            <a:solidFill>
                              <a:srgbClr val="7030A0"/>
                            </a:solidFill>
                            <a:latin typeface="Cambria Math" panose="02040503050406030204" pitchFamily="18" charset="0"/>
                          </a:rPr>
                          <m:t>11</m:t>
                        </m:r>
                      </m:e>
                    </m:d>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5</m:t>
                        </m:r>
                      </m:num>
                      <m:den>
                        <m:r>
                          <a:rPr lang="en-US" i="1">
                            <a:latin typeface="Cambria Math" panose="02040503050406030204" pitchFamily="18" charset="0"/>
                          </a:rPr>
                          <m:t>8</m:t>
                        </m:r>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5</m:t>
                        </m:r>
                      </m:num>
                      <m:den>
                        <m:r>
                          <a:rPr lang="en-US" i="1">
                            <a:latin typeface="Cambria Math" panose="02040503050406030204" pitchFamily="18" charset="0"/>
                          </a:rPr>
                          <m:t>8</m:t>
                        </m:r>
                      </m:den>
                    </m:f>
                    <m:r>
                      <a:rPr lang="en-US" i="1">
                        <a:latin typeface="Cambria Math" panose="02040503050406030204" pitchFamily="18" charset="0"/>
                      </a:rPr>
                      <m:t>=25</m:t>
                    </m:r>
                    <m:r>
                      <m:rPr>
                        <m:lit/>
                      </m:rPr>
                      <a:rPr lang="en-US" i="1">
                        <a:latin typeface="Cambria Math" panose="02040503050406030204" pitchFamily="18" charset="0"/>
                      </a:rPr>
                      <m:t>/</m:t>
                    </m:r>
                    <m:r>
                      <a:rPr lang="en-US" i="1">
                        <a:latin typeface="Cambria Math" panose="02040503050406030204" pitchFamily="18" charset="0"/>
                      </a:rPr>
                      <m:t>64 </m:t>
                    </m:r>
                  </m:oMath>
                </a14:m>
                <a:endParaRPr lang="en-US"/>
              </a:p>
              <a:p>
                <a14:m>
                  <m:oMath xmlns:m="http://schemas.openxmlformats.org/officeDocument/2006/math">
                    <m:r>
                      <a:rPr lang="en-US" b="1" i="1">
                        <a:latin typeface="Cambria Math" panose="02040503050406030204" pitchFamily="18" charset="0"/>
                      </a:rPr>
                      <m:t>𝑷</m:t>
                    </m:r>
                    <m:d>
                      <m:dPr>
                        <m:ctrlPr>
                          <a:rPr lang="en-US" i="1">
                            <a:latin typeface="Cambria Math" panose="02040503050406030204" pitchFamily="18" charset="0"/>
                          </a:rPr>
                        </m:ctrlPr>
                      </m:dPr>
                      <m:e>
                        <m:r>
                          <a:rPr lang="en-US" i="1" smtClean="0">
                            <a:solidFill>
                              <a:schemeClr val="accent4"/>
                            </a:solidFill>
                            <a:latin typeface="Cambria Math" panose="02040503050406030204" pitchFamily="18" charset="0"/>
                          </a:rPr>
                          <m:t>12</m:t>
                        </m:r>
                      </m:e>
                    </m:d>
                    <m:r>
                      <a:rPr lang="en-US" i="1">
                        <a:latin typeface="Cambria Math" panose="02040503050406030204" pitchFamily="18" charset="0"/>
                      </a:rPr>
                      <m:t>=</m:t>
                    </m:r>
                    <m:r>
                      <a:rPr lang="en-US" b="1" i="1">
                        <a:latin typeface="Cambria Math" panose="02040503050406030204" pitchFamily="18" charset="0"/>
                      </a:rPr>
                      <m:t>𝑷</m:t>
                    </m:r>
                    <m:d>
                      <m:dPr>
                        <m:ctrlPr>
                          <a:rPr lang="en-US" i="1">
                            <a:latin typeface="Cambria Math" panose="02040503050406030204" pitchFamily="18" charset="0"/>
                          </a:rPr>
                        </m:ctrlPr>
                      </m:dPr>
                      <m:e>
                        <m:r>
                          <a:rPr lang="en-US" i="1" smtClean="0">
                            <a:solidFill>
                              <a:schemeClr val="accent4"/>
                            </a:solidFill>
                            <a:latin typeface="Cambria Math" panose="02040503050406030204" pitchFamily="18" charset="0"/>
                          </a:rPr>
                          <m:t>13</m:t>
                        </m:r>
                      </m:e>
                    </m:d>
                    <m:r>
                      <a:rPr lang="en-US" i="1">
                        <a:latin typeface="Cambria Math" panose="02040503050406030204" pitchFamily="18" charset="0"/>
                      </a:rPr>
                      <m:t>=</m:t>
                    </m:r>
                    <m:r>
                      <a:rPr lang="en-US" b="1" i="1">
                        <a:latin typeface="Cambria Math" panose="02040503050406030204" pitchFamily="18" charset="0"/>
                      </a:rPr>
                      <m:t>𝑷</m:t>
                    </m:r>
                    <m:d>
                      <m:dPr>
                        <m:ctrlPr>
                          <a:rPr lang="en-US" i="1">
                            <a:latin typeface="Cambria Math" panose="02040503050406030204" pitchFamily="18" charset="0"/>
                          </a:rPr>
                        </m:ctrlPr>
                      </m:dPr>
                      <m:e>
                        <m:r>
                          <a:rPr lang="en-US" i="1" smtClean="0">
                            <a:solidFill>
                              <a:schemeClr val="accent4"/>
                            </a:solidFill>
                            <a:latin typeface="Cambria Math" panose="02040503050406030204" pitchFamily="18" charset="0"/>
                          </a:rPr>
                          <m:t>14</m:t>
                        </m:r>
                      </m:e>
                    </m:d>
                    <m:r>
                      <a:rPr lang="en-US" i="1">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5</m:t>
                        </m:r>
                      </m:num>
                      <m:den>
                        <m:r>
                          <a:rPr lang="en-US" b="0" i="1" smtClean="0">
                            <a:latin typeface="Cambria Math" panose="02040503050406030204" pitchFamily="18" charset="0"/>
                          </a:rPr>
                          <m:t>8</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8</m:t>
                        </m:r>
                      </m:den>
                    </m:f>
                    <m:r>
                      <a:rPr lang="en-US" b="0" i="1" smtClean="0">
                        <a:latin typeface="Cambria Math" panose="02040503050406030204" pitchFamily="18" charset="0"/>
                      </a:rPr>
                      <m:t>=</m:t>
                    </m:r>
                    <m:r>
                      <a:rPr lang="en-US" i="1">
                        <a:latin typeface="Cambria Math" panose="02040503050406030204" pitchFamily="18" charset="0"/>
                      </a:rPr>
                      <m:t>5</m:t>
                    </m:r>
                    <m:r>
                      <m:rPr>
                        <m:lit/>
                      </m:rPr>
                      <a:rPr lang="en-US" i="1">
                        <a:latin typeface="Cambria Math" panose="02040503050406030204" pitchFamily="18" charset="0"/>
                      </a:rPr>
                      <m:t>/</m:t>
                    </m:r>
                    <m:r>
                      <a:rPr lang="en-US" i="1">
                        <a:latin typeface="Cambria Math" panose="02040503050406030204" pitchFamily="18" charset="0"/>
                      </a:rPr>
                      <m:t>64</m:t>
                    </m:r>
                  </m:oMath>
                </a14:m>
                <a:endParaRPr lang="en-US"/>
              </a:p>
            </p:txBody>
          </p:sp>
        </mc:Choice>
        <mc:Fallback xmlns="">
          <p:sp>
            <p:nvSpPr>
              <p:cNvPr id="184" name="Text Placeholder 5">
                <a:extLst>
                  <a:ext uri="{FF2B5EF4-FFF2-40B4-BE49-F238E27FC236}">
                    <a16:creationId xmlns:a16="http://schemas.microsoft.com/office/drawing/2014/main" id="{C1A3854E-3E4E-AAE0-F88B-0AF39B0B2863}"/>
                  </a:ext>
                </a:extLst>
              </p:cNvPr>
              <p:cNvSpPr>
                <a:spLocks noGrp="1" noRot="1" noChangeAspect="1" noMove="1" noResize="1" noEditPoints="1" noAdjustHandles="1" noChangeArrowheads="1" noChangeShapeType="1" noTextEdit="1"/>
              </p:cNvSpPr>
              <p:nvPr>
                <p:ph type="body" idx="1"/>
              </p:nvPr>
            </p:nvSpPr>
            <p:spPr>
              <a:xfrm>
                <a:off x="3993634" y="402200"/>
                <a:ext cx="4634010" cy="1940344"/>
              </a:xfr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38295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DC8E9C-A7D2-435C-A94E-0498241BB871}"/>
              </a:ext>
            </a:extLst>
          </p:cNvPr>
          <p:cNvPicPr>
            <a:picLocks noChangeAspect="1"/>
          </p:cNvPicPr>
          <p:nvPr/>
        </p:nvPicPr>
        <p:blipFill>
          <a:blip r:embed="rId3"/>
          <a:stretch>
            <a:fillRect/>
          </a:stretch>
        </p:blipFill>
        <p:spPr>
          <a:xfrm>
            <a:off x="36403" y="4281484"/>
            <a:ext cx="999237" cy="636181"/>
          </a:xfrm>
          <a:prstGeom prst="rect">
            <a:avLst/>
          </a:prstGeom>
        </p:spPr>
      </p:pic>
      <p:sp>
        <p:nvSpPr>
          <p:cNvPr id="5" name="Title 4">
            <a:extLst>
              <a:ext uri="{FF2B5EF4-FFF2-40B4-BE49-F238E27FC236}">
                <a16:creationId xmlns:a16="http://schemas.microsoft.com/office/drawing/2014/main" id="{FC788030-3056-4B01-92B8-C25E05E0E18D}"/>
              </a:ext>
            </a:extLst>
          </p:cNvPr>
          <p:cNvSpPr>
            <a:spLocks noGrp="1"/>
          </p:cNvSpPr>
          <p:nvPr>
            <p:ph type="title"/>
          </p:nvPr>
        </p:nvSpPr>
        <p:spPr/>
        <p:txBody>
          <a:bodyPr/>
          <a:lstStyle/>
          <a:p>
            <a:r>
              <a:rPr lang="en-US"/>
              <a:t>Tree Diagram for a Non-Uniform Probability Space</a:t>
            </a:r>
          </a:p>
        </p:txBody>
      </p:sp>
      <p:cxnSp>
        <p:nvCxnSpPr>
          <p:cNvPr id="29" name="Straight Connector 28">
            <a:extLst>
              <a:ext uri="{FF2B5EF4-FFF2-40B4-BE49-F238E27FC236}">
                <a16:creationId xmlns:a16="http://schemas.microsoft.com/office/drawing/2014/main" id="{310C8CC2-9E81-44CC-F622-EE309E99A18C}"/>
              </a:ext>
            </a:extLst>
          </p:cNvPr>
          <p:cNvCxnSpPr>
            <a:cxnSpLocks/>
            <a:stCxn id="51" idx="0"/>
            <a:endCxn id="160" idx="1"/>
          </p:cNvCxnSpPr>
          <p:nvPr/>
        </p:nvCxnSpPr>
        <p:spPr>
          <a:xfrm flipV="1">
            <a:off x="400485" y="948352"/>
            <a:ext cx="1085872" cy="1821607"/>
          </a:xfrm>
          <a:prstGeom prst="line">
            <a:avLst/>
          </a:prstGeom>
          <a:ln w="19050"/>
        </p:spPr>
        <p:style>
          <a:lnRef idx="1">
            <a:schemeClr val="dk1"/>
          </a:lnRef>
          <a:fillRef idx="0">
            <a:schemeClr val="dk1"/>
          </a:fillRef>
          <a:effectRef idx="0">
            <a:schemeClr val="dk1"/>
          </a:effectRef>
          <a:fontRef idx="minor">
            <a:schemeClr val="tx1"/>
          </a:fontRef>
        </p:style>
      </p:cxnSp>
      <p:grpSp>
        <p:nvGrpSpPr>
          <p:cNvPr id="56" name="Group 55">
            <a:extLst>
              <a:ext uri="{FF2B5EF4-FFF2-40B4-BE49-F238E27FC236}">
                <a16:creationId xmlns:a16="http://schemas.microsoft.com/office/drawing/2014/main" id="{128641AF-30F8-8044-7764-41C65E7C7224}"/>
              </a:ext>
            </a:extLst>
          </p:cNvPr>
          <p:cNvGrpSpPr/>
          <p:nvPr/>
        </p:nvGrpSpPr>
        <p:grpSpPr>
          <a:xfrm>
            <a:off x="356417" y="2731507"/>
            <a:ext cx="114704" cy="114704"/>
            <a:chOff x="598522" y="3915509"/>
            <a:chExt cx="640336" cy="640336"/>
          </a:xfrm>
        </p:grpSpPr>
        <p:sp>
          <p:nvSpPr>
            <p:cNvPr id="2" name="Oval 1">
              <a:extLst>
                <a:ext uri="{FF2B5EF4-FFF2-40B4-BE49-F238E27FC236}">
                  <a16:creationId xmlns:a16="http://schemas.microsoft.com/office/drawing/2014/main" id="{68D4D93A-BEE8-6EE1-8E4C-9328E5DFA339}"/>
                </a:ext>
              </a:extLst>
            </p:cNvPr>
            <p:cNvSpPr/>
            <p:nvPr/>
          </p:nvSpPr>
          <p:spPr>
            <a:xfrm>
              <a:off x="598522" y="3915509"/>
              <a:ext cx="640336" cy="640336"/>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FDB31BDE-9940-C1E9-7633-344E6A4DC382}"/>
                </a:ext>
              </a:extLst>
            </p:cNvPr>
            <p:cNvSpPr/>
            <p:nvPr/>
          </p:nvSpPr>
          <p:spPr>
            <a:xfrm>
              <a:off x="770374" y="4130169"/>
              <a:ext cx="148316" cy="21101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79" name="Rectangle 78">
            <a:extLst>
              <a:ext uri="{FF2B5EF4-FFF2-40B4-BE49-F238E27FC236}">
                <a16:creationId xmlns:a16="http://schemas.microsoft.com/office/drawing/2014/main" id="{C0BF201C-A418-2797-9E31-DD9242BD1971}"/>
              </a:ext>
            </a:extLst>
          </p:cNvPr>
          <p:cNvSpPr/>
          <p:nvPr/>
        </p:nvSpPr>
        <p:spPr>
          <a:xfrm>
            <a:off x="3220333" y="4890373"/>
            <a:ext cx="368344" cy="229408"/>
          </a:xfrm>
          <a:prstGeom prst="rect">
            <a:avLst/>
          </a:prstGeom>
          <a:solidFill>
            <a:srgbClr val="7030A0"/>
          </a:solidFill>
          <a:ln>
            <a:solidFill>
              <a:srgbClr val="3A1953"/>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1</a:t>
            </a:r>
          </a:p>
        </p:txBody>
      </p:sp>
      <p:sp>
        <p:nvSpPr>
          <p:cNvPr id="80" name="Rectangle 79">
            <a:extLst>
              <a:ext uri="{FF2B5EF4-FFF2-40B4-BE49-F238E27FC236}">
                <a16:creationId xmlns:a16="http://schemas.microsoft.com/office/drawing/2014/main" id="{441EF421-1579-4CCF-833C-2C9117293D0B}"/>
              </a:ext>
            </a:extLst>
          </p:cNvPr>
          <p:cNvSpPr/>
          <p:nvPr/>
        </p:nvSpPr>
        <p:spPr>
          <a:xfrm>
            <a:off x="3220333" y="4601593"/>
            <a:ext cx="368344" cy="229408"/>
          </a:xfrm>
          <a:prstGeom prst="rect">
            <a:avLst/>
          </a:prstGeom>
          <a:solidFill>
            <a:schemeClr val="accent4"/>
          </a:solidFill>
          <a:ln>
            <a:solidFill>
              <a:srgbClr val="765A0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2</a:t>
            </a:r>
          </a:p>
        </p:txBody>
      </p:sp>
      <p:sp>
        <p:nvSpPr>
          <p:cNvPr id="81" name="Rectangle 80">
            <a:extLst>
              <a:ext uri="{FF2B5EF4-FFF2-40B4-BE49-F238E27FC236}">
                <a16:creationId xmlns:a16="http://schemas.microsoft.com/office/drawing/2014/main" id="{259C93F7-CF82-3110-A4F8-AE0B6EAC8697}"/>
              </a:ext>
            </a:extLst>
          </p:cNvPr>
          <p:cNvSpPr/>
          <p:nvPr/>
        </p:nvSpPr>
        <p:spPr>
          <a:xfrm>
            <a:off x="3220333" y="4312814"/>
            <a:ext cx="368344" cy="229408"/>
          </a:xfrm>
          <a:prstGeom prst="rect">
            <a:avLst/>
          </a:prstGeom>
          <a:solidFill>
            <a:schemeClr val="accent4"/>
          </a:solidFill>
          <a:ln>
            <a:solidFill>
              <a:srgbClr val="765A0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3</a:t>
            </a:r>
          </a:p>
        </p:txBody>
      </p:sp>
      <p:sp>
        <p:nvSpPr>
          <p:cNvPr id="82" name="Rectangle 81">
            <a:extLst>
              <a:ext uri="{FF2B5EF4-FFF2-40B4-BE49-F238E27FC236}">
                <a16:creationId xmlns:a16="http://schemas.microsoft.com/office/drawing/2014/main" id="{AEA431C3-58A7-246B-CD99-1CA6A89EF5C4}"/>
              </a:ext>
            </a:extLst>
          </p:cNvPr>
          <p:cNvSpPr/>
          <p:nvPr/>
        </p:nvSpPr>
        <p:spPr>
          <a:xfrm>
            <a:off x="3220333" y="4024035"/>
            <a:ext cx="368344" cy="229408"/>
          </a:xfrm>
          <a:prstGeom prst="rect">
            <a:avLst/>
          </a:prstGeom>
          <a:solidFill>
            <a:schemeClr val="accent4"/>
          </a:solidFill>
          <a:ln>
            <a:solidFill>
              <a:srgbClr val="765A0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4</a:t>
            </a:r>
          </a:p>
        </p:txBody>
      </p:sp>
      <p:cxnSp>
        <p:nvCxnSpPr>
          <p:cNvPr id="87" name="Straight Connector 86">
            <a:extLst>
              <a:ext uri="{FF2B5EF4-FFF2-40B4-BE49-F238E27FC236}">
                <a16:creationId xmlns:a16="http://schemas.microsoft.com/office/drawing/2014/main" id="{C51ADCFB-7494-C4C3-788A-78E96594A97B}"/>
              </a:ext>
            </a:extLst>
          </p:cNvPr>
          <p:cNvCxnSpPr>
            <a:cxnSpLocks/>
            <a:stCxn id="3" idx="3"/>
            <a:endCxn id="79" idx="1"/>
          </p:cNvCxnSpPr>
          <p:nvPr/>
        </p:nvCxnSpPr>
        <p:spPr>
          <a:xfrm>
            <a:off x="1854701" y="4542222"/>
            <a:ext cx="1365632" cy="462855"/>
          </a:xfrm>
          <a:prstGeom prst="line">
            <a:avLst/>
          </a:prstGeom>
          <a:ln w="19050"/>
        </p:spPr>
        <p:style>
          <a:lnRef idx="1">
            <a:schemeClr val="dk1"/>
          </a:lnRef>
          <a:fillRef idx="0">
            <a:schemeClr val="dk1"/>
          </a:fillRef>
          <a:effectRef idx="0">
            <a:schemeClr val="dk1"/>
          </a:effectRef>
          <a:fontRef idx="minor">
            <a:schemeClr val="tx1"/>
          </a:fontRef>
        </p:style>
      </p:cxnSp>
      <p:cxnSp>
        <p:nvCxnSpPr>
          <p:cNvPr id="90" name="Straight Connector 89">
            <a:extLst>
              <a:ext uri="{FF2B5EF4-FFF2-40B4-BE49-F238E27FC236}">
                <a16:creationId xmlns:a16="http://schemas.microsoft.com/office/drawing/2014/main" id="{855F65AF-FF9A-F973-366A-F594FAB90F61}"/>
              </a:ext>
            </a:extLst>
          </p:cNvPr>
          <p:cNvCxnSpPr>
            <a:cxnSpLocks/>
            <a:stCxn id="3" idx="3"/>
            <a:endCxn id="80" idx="1"/>
          </p:cNvCxnSpPr>
          <p:nvPr/>
        </p:nvCxnSpPr>
        <p:spPr>
          <a:xfrm>
            <a:off x="1854701" y="4542222"/>
            <a:ext cx="1365632" cy="174075"/>
          </a:xfrm>
          <a:prstGeom prst="line">
            <a:avLst/>
          </a:prstGeom>
          <a:ln w="19050"/>
        </p:spPr>
        <p:style>
          <a:lnRef idx="1">
            <a:schemeClr val="dk1"/>
          </a:lnRef>
          <a:fillRef idx="0">
            <a:schemeClr val="dk1"/>
          </a:fillRef>
          <a:effectRef idx="0">
            <a:schemeClr val="dk1"/>
          </a:effectRef>
          <a:fontRef idx="minor">
            <a:schemeClr val="tx1"/>
          </a:fontRef>
        </p:style>
      </p:cxnSp>
      <p:cxnSp>
        <p:nvCxnSpPr>
          <p:cNvPr id="93" name="Straight Connector 92">
            <a:extLst>
              <a:ext uri="{FF2B5EF4-FFF2-40B4-BE49-F238E27FC236}">
                <a16:creationId xmlns:a16="http://schemas.microsoft.com/office/drawing/2014/main" id="{2DCC4B3E-83AD-F46E-49BF-C26A5A004A78}"/>
              </a:ext>
            </a:extLst>
          </p:cNvPr>
          <p:cNvCxnSpPr>
            <a:cxnSpLocks/>
            <a:stCxn id="3" idx="3"/>
            <a:endCxn id="81" idx="1"/>
          </p:cNvCxnSpPr>
          <p:nvPr/>
        </p:nvCxnSpPr>
        <p:spPr>
          <a:xfrm flipV="1">
            <a:off x="1854701" y="4427518"/>
            <a:ext cx="1365632" cy="114704"/>
          </a:xfrm>
          <a:prstGeom prst="line">
            <a:avLst/>
          </a:prstGeom>
          <a:ln w="19050"/>
        </p:spPr>
        <p:style>
          <a:lnRef idx="1">
            <a:schemeClr val="dk1"/>
          </a:lnRef>
          <a:fillRef idx="0">
            <a:schemeClr val="dk1"/>
          </a:fillRef>
          <a:effectRef idx="0">
            <a:schemeClr val="dk1"/>
          </a:effectRef>
          <a:fontRef idx="minor">
            <a:schemeClr val="tx1"/>
          </a:fontRef>
        </p:style>
      </p:cxnSp>
      <p:cxnSp>
        <p:nvCxnSpPr>
          <p:cNvPr id="96" name="Straight Connector 95">
            <a:extLst>
              <a:ext uri="{FF2B5EF4-FFF2-40B4-BE49-F238E27FC236}">
                <a16:creationId xmlns:a16="http://schemas.microsoft.com/office/drawing/2014/main" id="{AE74780F-CD3B-7BEC-6D6A-076018612B89}"/>
              </a:ext>
            </a:extLst>
          </p:cNvPr>
          <p:cNvCxnSpPr>
            <a:cxnSpLocks/>
            <a:stCxn id="3" idx="3"/>
            <a:endCxn id="82" idx="1"/>
          </p:cNvCxnSpPr>
          <p:nvPr/>
        </p:nvCxnSpPr>
        <p:spPr>
          <a:xfrm flipV="1">
            <a:off x="1854701" y="4138739"/>
            <a:ext cx="1365632" cy="403483"/>
          </a:xfrm>
          <a:prstGeom prst="line">
            <a:avLst/>
          </a:prstGeom>
          <a:ln w="19050"/>
        </p:spPr>
        <p:style>
          <a:lnRef idx="1">
            <a:schemeClr val="dk1"/>
          </a:lnRef>
          <a:fillRef idx="0">
            <a:schemeClr val="dk1"/>
          </a:fillRef>
          <a:effectRef idx="0">
            <a:schemeClr val="dk1"/>
          </a:effectRef>
          <a:fontRef idx="minor">
            <a:schemeClr val="tx1"/>
          </a:fontRef>
        </p:style>
      </p:cxnSp>
      <p:sp>
        <p:nvSpPr>
          <p:cNvPr id="106" name="TextBox 105">
            <a:extLst>
              <a:ext uri="{FF2B5EF4-FFF2-40B4-BE49-F238E27FC236}">
                <a16:creationId xmlns:a16="http://schemas.microsoft.com/office/drawing/2014/main" id="{44C4B756-DE4D-E46A-B4FF-D714D7CA9F20}"/>
              </a:ext>
            </a:extLst>
          </p:cNvPr>
          <p:cNvSpPr txBox="1"/>
          <p:nvPr/>
        </p:nvSpPr>
        <p:spPr>
          <a:xfrm rot="1050879">
            <a:off x="2487943" y="4699290"/>
            <a:ext cx="1024258" cy="292388"/>
          </a:xfrm>
          <a:prstGeom prst="rect">
            <a:avLst/>
          </a:prstGeom>
          <a:noFill/>
        </p:spPr>
        <p:txBody>
          <a:bodyPr wrap="square" rtlCol="0">
            <a:spAutoFit/>
          </a:bodyPr>
          <a:lstStyle/>
          <a:p>
            <a:r>
              <a:rPr lang="en-US" sz="1300"/>
              <a:t>5/8</a:t>
            </a:r>
          </a:p>
        </p:txBody>
      </p:sp>
      <p:sp>
        <p:nvSpPr>
          <p:cNvPr id="107" name="TextBox 106">
            <a:extLst>
              <a:ext uri="{FF2B5EF4-FFF2-40B4-BE49-F238E27FC236}">
                <a16:creationId xmlns:a16="http://schemas.microsoft.com/office/drawing/2014/main" id="{6946E6E3-C0A4-ED33-D7E1-80E2F99C391E}"/>
              </a:ext>
            </a:extLst>
          </p:cNvPr>
          <p:cNvSpPr txBox="1"/>
          <p:nvPr/>
        </p:nvSpPr>
        <p:spPr>
          <a:xfrm rot="401436">
            <a:off x="2557771" y="4458911"/>
            <a:ext cx="1024258" cy="292388"/>
          </a:xfrm>
          <a:prstGeom prst="rect">
            <a:avLst/>
          </a:prstGeom>
          <a:noFill/>
        </p:spPr>
        <p:txBody>
          <a:bodyPr wrap="square" rtlCol="0">
            <a:spAutoFit/>
          </a:bodyPr>
          <a:lstStyle/>
          <a:p>
            <a:r>
              <a:rPr lang="en-US" sz="1300"/>
              <a:t>1/8</a:t>
            </a:r>
          </a:p>
        </p:txBody>
      </p:sp>
      <p:sp>
        <p:nvSpPr>
          <p:cNvPr id="109" name="TextBox 108">
            <a:extLst>
              <a:ext uri="{FF2B5EF4-FFF2-40B4-BE49-F238E27FC236}">
                <a16:creationId xmlns:a16="http://schemas.microsoft.com/office/drawing/2014/main" id="{83290AFE-D716-65E9-309C-3B4DCA1E2F6B}"/>
              </a:ext>
            </a:extLst>
          </p:cNvPr>
          <p:cNvSpPr txBox="1"/>
          <p:nvPr/>
        </p:nvSpPr>
        <p:spPr>
          <a:xfrm rot="21220156">
            <a:off x="2526707" y="4211777"/>
            <a:ext cx="1024258" cy="292388"/>
          </a:xfrm>
          <a:prstGeom prst="rect">
            <a:avLst/>
          </a:prstGeom>
          <a:noFill/>
        </p:spPr>
        <p:txBody>
          <a:bodyPr wrap="square" rtlCol="0">
            <a:spAutoFit/>
          </a:bodyPr>
          <a:lstStyle/>
          <a:p>
            <a:r>
              <a:rPr lang="en-US" sz="1300"/>
              <a:t>1/8</a:t>
            </a:r>
          </a:p>
        </p:txBody>
      </p:sp>
      <p:sp>
        <p:nvSpPr>
          <p:cNvPr id="110" name="TextBox 109">
            <a:extLst>
              <a:ext uri="{FF2B5EF4-FFF2-40B4-BE49-F238E27FC236}">
                <a16:creationId xmlns:a16="http://schemas.microsoft.com/office/drawing/2014/main" id="{D4D5429A-C5F4-F0BF-B8BF-55B8D828D459}"/>
              </a:ext>
            </a:extLst>
          </p:cNvPr>
          <p:cNvSpPr txBox="1"/>
          <p:nvPr/>
        </p:nvSpPr>
        <p:spPr>
          <a:xfrm rot="20742048">
            <a:off x="2457783" y="3987055"/>
            <a:ext cx="1024258" cy="292388"/>
          </a:xfrm>
          <a:prstGeom prst="rect">
            <a:avLst/>
          </a:prstGeom>
          <a:noFill/>
        </p:spPr>
        <p:txBody>
          <a:bodyPr wrap="square" rtlCol="0">
            <a:spAutoFit/>
          </a:bodyPr>
          <a:lstStyle/>
          <a:p>
            <a:r>
              <a:rPr lang="en-US" sz="1300"/>
              <a:t>1/8</a:t>
            </a:r>
          </a:p>
        </p:txBody>
      </p:sp>
      <p:sp>
        <p:nvSpPr>
          <p:cNvPr id="115" name="Rectangle 114">
            <a:extLst>
              <a:ext uri="{FF2B5EF4-FFF2-40B4-BE49-F238E27FC236}">
                <a16:creationId xmlns:a16="http://schemas.microsoft.com/office/drawing/2014/main" id="{936C4409-3893-3D88-D291-19C9932ECA67}"/>
              </a:ext>
            </a:extLst>
          </p:cNvPr>
          <p:cNvSpPr/>
          <p:nvPr/>
        </p:nvSpPr>
        <p:spPr>
          <a:xfrm>
            <a:off x="3220333" y="3675208"/>
            <a:ext cx="368344" cy="229408"/>
          </a:xfrm>
          <a:prstGeom prst="rect">
            <a:avLst/>
          </a:prstGeom>
          <a:solidFill>
            <a:schemeClr val="accent4"/>
          </a:solidFill>
          <a:ln>
            <a:solidFill>
              <a:srgbClr val="765A0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1</a:t>
            </a:r>
          </a:p>
        </p:txBody>
      </p:sp>
      <p:sp>
        <p:nvSpPr>
          <p:cNvPr id="116" name="Rectangle 115">
            <a:extLst>
              <a:ext uri="{FF2B5EF4-FFF2-40B4-BE49-F238E27FC236}">
                <a16:creationId xmlns:a16="http://schemas.microsoft.com/office/drawing/2014/main" id="{4653334B-D85F-0EAF-170E-66A7AF747A4F}"/>
              </a:ext>
            </a:extLst>
          </p:cNvPr>
          <p:cNvSpPr/>
          <p:nvPr/>
        </p:nvSpPr>
        <p:spPr>
          <a:xfrm>
            <a:off x="3220333" y="3386428"/>
            <a:ext cx="368344" cy="229408"/>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2</a:t>
            </a:r>
          </a:p>
        </p:txBody>
      </p:sp>
      <p:sp>
        <p:nvSpPr>
          <p:cNvPr id="117" name="Rectangle 116">
            <a:extLst>
              <a:ext uri="{FF2B5EF4-FFF2-40B4-BE49-F238E27FC236}">
                <a16:creationId xmlns:a16="http://schemas.microsoft.com/office/drawing/2014/main" id="{CD34B9C0-A82F-5DBA-3B1B-5707D8A34B8C}"/>
              </a:ext>
            </a:extLst>
          </p:cNvPr>
          <p:cNvSpPr/>
          <p:nvPr/>
        </p:nvSpPr>
        <p:spPr>
          <a:xfrm>
            <a:off x="3220333" y="3097649"/>
            <a:ext cx="368344" cy="229408"/>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3</a:t>
            </a:r>
          </a:p>
        </p:txBody>
      </p:sp>
      <p:sp>
        <p:nvSpPr>
          <p:cNvPr id="119" name="Rectangle 118">
            <a:extLst>
              <a:ext uri="{FF2B5EF4-FFF2-40B4-BE49-F238E27FC236}">
                <a16:creationId xmlns:a16="http://schemas.microsoft.com/office/drawing/2014/main" id="{7269FD32-F331-3CF2-CBE3-EBE33A1F7DB2}"/>
              </a:ext>
            </a:extLst>
          </p:cNvPr>
          <p:cNvSpPr/>
          <p:nvPr/>
        </p:nvSpPr>
        <p:spPr>
          <a:xfrm>
            <a:off x="3220333" y="2808870"/>
            <a:ext cx="368344" cy="229408"/>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4</a:t>
            </a:r>
          </a:p>
        </p:txBody>
      </p:sp>
      <p:cxnSp>
        <p:nvCxnSpPr>
          <p:cNvPr id="120" name="Straight Connector 119">
            <a:extLst>
              <a:ext uri="{FF2B5EF4-FFF2-40B4-BE49-F238E27FC236}">
                <a16:creationId xmlns:a16="http://schemas.microsoft.com/office/drawing/2014/main" id="{F23257F7-1BA9-F658-B136-DB95095FAB84}"/>
              </a:ext>
            </a:extLst>
          </p:cNvPr>
          <p:cNvCxnSpPr>
            <a:cxnSpLocks/>
            <a:stCxn id="114" idx="3"/>
            <a:endCxn id="115" idx="1"/>
          </p:cNvCxnSpPr>
          <p:nvPr/>
        </p:nvCxnSpPr>
        <p:spPr>
          <a:xfrm>
            <a:off x="1854701" y="3327057"/>
            <a:ext cx="1365632" cy="462855"/>
          </a:xfrm>
          <a:prstGeom prst="line">
            <a:avLst/>
          </a:prstGeom>
          <a:ln w="19050"/>
        </p:spPr>
        <p:style>
          <a:lnRef idx="1">
            <a:schemeClr val="dk1"/>
          </a:lnRef>
          <a:fillRef idx="0">
            <a:schemeClr val="dk1"/>
          </a:fillRef>
          <a:effectRef idx="0">
            <a:schemeClr val="dk1"/>
          </a:effectRef>
          <a:fontRef idx="minor">
            <a:schemeClr val="tx1"/>
          </a:fontRef>
        </p:style>
      </p:cxnSp>
      <p:cxnSp>
        <p:nvCxnSpPr>
          <p:cNvPr id="121" name="Straight Connector 120">
            <a:extLst>
              <a:ext uri="{FF2B5EF4-FFF2-40B4-BE49-F238E27FC236}">
                <a16:creationId xmlns:a16="http://schemas.microsoft.com/office/drawing/2014/main" id="{70D3253B-268E-39D1-E2F5-3D35722A1C94}"/>
              </a:ext>
            </a:extLst>
          </p:cNvPr>
          <p:cNvCxnSpPr>
            <a:cxnSpLocks/>
            <a:stCxn id="114" idx="3"/>
            <a:endCxn id="116" idx="1"/>
          </p:cNvCxnSpPr>
          <p:nvPr/>
        </p:nvCxnSpPr>
        <p:spPr>
          <a:xfrm>
            <a:off x="1854701" y="3327057"/>
            <a:ext cx="1365632" cy="174075"/>
          </a:xfrm>
          <a:prstGeom prst="line">
            <a:avLst/>
          </a:prstGeom>
          <a:ln w="19050"/>
        </p:spPr>
        <p:style>
          <a:lnRef idx="1">
            <a:schemeClr val="dk1"/>
          </a:lnRef>
          <a:fillRef idx="0">
            <a:schemeClr val="dk1"/>
          </a:fillRef>
          <a:effectRef idx="0">
            <a:schemeClr val="dk1"/>
          </a:effectRef>
          <a:fontRef idx="minor">
            <a:schemeClr val="tx1"/>
          </a:fontRef>
        </p:style>
      </p:cxnSp>
      <p:cxnSp>
        <p:nvCxnSpPr>
          <p:cNvPr id="122" name="Straight Connector 121">
            <a:extLst>
              <a:ext uri="{FF2B5EF4-FFF2-40B4-BE49-F238E27FC236}">
                <a16:creationId xmlns:a16="http://schemas.microsoft.com/office/drawing/2014/main" id="{FA32DB36-89AA-0A59-261E-ED66201143DA}"/>
              </a:ext>
            </a:extLst>
          </p:cNvPr>
          <p:cNvCxnSpPr>
            <a:cxnSpLocks/>
            <a:stCxn id="114" idx="3"/>
            <a:endCxn id="117" idx="1"/>
          </p:cNvCxnSpPr>
          <p:nvPr/>
        </p:nvCxnSpPr>
        <p:spPr>
          <a:xfrm flipV="1">
            <a:off x="1854701" y="3212353"/>
            <a:ext cx="1365632" cy="114704"/>
          </a:xfrm>
          <a:prstGeom prst="line">
            <a:avLst/>
          </a:prstGeom>
          <a:ln w="19050"/>
        </p:spPr>
        <p:style>
          <a:lnRef idx="1">
            <a:schemeClr val="dk1"/>
          </a:lnRef>
          <a:fillRef idx="0">
            <a:schemeClr val="dk1"/>
          </a:fillRef>
          <a:effectRef idx="0">
            <a:schemeClr val="dk1"/>
          </a:effectRef>
          <a:fontRef idx="minor">
            <a:schemeClr val="tx1"/>
          </a:fontRef>
        </p:style>
      </p:cxnSp>
      <p:cxnSp>
        <p:nvCxnSpPr>
          <p:cNvPr id="123" name="Straight Connector 122">
            <a:extLst>
              <a:ext uri="{FF2B5EF4-FFF2-40B4-BE49-F238E27FC236}">
                <a16:creationId xmlns:a16="http://schemas.microsoft.com/office/drawing/2014/main" id="{D7097791-2B88-8BFA-1A09-80D48CDD5D98}"/>
              </a:ext>
            </a:extLst>
          </p:cNvPr>
          <p:cNvCxnSpPr>
            <a:cxnSpLocks/>
            <a:stCxn id="114" idx="3"/>
            <a:endCxn id="119" idx="1"/>
          </p:cNvCxnSpPr>
          <p:nvPr/>
        </p:nvCxnSpPr>
        <p:spPr>
          <a:xfrm flipV="1">
            <a:off x="1854701" y="2923574"/>
            <a:ext cx="1365632" cy="403483"/>
          </a:xfrm>
          <a:prstGeom prst="line">
            <a:avLst/>
          </a:prstGeom>
          <a:ln w="19050"/>
        </p:spPr>
        <p:style>
          <a:lnRef idx="1">
            <a:schemeClr val="dk1"/>
          </a:lnRef>
          <a:fillRef idx="0">
            <a:schemeClr val="dk1"/>
          </a:fillRef>
          <a:effectRef idx="0">
            <a:schemeClr val="dk1"/>
          </a:effectRef>
          <a:fontRef idx="minor">
            <a:schemeClr val="tx1"/>
          </a:fontRef>
        </p:style>
      </p:cxnSp>
      <p:sp>
        <p:nvSpPr>
          <p:cNvPr id="124" name="TextBox 123">
            <a:extLst>
              <a:ext uri="{FF2B5EF4-FFF2-40B4-BE49-F238E27FC236}">
                <a16:creationId xmlns:a16="http://schemas.microsoft.com/office/drawing/2014/main" id="{ED2BE3CE-94E7-EE64-2507-F1AA5A23B606}"/>
              </a:ext>
            </a:extLst>
          </p:cNvPr>
          <p:cNvSpPr txBox="1"/>
          <p:nvPr/>
        </p:nvSpPr>
        <p:spPr>
          <a:xfrm rot="1050879">
            <a:off x="2487943" y="3484125"/>
            <a:ext cx="1024258" cy="292388"/>
          </a:xfrm>
          <a:prstGeom prst="rect">
            <a:avLst/>
          </a:prstGeom>
          <a:noFill/>
        </p:spPr>
        <p:txBody>
          <a:bodyPr wrap="square" rtlCol="0">
            <a:spAutoFit/>
          </a:bodyPr>
          <a:lstStyle/>
          <a:p>
            <a:r>
              <a:rPr lang="en-US" sz="1300"/>
              <a:t>5/8</a:t>
            </a:r>
          </a:p>
        </p:txBody>
      </p:sp>
      <p:sp>
        <p:nvSpPr>
          <p:cNvPr id="126" name="TextBox 125">
            <a:extLst>
              <a:ext uri="{FF2B5EF4-FFF2-40B4-BE49-F238E27FC236}">
                <a16:creationId xmlns:a16="http://schemas.microsoft.com/office/drawing/2014/main" id="{C33349AC-695D-6F9F-4E97-E0C9F19ADFBC}"/>
              </a:ext>
            </a:extLst>
          </p:cNvPr>
          <p:cNvSpPr txBox="1"/>
          <p:nvPr/>
        </p:nvSpPr>
        <p:spPr>
          <a:xfrm rot="401436">
            <a:off x="2557771" y="3243746"/>
            <a:ext cx="1024258" cy="292388"/>
          </a:xfrm>
          <a:prstGeom prst="rect">
            <a:avLst/>
          </a:prstGeom>
          <a:noFill/>
        </p:spPr>
        <p:txBody>
          <a:bodyPr wrap="square" rtlCol="0">
            <a:spAutoFit/>
          </a:bodyPr>
          <a:lstStyle/>
          <a:p>
            <a:r>
              <a:rPr lang="en-US" sz="1300"/>
              <a:t>1/8</a:t>
            </a:r>
          </a:p>
        </p:txBody>
      </p:sp>
      <p:sp>
        <p:nvSpPr>
          <p:cNvPr id="127" name="TextBox 126">
            <a:extLst>
              <a:ext uri="{FF2B5EF4-FFF2-40B4-BE49-F238E27FC236}">
                <a16:creationId xmlns:a16="http://schemas.microsoft.com/office/drawing/2014/main" id="{C1BDCEBC-8A20-93AB-C7A2-75F72D2E2D89}"/>
              </a:ext>
            </a:extLst>
          </p:cNvPr>
          <p:cNvSpPr txBox="1"/>
          <p:nvPr/>
        </p:nvSpPr>
        <p:spPr>
          <a:xfrm rot="21220156">
            <a:off x="2526707" y="2996612"/>
            <a:ext cx="1024258" cy="292388"/>
          </a:xfrm>
          <a:prstGeom prst="rect">
            <a:avLst/>
          </a:prstGeom>
          <a:noFill/>
        </p:spPr>
        <p:txBody>
          <a:bodyPr wrap="square" rtlCol="0">
            <a:spAutoFit/>
          </a:bodyPr>
          <a:lstStyle/>
          <a:p>
            <a:r>
              <a:rPr lang="en-US" sz="1300"/>
              <a:t>1/8</a:t>
            </a:r>
          </a:p>
        </p:txBody>
      </p:sp>
      <p:sp>
        <p:nvSpPr>
          <p:cNvPr id="149" name="Rectangle 148">
            <a:extLst>
              <a:ext uri="{FF2B5EF4-FFF2-40B4-BE49-F238E27FC236}">
                <a16:creationId xmlns:a16="http://schemas.microsoft.com/office/drawing/2014/main" id="{86933E29-C9D3-19C6-C0AB-04B4B6E7EBF0}"/>
              </a:ext>
            </a:extLst>
          </p:cNvPr>
          <p:cNvSpPr/>
          <p:nvPr/>
        </p:nvSpPr>
        <p:spPr>
          <a:xfrm>
            <a:off x="3220333" y="2482854"/>
            <a:ext cx="368344" cy="229408"/>
          </a:xfrm>
          <a:prstGeom prst="rect">
            <a:avLst/>
          </a:prstGeom>
          <a:solidFill>
            <a:schemeClr val="accent4"/>
          </a:solidFill>
          <a:ln>
            <a:solidFill>
              <a:srgbClr val="765A0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1</a:t>
            </a:r>
          </a:p>
        </p:txBody>
      </p:sp>
      <p:sp>
        <p:nvSpPr>
          <p:cNvPr id="150" name="Rectangle 149">
            <a:extLst>
              <a:ext uri="{FF2B5EF4-FFF2-40B4-BE49-F238E27FC236}">
                <a16:creationId xmlns:a16="http://schemas.microsoft.com/office/drawing/2014/main" id="{125057EB-DEE0-4FF5-53AA-4F70A0459A5D}"/>
              </a:ext>
            </a:extLst>
          </p:cNvPr>
          <p:cNvSpPr/>
          <p:nvPr/>
        </p:nvSpPr>
        <p:spPr>
          <a:xfrm>
            <a:off x="3220333" y="2194074"/>
            <a:ext cx="368344" cy="229408"/>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2</a:t>
            </a:r>
          </a:p>
        </p:txBody>
      </p:sp>
      <p:sp>
        <p:nvSpPr>
          <p:cNvPr id="151" name="Rectangle 150">
            <a:extLst>
              <a:ext uri="{FF2B5EF4-FFF2-40B4-BE49-F238E27FC236}">
                <a16:creationId xmlns:a16="http://schemas.microsoft.com/office/drawing/2014/main" id="{8BB5168E-65BD-BDAF-3905-3304A0F123E8}"/>
              </a:ext>
            </a:extLst>
          </p:cNvPr>
          <p:cNvSpPr/>
          <p:nvPr/>
        </p:nvSpPr>
        <p:spPr>
          <a:xfrm>
            <a:off x="3220333" y="1905295"/>
            <a:ext cx="368344" cy="229408"/>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3</a:t>
            </a:r>
          </a:p>
        </p:txBody>
      </p:sp>
      <p:sp>
        <p:nvSpPr>
          <p:cNvPr id="152" name="Rectangle 151">
            <a:extLst>
              <a:ext uri="{FF2B5EF4-FFF2-40B4-BE49-F238E27FC236}">
                <a16:creationId xmlns:a16="http://schemas.microsoft.com/office/drawing/2014/main" id="{4122B3BC-7D0C-8681-F357-7A25ABE52836}"/>
              </a:ext>
            </a:extLst>
          </p:cNvPr>
          <p:cNvSpPr/>
          <p:nvPr/>
        </p:nvSpPr>
        <p:spPr>
          <a:xfrm>
            <a:off x="3220333" y="1616516"/>
            <a:ext cx="368344" cy="229408"/>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4</a:t>
            </a:r>
          </a:p>
        </p:txBody>
      </p:sp>
      <p:cxnSp>
        <p:nvCxnSpPr>
          <p:cNvPr id="153" name="Straight Connector 152">
            <a:extLst>
              <a:ext uri="{FF2B5EF4-FFF2-40B4-BE49-F238E27FC236}">
                <a16:creationId xmlns:a16="http://schemas.microsoft.com/office/drawing/2014/main" id="{D0EA1655-7721-DECB-7772-E3E0136891D7}"/>
              </a:ext>
            </a:extLst>
          </p:cNvPr>
          <p:cNvCxnSpPr>
            <a:cxnSpLocks/>
            <a:stCxn id="148" idx="3"/>
            <a:endCxn id="149" idx="1"/>
          </p:cNvCxnSpPr>
          <p:nvPr/>
        </p:nvCxnSpPr>
        <p:spPr>
          <a:xfrm>
            <a:off x="1854701" y="2134703"/>
            <a:ext cx="1365632" cy="462855"/>
          </a:xfrm>
          <a:prstGeom prst="line">
            <a:avLst/>
          </a:prstGeom>
          <a:ln w="19050"/>
        </p:spPr>
        <p:style>
          <a:lnRef idx="1">
            <a:schemeClr val="dk1"/>
          </a:lnRef>
          <a:fillRef idx="0">
            <a:schemeClr val="dk1"/>
          </a:fillRef>
          <a:effectRef idx="0">
            <a:schemeClr val="dk1"/>
          </a:effectRef>
          <a:fontRef idx="minor">
            <a:schemeClr val="tx1"/>
          </a:fontRef>
        </p:style>
      </p:cxnSp>
      <p:cxnSp>
        <p:nvCxnSpPr>
          <p:cNvPr id="154" name="Straight Connector 153">
            <a:extLst>
              <a:ext uri="{FF2B5EF4-FFF2-40B4-BE49-F238E27FC236}">
                <a16:creationId xmlns:a16="http://schemas.microsoft.com/office/drawing/2014/main" id="{0EF40BBE-FFA8-FBF2-668A-94EBAD196B7B}"/>
              </a:ext>
            </a:extLst>
          </p:cNvPr>
          <p:cNvCxnSpPr>
            <a:cxnSpLocks/>
            <a:stCxn id="148" idx="3"/>
            <a:endCxn id="150" idx="1"/>
          </p:cNvCxnSpPr>
          <p:nvPr/>
        </p:nvCxnSpPr>
        <p:spPr>
          <a:xfrm>
            <a:off x="1854701" y="2134703"/>
            <a:ext cx="1365632" cy="174075"/>
          </a:xfrm>
          <a:prstGeom prst="line">
            <a:avLst/>
          </a:prstGeom>
          <a:ln w="19050"/>
        </p:spPr>
        <p:style>
          <a:lnRef idx="1">
            <a:schemeClr val="dk1"/>
          </a:lnRef>
          <a:fillRef idx="0">
            <a:schemeClr val="dk1"/>
          </a:fillRef>
          <a:effectRef idx="0">
            <a:schemeClr val="dk1"/>
          </a:effectRef>
          <a:fontRef idx="minor">
            <a:schemeClr val="tx1"/>
          </a:fontRef>
        </p:style>
      </p:cxnSp>
      <p:cxnSp>
        <p:nvCxnSpPr>
          <p:cNvPr id="155" name="Straight Connector 154">
            <a:extLst>
              <a:ext uri="{FF2B5EF4-FFF2-40B4-BE49-F238E27FC236}">
                <a16:creationId xmlns:a16="http://schemas.microsoft.com/office/drawing/2014/main" id="{37A0A697-D65E-99C9-70A3-F3F07CD8C09F}"/>
              </a:ext>
            </a:extLst>
          </p:cNvPr>
          <p:cNvCxnSpPr>
            <a:cxnSpLocks/>
            <a:stCxn id="148" idx="3"/>
            <a:endCxn id="151" idx="1"/>
          </p:cNvCxnSpPr>
          <p:nvPr/>
        </p:nvCxnSpPr>
        <p:spPr>
          <a:xfrm flipV="1">
            <a:off x="1854701" y="2019999"/>
            <a:ext cx="1365632" cy="114704"/>
          </a:xfrm>
          <a:prstGeom prst="line">
            <a:avLst/>
          </a:prstGeom>
          <a:ln w="19050"/>
        </p:spPr>
        <p:style>
          <a:lnRef idx="1">
            <a:schemeClr val="dk1"/>
          </a:lnRef>
          <a:fillRef idx="0">
            <a:schemeClr val="dk1"/>
          </a:fillRef>
          <a:effectRef idx="0">
            <a:schemeClr val="dk1"/>
          </a:effectRef>
          <a:fontRef idx="minor">
            <a:schemeClr val="tx1"/>
          </a:fontRef>
        </p:style>
      </p:cxnSp>
      <p:cxnSp>
        <p:nvCxnSpPr>
          <p:cNvPr id="156" name="Straight Connector 155">
            <a:extLst>
              <a:ext uri="{FF2B5EF4-FFF2-40B4-BE49-F238E27FC236}">
                <a16:creationId xmlns:a16="http://schemas.microsoft.com/office/drawing/2014/main" id="{0EFC6435-AE3C-54A1-5EB0-665EEEFE8636}"/>
              </a:ext>
            </a:extLst>
          </p:cNvPr>
          <p:cNvCxnSpPr>
            <a:cxnSpLocks/>
            <a:stCxn id="148" idx="3"/>
            <a:endCxn id="152" idx="1"/>
          </p:cNvCxnSpPr>
          <p:nvPr/>
        </p:nvCxnSpPr>
        <p:spPr>
          <a:xfrm flipV="1">
            <a:off x="1854701" y="1731220"/>
            <a:ext cx="1365632" cy="403483"/>
          </a:xfrm>
          <a:prstGeom prst="line">
            <a:avLst/>
          </a:prstGeom>
          <a:ln w="19050"/>
        </p:spPr>
        <p:style>
          <a:lnRef idx="1">
            <a:schemeClr val="dk1"/>
          </a:lnRef>
          <a:fillRef idx="0">
            <a:schemeClr val="dk1"/>
          </a:fillRef>
          <a:effectRef idx="0">
            <a:schemeClr val="dk1"/>
          </a:effectRef>
          <a:fontRef idx="minor">
            <a:schemeClr val="tx1"/>
          </a:fontRef>
        </p:style>
      </p:cxnSp>
      <p:sp>
        <p:nvSpPr>
          <p:cNvPr id="157" name="TextBox 156">
            <a:extLst>
              <a:ext uri="{FF2B5EF4-FFF2-40B4-BE49-F238E27FC236}">
                <a16:creationId xmlns:a16="http://schemas.microsoft.com/office/drawing/2014/main" id="{E0D4B7FB-F9FB-CA6E-E56A-7237F3A5B88E}"/>
              </a:ext>
            </a:extLst>
          </p:cNvPr>
          <p:cNvSpPr txBox="1"/>
          <p:nvPr/>
        </p:nvSpPr>
        <p:spPr>
          <a:xfrm rot="1050879">
            <a:off x="2487943" y="2291771"/>
            <a:ext cx="1024258" cy="292388"/>
          </a:xfrm>
          <a:prstGeom prst="rect">
            <a:avLst/>
          </a:prstGeom>
          <a:noFill/>
        </p:spPr>
        <p:txBody>
          <a:bodyPr wrap="square" rtlCol="0">
            <a:spAutoFit/>
          </a:bodyPr>
          <a:lstStyle/>
          <a:p>
            <a:r>
              <a:rPr lang="en-US" sz="1300"/>
              <a:t>5/8</a:t>
            </a:r>
          </a:p>
        </p:txBody>
      </p:sp>
      <p:sp>
        <p:nvSpPr>
          <p:cNvPr id="158" name="TextBox 157">
            <a:extLst>
              <a:ext uri="{FF2B5EF4-FFF2-40B4-BE49-F238E27FC236}">
                <a16:creationId xmlns:a16="http://schemas.microsoft.com/office/drawing/2014/main" id="{89CA722D-A6F8-FCD3-CDE8-86999B5D8072}"/>
              </a:ext>
            </a:extLst>
          </p:cNvPr>
          <p:cNvSpPr txBox="1"/>
          <p:nvPr/>
        </p:nvSpPr>
        <p:spPr>
          <a:xfrm rot="401436">
            <a:off x="2557771" y="2051392"/>
            <a:ext cx="1024258" cy="292388"/>
          </a:xfrm>
          <a:prstGeom prst="rect">
            <a:avLst/>
          </a:prstGeom>
          <a:noFill/>
        </p:spPr>
        <p:txBody>
          <a:bodyPr wrap="square" rtlCol="0">
            <a:spAutoFit/>
          </a:bodyPr>
          <a:lstStyle/>
          <a:p>
            <a:r>
              <a:rPr lang="en-US" sz="1300"/>
              <a:t>1/8</a:t>
            </a:r>
          </a:p>
        </p:txBody>
      </p:sp>
      <p:sp>
        <p:nvSpPr>
          <p:cNvPr id="159" name="TextBox 158">
            <a:extLst>
              <a:ext uri="{FF2B5EF4-FFF2-40B4-BE49-F238E27FC236}">
                <a16:creationId xmlns:a16="http://schemas.microsoft.com/office/drawing/2014/main" id="{77348117-625C-501A-A56B-087C1D2C8E0B}"/>
              </a:ext>
            </a:extLst>
          </p:cNvPr>
          <p:cNvSpPr txBox="1"/>
          <p:nvPr/>
        </p:nvSpPr>
        <p:spPr>
          <a:xfrm rot="21220156">
            <a:off x="2526707" y="1804258"/>
            <a:ext cx="1024258" cy="292388"/>
          </a:xfrm>
          <a:prstGeom prst="rect">
            <a:avLst/>
          </a:prstGeom>
          <a:noFill/>
        </p:spPr>
        <p:txBody>
          <a:bodyPr wrap="square" rtlCol="0">
            <a:spAutoFit/>
          </a:bodyPr>
          <a:lstStyle/>
          <a:p>
            <a:r>
              <a:rPr lang="en-US" sz="1300"/>
              <a:t>1/8</a:t>
            </a:r>
          </a:p>
        </p:txBody>
      </p:sp>
      <p:sp>
        <p:nvSpPr>
          <p:cNvPr id="160" name="Rectangle 159">
            <a:extLst>
              <a:ext uri="{FF2B5EF4-FFF2-40B4-BE49-F238E27FC236}">
                <a16:creationId xmlns:a16="http://schemas.microsoft.com/office/drawing/2014/main" id="{B3EF990C-A791-2729-CF63-3612D2CAC470}"/>
              </a:ext>
            </a:extLst>
          </p:cNvPr>
          <p:cNvSpPr/>
          <p:nvPr/>
        </p:nvSpPr>
        <p:spPr>
          <a:xfrm>
            <a:off x="1486357" y="833648"/>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4</a:t>
            </a:r>
          </a:p>
        </p:txBody>
      </p:sp>
      <p:sp>
        <p:nvSpPr>
          <p:cNvPr id="161" name="Rectangle 160">
            <a:extLst>
              <a:ext uri="{FF2B5EF4-FFF2-40B4-BE49-F238E27FC236}">
                <a16:creationId xmlns:a16="http://schemas.microsoft.com/office/drawing/2014/main" id="{0EA91115-5743-5C79-1B6A-59C8EFD43D12}"/>
              </a:ext>
            </a:extLst>
          </p:cNvPr>
          <p:cNvSpPr/>
          <p:nvPr/>
        </p:nvSpPr>
        <p:spPr>
          <a:xfrm>
            <a:off x="3220333" y="1296503"/>
            <a:ext cx="368344" cy="229408"/>
          </a:xfrm>
          <a:prstGeom prst="rect">
            <a:avLst/>
          </a:prstGeom>
          <a:solidFill>
            <a:schemeClr val="accent4"/>
          </a:solidFill>
          <a:ln>
            <a:solidFill>
              <a:srgbClr val="765A0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1</a:t>
            </a:r>
          </a:p>
        </p:txBody>
      </p:sp>
      <p:sp>
        <p:nvSpPr>
          <p:cNvPr id="162" name="Rectangle 161">
            <a:extLst>
              <a:ext uri="{FF2B5EF4-FFF2-40B4-BE49-F238E27FC236}">
                <a16:creationId xmlns:a16="http://schemas.microsoft.com/office/drawing/2014/main" id="{F97712DE-5179-FBE0-643F-BCDF36B04F97}"/>
              </a:ext>
            </a:extLst>
          </p:cNvPr>
          <p:cNvSpPr/>
          <p:nvPr/>
        </p:nvSpPr>
        <p:spPr>
          <a:xfrm>
            <a:off x="3220333" y="1007723"/>
            <a:ext cx="368344" cy="229408"/>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2</a:t>
            </a:r>
          </a:p>
        </p:txBody>
      </p:sp>
      <p:sp>
        <p:nvSpPr>
          <p:cNvPr id="163" name="Rectangle 162">
            <a:extLst>
              <a:ext uri="{FF2B5EF4-FFF2-40B4-BE49-F238E27FC236}">
                <a16:creationId xmlns:a16="http://schemas.microsoft.com/office/drawing/2014/main" id="{C264C7B9-3363-1E28-50F0-3241839EEF10}"/>
              </a:ext>
            </a:extLst>
          </p:cNvPr>
          <p:cNvSpPr/>
          <p:nvPr/>
        </p:nvSpPr>
        <p:spPr>
          <a:xfrm>
            <a:off x="3220333" y="718944"/>
            <a:ext cx="368344" cy="229408"/>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3</a:t>
            </a:r>
          </a:p>
        </p:txBody>
      </p:sp>
      <p:sp>
        <p:nvSpPr>
          <p:cNvPr id="164" name="Rectangle 163">
            <a:extLst>
              <a:ext uri="{FF2B5EF4-FFF2-40B4-BE49-F238E27FC236}">
                <a16:creationId xmlns:a16="http://schemas.microsoft.com/office/drawing/2014/main" id="{238E1D52-1F76-D52D-B3F6-33F63F44BE73}"/>
              </a:ext>
            </a:extLst>
          </p:cNvPr>
          <p:cNvSpPr/>
          <p:nvPr/>
        </p:nvSpPr>
        <p:spPr>
          <a:xfrm>
            <a:off x="3220333" y="430165"/>
            <a:ext cx="368344" cy="229408"/>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4</a:t>
            </a:r>
          </a:p>
        </p:txBody>
      </p:sp>
      <p:cxnSp>
        <p:nvCxnSpPr>
          <p:cNvPr id="165" name="Straight Connector 164">
            <a:extLst>
              <a:ext uri="{FF2B5EF4-FFF2-40B4-BE49-F238E27FC236}">
                <a16:creationId xmlns:a16="http://schemas.microsoft.com/office/drawing/2014/main" id="{88390B8D-83E0-56F1-37FA-7D6BAFECC7C7}"/>
              </a:ext>
            </a:extLst>
          </p:cNvPr>
          <p:cNvCxnSpPr>
            <a:cxnSpLocks/>
            <a:stCxn id="160" idx="3"/>
            <a:endCxn id="161" idx="1"/>
          </p:cNvCxnSpPr>
          <p:nvPr/>
        </p:nvCxnSpPr>
        <p:spPr>
          <a:xfrm>
            <a:off x="1854701" y="948352"/>
            <a:ext cx="1365632" cy="462855"/>
          </a:xfrm>
          <a:prstGeom prst="line">
            <a:avLst/>
          </a:prstGeom>
          <a:ln w="19050"/>
        </p:spPr>
        <p:style>
          <a:lnRef idx="1">
            <a:schemeClr val="dk1"/>
          </a:lnRef>
          <a:fillRef idx="0">
            <a:schemeClr val="dk1"/>
          </a:fillRef>
          <a:effectRef idx="0">
            <a:schemeClr val="dk1"/>
          </a:effectRef>
          <a:fontRef idx="minor">
            <a:schemeClr val="tx1"/>
          </a:fontRef>
        </p:style>
      </p:cxnSp>
      <p:cxnSp>
        <p:nvCxnSpPr>
          <p:cNvPr id="166" name="Straight Connector 165">
            <a:extLst>
              <a:ext uri="{FF2B5EF4-FFF2-40B4-BE49-F238E27FC236}">
                <a16:creationId xmlns:a16="http://schemas.microsoft.com/office/drawing/2014/main" id="{6E3A7FF9-F5B7-4B5F-791E-ECF6D3694D7E}"/>
              </a:ext>
            </a:extLst>
          </p:cNvPr>
          <p:cNvCxnSpPr>
            <a:cxnSpLocks/>
            <a:stCxn id="160" idx="3"/>
            <a:endCxn id="162" idx="1"/>
          </p:cNvCxnSpPr>
          <p:nvPr/>
        </p:nvCxnSpPr>
        <p:spPr>
          <a:xfrm>
            <a:off x="1854701" y="948352"/>
            <a:ext cx="1365632" cy="174075"/>
          </a:xfrm>
          <a:prstGeom prst="line">
            <a:avLst/>
          </a:prstGeom>
          <a:ln w="19050"/>
        </p:spPr>
        <p:style>
          <a:lnRef idx="1">
            <a:schemeClr val="dk1"/>
          </a:lnRef>
          <a:fillRef idx="0">
            <a:schemeClr val="dk1"/>
          </a:fillRef>
          <a:effectRef idx="0">
            <a:schemeClr val="dk1"/>
          </a:effectRef>
          <a:fontRef idx="minor">
            <a:schemeClr val="tx1"/>
          </a:fontRef>
        </p:style>
      </p:cxnSp>
      <p:cxnSp>
        <p:nvCxnSpPr>
          <p:cNvPr id="167" name="Straight Connector 166">
            <a:extLst>
              <a:ext uri="{FF2B5EF4-FFF2-40B4-BE49-F238E27FC236}">
                <a16:creationId xmlns:a16="http://schemas.microsoft.com/office/drawing/2014/main" id="{53DDE434-0313-41DB-7E21-CE0666D6A586}"/>
              </a:ext>
            </a:extLst>
          </p:cNvPr>
          <p:cNvCxnSpPr>
            <a:cxnSpLocks/>
            <a:stCxn id="160" idx="3"/>
            <a:endCxn id="163" idx="1"/>
          </p:cNvCxnSpPr>
          <p:nvPr/>
        </p:nvCxnSpPr>
        <p:spPr>
          <a:xfrm flipV="1">
            <a:off x="1854701" y="833648"/>
            <a:ext cx="1365632" cy="114704"/>
          </a:xfrm>
          <a:prstGeom prst="line">
            <a:avLst/>
          </a:prstGeom>
          <a:ln w="19050"/>
        </p:spPr>
        <p:style>
          <a:lnRef idx="1">
            <a:schemeClr val="dk1"/>
          </a:lnRef>
          <a:fillRef idx="0">
            <a:schemeClr val="dk1"/>
          </a:fillRef>
          <a:effectRef idx="0">
            <a:schemeClr val="dk1"/>
          </a:effectRef>
          <a:fontRef idx="minor">
            <a:schemeClr val="tx1"/>
          </a:fontRef>
        </p:style>
      </p:cxnSp>
      <p:cxnSp>
        <p:nvCxnSpPr>
          <p:cNvPr id="168" name="Straight Connector 167">
            <a:extLst>
              <a:ext uri="{FF2B5EF4-FFF2-40B4-BE49-F238E27FC236}">
                <a16:creationId xmlns:a16="http://schemas.microsoft.com/office/drawing/2014/main" id="{86755141-C74F-1BC8-879B-91E5A2326A6B}"/>
              </a:ext>
            </a:extLst>
          </p:cNvPr>
          <p:cNvCxnSpPr>
            <a:cxnSpLocks/>
            <a:stCxn id="160" idx="3"/>
            <a:endCxn id="164" idx="1"/>
          </p:cNvCxnSpPr>
          <p:nvPr/>
        </p:nvCxnSpPr>
        <p:spPr>
          <a:xfrm flipV="1">
            <a:off x="1854701" y="544869"/>
            <a:ext cx="1365632" cy="403483"/>
          </a:xfrm>
          <a:prstGeom prst="line">
            <a:avLst/>
          </a:prstGeom>
          <a:ln w="19050"/>
        </p:spPr>
        <p:style>
          <a:lnRef idx="1">
            <a:schemeClr val="dk1"/>
          </a:lnRef>
          <a:fillRef idx="0">
            <a:schemeClr val="dk1"/>
          </a:fillRef>
          <a:effectRef idx="0">
            <a:schemeClr val="dk1"/>
          </a:effectRef>
          <a:fontRef idx="minor">
            <a:schemeClr val="tx1"/>
          </a:fontRef>
        </p:style>
      </p:cxnSp>
      <p:sp>
        <p:nvSpPr>
          <p:cNvPr id="169" name="TextBox 168">
            <a:extLst>
              <a:ext uri="{FF2B5EF4-FFF2-40B4-BE49-F238E27FC236}">
                <a16:creationId xmlns:a16="http://schemas.microsoft.com/office/drawing/2014/main" id="{39600D66-E25F-8A74-F8D2-D5E102BA36DC}"/>
              </a:ext>
            </a:extLst>
          </p:cNvPr>
          <p:cNvSpPr txBox="1"/>
          <p:nvPr/>
        </p:nvSpPr>
        <p:spPr>
          <a:xfrm rot="1050879">
            <a:off x="2487943" y="1105420"/>
            <a:ext cx="1024258" cy="292388"/>
          </a:xfrm>
          <a:prstGeom prst="rect">
            <a:avLst/>
          </a:prstGeom>
          <a:noFill/>
        </p:spPr>
        <p:txBody>
          <a:bodyPr wrap="square" rtlCol="0">
            <a:spAutoFit/>
          </a:bodyPr>
          <a:lstStyle/>
          <a:p>
            <a:r>
              <a:rPr lang="en-US" sz="1300"/>
              <a:t>5/8</a:t>
            </a:r>
          </a:p>
        </p:txBody>
      </p:sp>
      <p:sp>
        <p:nvSpPr>
          <p:cNvPr id="170" name="TextBox 169">
            <a:extLst>
              <a:ext uri="{FF2B5EF4-FFF2-40B4-BE49-F238E27FC236}">
                <a16:creationId xmlns:a16="http://schemas.microsoft.com/office/drawing/2014/main" id="{38376382-D2E0-471E-B699-4126E517D6FE}"/>
              </a:ext>
            </a:extLst>
          </p:cNvPr>
          <p:cNvSpPr txBox="1"/>
          <p:nvPr/>
        </p:nvSpPr>
        <p:spPr>
          <a:xfrm rot="401436">
            <a:off x="2557771" y="865041"/>
            <a:ext cx="1024258" cy="292388"/>
          </a:xfrm>
          <a:prstGeom prst="rect">
            <a:avLst/>
          </a:prstGeom>
          <a:noFill/>
        </p:spPr>
        <p:txBody>
          <a:bodyPr wrap="square" rtlCol="0">
            <a:spAutoFit/>
          </a:bodyPr>
          <a:lstStyle/>
          <a:p>
            <a:r>
              <a:rPr lang="en-US" sz="1300"/>
              <a:t>1/8</a:t>
            </a:r>
          </a:p>
        </p:txBody>
      </p:sp>
      <p:sp>
        <p:nvSpPr>
          <p:cNvPr id="171" name="TextBox 170">
            <a:extLst>
              <a:ext uri="{FF2B5EF4-FFF2-40B4-BE49-F238E27FC236}">
                <a16:creationId xmlns:a16="http://schemas.microsoft.com/office/drawing/2014/main" id="{FAB26455-7A61-E1C8-4B62-3C7B67D21A0A}"/>
              </a:ext>
            </a:extLst>
          </p:cNvPr>
          <p:cNvSpPr txBox="1"/>
          <p:nvPr/>
        </p:nvSpPr>
        <p:spPr>
          <a:xfrm rot="21220156">
            <a:off x="2526707" y="617907"/>
            <a:ext cx="1024258" cy="292388"/>
          </a:xfrm>
          <a:prstGeom prst="rect">
            <a:avLst/>
          </a:prstGeom>
          <a:noFill/>
        </p:spPr>
        <p:txBody>
          <a:bodyPr wrap="square" rtlCol="0">
            <a:spAutoFit/>
          </a:bodyPr>
          <a:lstStyle/>
          <a:p>
            <a:r>
              <a:rPr lang="en-US" sz="1300"/>
              <a:t>1/8</a:t>
            </a:r>
          </a:p>
        </p:txBody>
      </p:sp>
      <p:sp>
        <p:nvSpPr>
          <p:cNvPr id="176" name="TextBox 175">
            <a:extLst>
              <a:ext uri="{FF2B5EF4-FFF2-40B4-BE49-F238E27FC236}">
                <a16:creationId xmlns:a16="http://schemas.microsoft.com/office/drawing/2014/main" id="{2C3DD3F5-D784-9CFE-1B59-0EA8B18CAC3A}"/>
              </a:ext>
            </a:extLst>
          </p:cNvPr>
          <p:cNvSpPr txBox="1"/>
          <p:nvPr/>
        </p:nvSpPr>
        <p:spPr>
          <a:xfrm rot="20742048">
            <a:off x="2456139" y="2771891"/>
            <a:ext cx="1024258" cy="292388"/>
          </a:xfrm>
          <a:prstGeom prst="rect">
            <a:avLst/>
          </a:prstGeom>
          <a:noFill/>
        </p:spPr>
        <p:txBody>
          <a:bodyPr wrap="square" rtlCol="0">
            <a:spAutoFit/>
          </a:bodyPr>
          <a:lstStyle/>
          <a:p>
            <a:r>
              <a:rPr lang="en-US" sz="1300"/>
              <a:t>1/8</a:t>
            </a:r>
          </a:p>
        </p:txBody>
      </p:sp>
      <p:sp>
        <p:nvSpPr>
          <p:cNvPr id="177" name="TextBox 176">
            <a:extLst>
              <a:ext uri="{FF2B5EF4-FFF2-40B4-BE49-F238E27FC236}">
                <a16:creationId xmlns:a16="http://schemas.microsoft.com/office/drawing/2014/main" id="{B4FB97F4-FD5B-DE6A-C952-2CBB05167081}"/>
              </a:ext>
            </a:extLst>
          </p:cNvPr>
          <p:cNvSpPr txBox="1"/>
          <p:nvPr/>
        </p:nvSpPr>
        <p:spPr>
          <a:xfrm rot="20742048">
            <a:off x="2426359" y="1592902"/>
            <a:ext cx="1024258" cy="292388"/>
          </a:xfrm>
          <a:prstGeom prst="rect">
            <a:avLst/>
          </a:prstGeom>
          <a:noFill/>
        </p:spPr>
        <p:txBody>
          <a:bodyPr wrap="square" rtlCol="0">
            <a:spAutoFit/>
          </a:bodyPr>
          <a:lstStyle/>
          <a:p>
            <a:r>
              <a:rPr lang="en-US" sz="1300"/>
              <a:t>1/8</a:t>
            </a:r>
          </a:p>
        </p:txBody>
      </p:sp>
      <p:sp>
        <p:nvSpPr>
          <p:cNvPr id="178" name="TextBox 177">
            <a:extLst>
              <a:ext uri="{FF2B5EF4-FFF2-40B4-BE49-F238E27FC236}">
                <a16:creationId xmlns:a16="http://schemas.microsoft.com/office/drawing/2014/main" id="{7281942F-8087-964C-D26A-15C8F9DAD0F5}"/>
              </a:ext>
            </a:extLst>
          </p:cNvPr>
          <p:cNvSpPr txBox="1"/>
          <p:nvPr/>
        </p:nvSpPr>
        <p:spPr>
          <a:xfrm rot="20742048">
            <a:off x="2426359" y="400041"/>
            <a:ext cx="1024258" cy="292388"/>
          </a:xfrm>
          <a:prstGeom prst="rect">
            <a:avLst/>
          </a:prstGeom>
          <a:noFill/>
        </p:spPr>
        <p:txBody>
          <a:bodyPr wrap="square" rtlCol="0">
            <a:spAutoFit/>
          </a:bodyPr>
          <a:lstStyle/>
          <a:p>
            <a:r>
              <a:rPr lang="en-US" sz="1300"/>
              <a:t>1/8</a:t>
            </a:r>
          </a:p>
        </p:txBody>
      </p:sp>
      <p:grpSp>
        <p:nvGrpSpPr>
          <p:cNvPr id="4" name="Group 3">
            <a:extLst>
              <a:ext uri="{FF2B5EF4-FFF2-40B4-BE49-F238E27FC236}">
                <a16:creationId xmlns:a16="http://schemas.microsoft.com/office/drawing/2014/main" id="{AF6EA0C4-1096-A3D9-7C1B-0B9AAE75B791}"/>
              </a:ext>
            </a:extLst>
          </p:cNvPr>
          <p:cNvGrpSpPr/>
          <p:nvPr/>
        </p:nvGrpSpPr>
        <p:grpSpPr>
          <a:xfrm>
            <a:off x="413769" y="2788859"/>
            <a:ext cx="1440932" cy="1868067"/>
            <a:chOff x="413769" y="2788859"/>
            <a:chExt cx="1440932" cy="1868067"/>
          </a:xfrm>
        </p:grpSpPr>
        <p:sp>
          <p:nvSpPr>
            <p:cNvPr id="3" name="Rectangle 2">
              <a:extLst>
                <a:ext uri="{FF2B5EF4-FFF2-40B4-BE49-F238E27FC236}">
                  <a16:creationId xmlns:a16="http://schemas.microsoft.com/office/drawing/2014/main" id="{E2802584-FA98-87DA-9539-81B81CDB9AE1}"/>
                </a:ext>
              </a:extLst>
            </p:cNvPr>
            <p:cNvSpPr/>
            <p:nvPr/>
          </p:nvSpPr>
          <p:spPr>
            <a:xfrm>
              <a:off x="1486357" y="4427518"/>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1</a:t>
              </a:r>
            </a:p>
          </p:txBody>
        </p:sp>
        <p:cxnSp>
          <p:nvCxnSpPr>
            <p:cNvPr id="21" name="Straight Connector 20">
              <a:extLst>
                <a:ext uri="{FF2B5EF4-FFF2-40B4-BE49-F238E27FC236}">
                  <a16:creationId xmlns:a16="http://schemas.microsoft.com/office/drawing/2014/main" id="{E0C52BB7-38DF-C7D5-DABD-F8D43FAE3B0A}"/>
                </a:ext>
              </a:extLst>
            </p:cNvPr>
            <p:cNvCxnSpPr>
              <a:cxnSpLocks/>
              <a:stCxn id="51" idx="3"/>
              <a:endCxn id="3" idx="1"/>
            </p:cNvCxnSpPr>
            <p:nvPr/>
          </p:nvCxnSpPr>
          <p:spPr>
            <a:xfrm>
              <a:off x="413769" y="2788859"/>
              <a:ext cx="1072588" cy="1753363"/>
            </a:xfrm>
            <a:prstGeom prst="line">
              <a:avLst/>
            </a:prstGeom>
            <a:ln w="19050"/>
          </p:spPr>
          <p:style>
            <a:lnRef idx="1">
              <a:schemeClr val="dk1"/>
            </a:lnRef>
            <a:fillRef idx="0">
              <a:schemeClr val="dk1"/>
            </a:fillRef>
            <a:effectRef idx="0">
              <a:schemeClr val="dk1"/>
            </a:effectRef>
            <a:fontRef idx="minor">
              <a:schemeClr val="tx1"/>
            </a:fontRef>
          </p:style>
        </p:cxnSp>
        <p:sp>
          <p:nvSpPr>
            <p:cNvPr id="179" name="TextBox 178">
              <a:extLst>
                <a:ext uri="{FF2B5EF4-FFF2-40B4-BE49-F238E27FC236}">
                  <a16:creationId xmlns:a16="http://schemas.microsoft.com/office/drawing/2014/main" id="{8E86CBF6-ECAE-EA8E-588C-AE11CD2E7074}"/>
                </a:ext>
              </a:extLst>
            </p:cNvPr>
            <p:cNvSpPr txBox="1"/>
            <p:nvPr/>
          </p:nvSpPr>
          <p:spPr>
            <a:xfrm>
              <a:off x="689780" y="3774616"/>
              <a:ext cx="1024258" cy="292388"/>
            </a:xfrm>
            <a:prstGeom prst="rect">
              <a:avLst/>
            </a:prstGeom>
            <a:noFill/>
          </p:spPr>
          <p:txBody>
            <a:bodyPr wrap="square" rtlCol="0">
              <a:spAutoFit/>
            </a:bodyPr>
            <a:lstStyle/>
            <a:p>
              <a:r>
                <a:rPr lang="en-US" sz="1300"/>
                <a:t>5/8</a:t>
              </a:r>
            </a:p>
          </p:txBody>
        </p:sp>
      </p:grpSp>
      <p:grpSp>
        <p:nvGrpSpPr>
          <p:cNvPr id="6" name="Group 5">
            <a:extLst>
              <a:ext uri="{FF2B5EF4-FFF2-40B4-BE49-F238E27FC236}">
                <a16:creationId xmlns:a16="http://schemas.microsoft.com/office/drawing/2014/main" id="{3120D0B6-8788-0FBA-BFB5-DAFD255B5D2B}"/>
              </a:ext>
            </a:extLst>
          </p:cNvPr>
          <p:cNvGrpSpPr/>
          <p:nvPr/>
        </p:nvGrpSpPr>
        <p:grpSpPr>
          <a:xfrm>
            <a:off x="413769" y="2788859"/>
            <a:ext cx="1449954" cy="652902"/>
            <a:chOff x="413769" y="2788859"/>
            <a:chExt cx="1449954" cy="652902"/>
          </a:xfrm>
        </p:grpSpPr>
        <p:cxnSp>
          <p:nvCxnSpPr>
            <p:cNvPr id="23" name="Straight Connector 22">
              <a:extLst>
                <a:ext uri="{FF2B5EF4-FFF2-40B4-BE49-F238E27FC236}">
                  <a16:creationId xmlns:a16="http://schemas.microsoft.com/office/drawing/2014/main" id="{C44EF6D7-0625-8F0F-76AA-8E4D78AA4B77}"/>
                </a:ext>
              </a:extLst>
            </p:cNvPr>
            <p:cNvCxnSpPr>
              <a:cxnSpLocks/>
              <a:stCxn id="51" idx="3"/>
              <a:endCxn id="114" idx="1"/>
            </p:cNvCxnSpPr>
            <p:nvPr/>
          </p:nvCxnSpPr>
          <p:spPr>
            <a:xfrm>
              <a:off x="413769" y="2788859"/>
              <a:ext cx="1072588" cy="538198"/>
            </a:xfrm>
            <a:prstGeom prst="line">
              <a:avLst/>
            </a:prstGeom>
            <a:ln w="19050"/>
          </p:spPr>
          <p:style>
            <a:lnRef idx="1">
              <a:schemeClr val="dk1"/>
            </a:lnRef>
            <a:fillRef idx="0">
              <a:schemeClr val="dk1"/>
            </a:fillRef>
            <a:effectRef idx="0">
              <a:schemeClr val="dk1"/>
            </a:effectRef>
            <a:fontRef idx="minor">
              <a:schemeClr val="tx1"/>
            </a:fontRef>
          </p:style>
        </p:cxnSp>
        <p:sp>
          <p:nvSpPr>
            <p:cNvPr id="114" name="Rectangle 113">
              <a:extLst>
                <a:ext uri="{FF2B5EF4-FFF2-40B4-BE49-F238E27FC236}">
                  <a16:creationId xmlns:a16="http://schemas.microsoft.com/office/drawing/2014/main" id="{3AB255C1-3DA3-90F8-7AEC-B919B7061F04}"/>
                </a:ext>
              </a:extLst>
            </p:cNvPr>
            <p:cNvSpPr/>
            <p:nvPr/>
          </p:nvSpPr>
          <p:spPr>
            <a:xfrm>
              <a:off x="1486357" y="3212353"/>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2</a:t>
              </a:r>
            </a:p>
          </p:txBody>
        </p:sp>
        <p:sp>
          <p:nvSpPr>
            <p:cNvPr id="180" name="TextBox 179">
              <a:extLst>
                <a:ext uri="{FF2B5EF4-FFF2-40B4-BE49-F238E27FC236}">
                  <a16:creationId xmlns:a16="http://schemas.microsoft.com/office/drawing/2014/main" id="{E2825DE5-280D-04EB-E235-B08C1849FBBF}"/>
                </a:ext>
              </a:extLst>
            </p:cNvPr>
            <p:cNvSpPr txBox="1"/>
            <p:nvPr/>
          </p:nvSpPr>
          <p:spPr>
            <a:xfrm>
              <a:off x="839465" y="2802938"/>
              <a:ext cx="1024258" cy="292388"/>
            </a:xfrm>
            <a:prstGeom prst="rect">
              <a:avLst/>
            </a:prstGeom>
            <a:noFill/>
          </p:spPr>
          <p:txBody>
            <a:bodyPr wrap="square" rtlCol="0">
              <a:spAutoFit/>
            </a:bodyPr>
            <a:lstStyle/>
            <a:p>
              <a:r>
                <a:rPr lang="en-US" sz="1300"/>
                <a:t>1/8</a:t>
              </a:r>
            </a:p>
          </p:txBody>
        </p:sp>
      </p:grpSp>
      <p:grpSp>
        <p:nvGrpSpPr>
          <p:cNvPr id="8" name="Group 7">
            <a:extLst>
              <a:ext uri="{FF2B5EF4-FFF2-40B4-BE49-F238E27FC236}">
                <a16:creationId xmlns:a16="http://schemas.microsoft.com/office/drawing/2014/main" id="{E2758A54-C762-431F-61D4-C296173450A1}"/>
              </a:ext>
            </a:extLst>
          </p:cNvPr>
          <p:cNvGrpSpPr/>
          <p:nvPr/>
        </p:nvGrpSpPr>
        <p:grpSpPr>
          <a:xfrm>
            <a:off x="413769" y="2019999"/>
            <a:ext cx="1440932" cy="768860"/>
            <a:chOff x="413769" y="2019999"/>
            <a:chExt cx="1440932" cy="768860"/>
          </a:xfrm>
        </p:grpSpPr>
        <p:cxnSp>
          <p:nvCxnSpPr>
            <p:cNvPr id="26" name="Straight Connector 25">
              <a:extLst>
                <a:ext uri="{FF2B5EF4-FFF2-40B4-BE49-F238E27FC236}">
                  <a16:creationId xmlns:a16="http://schemas.microsoft.com/office/drawing/2014/main" id="{3C841316-A047-C1B5-6022-44F54C7BAA3A}"/>
                </a:ext>
              </a:extLst>
            </p:cNvPr>
            <p:cNvCxnSpPr>
              <a:cxnSpLocks/>
              <a:stCxn id="51" idx="3"/>
              <a:endCxn id="148" idx="1"/>
            </p:cNvCxnSpPr>
            <p:nvPr/>
          </p:nvCxnSpPr>
          <p:spPr>
            <a:xfrm flipV="1">
              <a:off x="413769" y="2134703"/>
              <a:ext cx="1072588" cy="654156"/>
            </a:xfrm>
            <a:prstGeom prst="line">
              <a:avLst/>
            </a:prstGeom>
            <a:ln w="19050"/>
          </p:spPr>
          <p:style>
            <a:lnRef idx="1">
              <a:schemeClr val="dk1"/>
            </a:lnRef>
            <a:fillRef idx="0">
              <a:schemeClr val="dk1"/>
            </a:fillRef>
            <a:effectRef idx="0">
              <a:schemeClr val="dk1"/>
            </a:effectRef>
            <a:fontRef idx="minor">
              <a:schemeClr val="tx1"/>
            </a:fontRef>
          </p:style>
        </p:cxnSp>
        <p:sp>
          <p:nvSpPr>
            <p:cNvPr id="148" name="Rectangle 147">
              <a:extLst>
                <a:ext uri="{FF2B5EF4-FFF2-40B4-BE49-F238E27FC236}">
                  <a16:creationId xmlns:a16="http://schemas.microsoft.com/office/drawing/2014/main" id="{7711B158-E3EA-A70D-A41B-0898184A0B0A}"/>
                </a:ext>
              </a:extLst>
            </p:cNvPr>
            <p:cNvSpPr/>
            <p:nvPr/>
          </p:nvSpPr>
          <p:spPr>
            <a:xfrm>
              <a:off x="1486357" y="2019999"/>
              <a:ext cx="368344" cy="229408"/>
            </a:xfrm>
            <a:prstGeom prst="rect">
              <a:avLst/>
            </a:prstGeom>
            <a:solidFill>
              <a:schemeClr val="bg1">
                <a:lumMod val="6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3</a:t>
              </a:r>
            </a:p>
          </p:txBody>
        </p:sp>
        <p:sp>
          <p:nvSpPr>
            <p:cNvPr id="181" name="TextBox 180">
              <a:extLst>
                <a:ext uri="{FF2B5EF4-FFF2-40B4-BE49-F238E27FC236}">
                  <a16:creationId xmlns:a16="http://schemas.microsoft.com/office/drawing/2014/main" id="{683E036F-AD6C-8ACB-F256-E924B3E8DDFB}"/>
                </a:ext>
              </a:extLst>
            </p:cNvPr>
            <p:cNvSpPr txBox="1"/>
            <p:nvPr/>
          </p:nvSpPr>
          <p:spPr>
            <a:xfrm>
              <a:off x="822549" y="2112663"/>
              <a:ext cx="1024258" cy="292388"/>
            </a:xfrm>
            <a:prstGeom prst="rect">
              <a:avLst/>
            </a:prstGeom>
            <a:noFill/>
          </p:spPr>
          <p:txBody>
            <a:bodyPr wrap="square" rtlCol="0">
              <a:spAutoFit/>
            </a:bodyPr>
            <a:lstStyle/>
            <a:p>
              <a:r>
                <a:rPr lang="en-US" sz="1300"/>
                <a:t>1/8</a:t>
              </a:r>
            </a:p>
          </p:txBody>
        </p:sp>
      </p:grpSp>
      <p:sp>
        <p:nvSpPr>
          <p:cNvPr id="182" name="TextBox 181">
            <a:extLst>
              <a:ext uri="{FF2B5EF4-FFF2-40B4-BE49-F238E27FC236}">
                <a16:creationId xmlns:a16="http://schemas.microsoft.com/office/drawing/2014/main" id="{C4B8FB4D-E09F-ACDD-1240-354E180B1A5D}"/>
              </a:ext>
            </a:extLst>
          </p:cNvPr>
          <p:cNvSpPr txBox="1"/>
          <p:nvPr/>
        </p:nvSpPr>
        <p:spPr>
          <a:xfrm>
            <a:off x="633914" y="1627749"/>
            <a:ext cx="1024258" cy="292388"/>
          </a:xfrm>
          <a:prstGeom prst="rect">
            <a:avLst/>
          </a:prstGeom>
          <a:noFill/>
        </p:spPr>
        <p:txBody>
          <a:bodyPr wrap="square" rtlCol="0">
            <a:spAutoFit/>
          </a:bodyPr>
          <a:lstStyle/>
          <a:p>
            <a:r>
              <a:rPr lang="en-US" sz="1300"/>
              <a:t>1/8</a:t>
            </a:r>
          </a:p>
        </p:txBody>
      </p:sp>
      <p:sp>
        <p:nvSpPr>
          <p:cNvPr id="183" name="TextBox 182">
            <a:extLst>
              <a:ext uri="{FF2B5EF4-FFF2-40B4-BE49-F238E27FC236}">
                <a16:creationId xmlns:a16="http://schemas.microsoft.com/office/drawing/2014/main" id="{760B8133-EEE1-0D30-D853-D1151E0F4BB8}"/>
              </a:ext>
            </a:extLst>
          </p:cNvPr>
          <p:cNvSpPr txBox="1"/>
          <p:nvPr/>
        </p:nvSpPr>
        <p:spPr>
          <a:xfrm>
            <a:off x="4176747" y="2355376"/>
            <a:ext cx="4051793" cy="2062103"/>
          </a:xfrm>
          <a:prstGeom prst="rect">
            <a:avLst/>
          </a:prstGeom>
          <a:noFill/>
        </p:spPr>
        <p:txBody>
          <a:bodyPr wrap="square" rtlCol="0">
            <a:spAutoFit/>
          </a:bodyPr>
          <a:lstStyle/>
          <a:p>
            <a:r>
              <a:rPr lang="en-US" sz="1600"/>
              <a:t>The tree diagram gives a somewhat more formal explanation of the probability of each outcome.</a:t>
            </a:r>
          </a:p>
          <a:p>
            <a:endParaRPr lang="en-US" sz="1600"/>
          </a:p>
          <a:p>
            <a:r>
              <a:rPr lang="en-US" sz="1600"/>
              <a:t>Here, we can multiply the probabilities together because the dice rolls are </a:t>
            </a:r>
            <a:r>
              <a:rPr lang="en-US" sz="1600" b="1"/>
              <a:t>independent</a:t>
            </a:r>
            <a:r>
              <a:rPr lang="en-US" sz="1600"/>
              <a:t>. More on this in a later lecture.</a:t>
            </a:r>
            <a:endParaRPr lang="en-US" sz="1600" b="1"/>
          </a:p>
        </p:txBody>
      </p:sp>
      <mc:AlternateContent xmlns:mc="http://schemas.openxmlformats.org/markup-compatibility/2006" xmlns:a14="http://schemas.microsoft.com/office/drawing/2010/main">
        <mc:Choice Requires="a14">
          <p:sp>
            <p:nvSpPr>
              <p:cNvPr id="184" name="Text Placeholder 5">
                <a:extLst>
                  <a:ext uri="{FF2B5EF4-FFF2-40B4-BE49-F238E27FC236}">
                    <a16:creationId xmlns:a16="http://schemas.microsoft.com/office/drawing/2014/main" id="{C1A3854E-3E4E-AAE0-F88B-0AF39B0B2863}"/>
                  </a:ext>
                </a:extLst>
              </p:cNvPr>
              <p:cNvSpPr>
                <a:spLocks noGrp="1"/>
              </p:cNvSpPr>
              <p:nvPr>
                <p:ph type="body" idx="1"/>
              </p:nvPr>
            </p:nvSpPr>
            <p:spPr>
              <a:xfrm>
                <a:off x="3993634" y="402200"/>
                <a:ext cx="4634010" cy="1940344"/>
              </a:xfrm>
            </p:spPr>
            <p:txBody>
              <a:bodyPr/>
              <a:lstStyle/>
              <a:p>
                <a14:m>
                  <m:oMath xmlns:m="http://schemas.openxmlformats.org/officeDocument/2006/math">
                    <m:r>
                      <a:rPr lang="en-US" b="1" i="1">
                        <a:latin typeface="Cambria Math" panose="02040503050406030204" pitchFamily="18" charset="0"/>
                      </a:rPr>
                      <m:t>𝑷</m:t>
                    </m:r>
                    <m:d>
                      <m:dPr>
                        <m:ctrlPr>
                          <a:rPr lang="en-US" i="1">
                            <a:latin typeface="Cambria Math" panose="02040503050406030204" pitchFamily="18" charset="0"/>
                          </a:rPr>
                        </m:ctrlPr>
                      </m:dPr>
                      <m:e>
                        <m:r>
                          <a:rPr lang="en-US" b="0" i="1" smtClean="0">
                            <a:solidFill>
                              <a:srgbClr val="7030A0"/>
                            </a:solidFill>
                            <a:latin typeface="Cambria Math" panose="02040503050406030204" pitchFamily="18" charset="0"/>
                          </a:rPr>
                          <m:t>11</m:t>
                        </m:r>
                      </m:e>
                    </m:d>
                    <m:r>
                      <a:rPr lang="en-US" i="1">
                        <a:latin typeface="Cambria Math" panose="02040503050406030204" pitchFamily="18" charset="0"/>
                      </a:rPr>
                      <m:t>=</m:t>
                    </m:r>
                    <m:r>
                      <a:rPr lang="en-US" i="1" smtClean="0">
                        <a:latin typeface="Cambria Math" panose="02040503050406030204" pitchFamily="18" charset="0"/>
                      </a:rPr>
                      <m:t>25</m:t>
                    </m:r>
                    <m:r>
                      <m:rPr>
                        <m:lit/>
                      </m:rPr>
                      <a:rPr lang="en-US" i="1">
                        <a:latin typeface="Cambria Math" panose="02040503050406030204" pitchFamily="18" charset="0"/>
                      </a:rPr>
                      <m:t>/</m:t>
                    </m:r>
                    <m:r>
                      <a:rPr lang="en-US" i="1">
                        <a:latin typeface="Cambria Math" panose="02040503050406030204" pitchFamily="18" charset="0"/>
                      </a:rPr>
                      <m:t>64</m:t>
                    </m:r>
                  </m:oMath>
                </a14:m>
                <a:endParaRPr lang="en-US"/>
              </a:p>
              <a:p>
                <a14:m>
                  <m:oMath xmlns:m="http://schemas.openxmlformats.org/officeDocument/2006/math">
                    <m:r>
                      <a:rPr lang="en-US" b="1" i="1">
                        <a:latin typeface="Cambria Math" panose="02040503050406030204" pitchFamily="18" charset="0"/>
                      </a:rPr>
                      <m:t>𝑷</m:t>
                    </m:r>
                    <m:d>
                      <m:dPr>
                        <m:ctrlPr>
                          <a:rPr lang="en-US" i="1">
                            <a:latin typeface="Cambria Math" panose="02040503050406030204" pitchFamily="18" charset="0"/>
                          </a:rPr>
                        </m:ctrlPr>
                      </m:dPr>
                      <m:e>
                        <m:r>
                          <a:rPr lang="en-US" i="1" smtClean="0">
                            <a:solidFill>
                              <a:schemeClr val="accent4"/>
                            </a:solidFill>
                            <a:latin typeface="Cambria Math" panose="02040503050406030204" pitchFamily="18" charset="0"/>
                          </a:rPr>
                          <m:t>12</m:t>
                        </m:r>
                      </m:e>
                    </m:d>
                    <m:r>
                      <a:rPr lang="en-US" i="1">
                        <a:latin typeface="Cambria Math" panose="02040503050406030204" pitchFamily="18" charset="0"/>
                      </a:rPr>
                      <m:t>=</m:t>
                    </m:r>
                    <m:r>
                      <a:rPr lang="en-US" b="1" i="1">
                        <a:latin typeface="Cambria Math" panose="02040503050406030204" pitchFamily="18" charset="0"/>
                      </a:rPr>
                      <m:t>𝑷</m:t>
                    </m:r>
                    <m:d>
                      <m:dPr>
                        <m:ctrlPr>
                          <a:rPr lang="en-US" i="1">
                            <a:latin typeface="Cambria Math" panose="02040503050406030204" pitchFamily="18" charset="0"/>
                          </a:rPr>
                        </m:ctrlPr>
                      </m:dPr>
                      <m:e>
                        <m:r>
                          <a:rPr lang="en-US" i="1" smtClean="0">
                            <a:solidFill>
                              <a:schemeClr val="accent4"/>
                            </a:solidFill>
                            <a:latin typeface="Cambria Math" panose="02040503050406030204" pitchFamily="18" charset="0"/>
                          </a:rPr>
                          <m:t>13</m:t>
                        </m:r>
                      </m:e>
                    </m:d>
                    <m:r>
                      <a:rPr lang="en-US" i="1">
                        <a:latin typeface="Cambria Math" panose="02040503050406030204" pitchFamily="18" charset="0"/>
                      </a:rPr>
                      <m:t>=</m:t>
                    </m:r>
                    <m:r>
                      <a:rPr lang="en-US" b="1" i="1">
                        <a:latin typeface="Cambria Math" panose="02040503050406030204" pitchFamily="18" charset="0"/>
                      </a:rPr>
                      <m:t>𝑷</m:t>
                    </m:r>
                    <m:d>
                      <m:dPr>
                        <m:ctrlPr>
                          <a:rPr lang="en-US" i="1">
                            <a:latin typeface="Cambria Math" panose="02040503050406030204" pitchFamily="18" charset="0"/>
                          </a:rPr>
                        </m:ctrlPr>
                      </m:dPr>
                      <m:e>
                        <m:r>
                          <a:rPr lang="en-US" i="1" smtClean="0">
                            <a:solidFill>
                              <a:schemeClr val="accent4"/>
                            </a:solidFill>
                            <a:latin typeface="Cambria Math" panose="02040503050406030204" pitchFamily="18" charset="0"/>
                          </a:rPr>
                          <m:t>14</m:t>
                        </m:r>
                      </m:e>
                    </m:d>
                    <m:r>
                      <a:rPr lang="en-US" i="1">
                        <a:latin typeface="Cambria Math" panose="02040503050406030204" pitchFamily="18" charset="0"/>
                      </a:rPr>
                      <m:t>=</m:t>
                    </m:r>
                    <m:r>
                      <a:rPr lang="en-US" b="1" i="1">
                        <a:latin typeface="Cambria Math" panose="02040503050406030204" pitchFamily="18" charset="0"/>
                      </a:rPr>
                      <m:t>𝑷</m:t>
                    </m:r>
                    <m:d>
                      <m:dPr>
                        <m:ctrlPr>
                          <a:rPr lang="en-US" i="1">
                            <a:latin typeface="Cambria Math" panose="02040503050406030204" pitchFamily="18" charset="0"/>
                          </a:rPr>
                        </m:ctrlPr>
                      </m:dPr>
                      <m:e>
                        <m:r>
                          <a:rPr lang="en-US" i="1">
                            <a:solidFill>
                              <a:schemeClr val="accent4"/>
                            </a:solidFill>
                            <a:latin typeface="Cambria Math" panose="02040503050406030204" pitchFamily="18" charset="0"/>
                          </a:rPr>
                          <m:t>21</m:t>
                        </m:r>
                      </m:e>
                    </m:d>
                    <m:r>
                      <a:rPr lang="en-US" i="1">
                        <a:latin typeface="Cambria Math" panose="02040503050406030204" pitchFamily="18" charset="0"/>
                      </a:rPr>
                      <m:t>=</m:t>
                    </m:r>
                    <m:r>
                      <a:rPr lang="en-US" b="1" i="1">
                        <a:latin typeface="Cambria Math" panose="02040503050406030204" pitchFamily="18" charset="0"/>
                      </a:rPr>
                      <m:t>𝑷</m:t>
                    </m:r>
                    <m:d>
                      <m:dPr>
                        <m:ctrlPr>
                          <a:rPr lang="en-US" i="1">
                            <a:latin typeface="Cambria Math" panose="02040503050406030204" pitchFamily="18" charset="0"/>
                          </a:rPr>
                        </m:ctrlPr>
                      </m:dPr>
                      <m:e>
                        <m:r>
                          <a:rPr lang="en-US" i="1">
                            <a:solidFill>
                              <a:schemeClr val="accent4"/>
                            </a:solidFill>
                            <a:latin typeface="Cambria Math" panose="02040503050406030204" pitchFamily="18" charset="0"/>
                          </a:rPr>
                          <m:t>31</m:t>
                        </m:r>
                      </m:e>
                    </m:d>
                    <m:r>
                      <a:rPr lang="en-US" i="1">
                        <a:latin typeface="Cambria Math" panose="02040503050406030204" pitchFamily="18" charset="0"/>
                      </a:rPr>
                      <m:t>=</m:t>
                    </m:r>
                    <m:r>
                      <a:rPr lang="en-US" b="1" i="1">
                        <a:latin typeface="Cambria Math" panose="02040503050406030204" pitchFamily="18" charset="0"/>
                      </a:rPr>
                      <m:t>𝑷</m:t>
                    </m:r>
                    <m:d>
                      <m:dPr>
                        <m:ctrlPr>
                          <a:rPr lang="en-US" i="1">
                            <a:latin typeface="Cambria Math" panose="02040503050406030204" pitchFamily="18" charset="0"/>
                          </a:rPr>
                        </m:ctrlPr>
                      </m:dPr>
                      <m:e>
                        <m:r>
                          <a:rPr lang="en-US" i="1">
                            <a:solidFill>
                              <a:schemeClr val="accent4"/>
                            </a:solidFill>
                            <a:latin typeface="Cambria Math" panose="02040503050406030204" pitchFamily="18" charset="0"/>
                          </a:rPr>
                          <m:t>41</m:t>
                        </m:r>
                      </m:e>
                    </m:d>
                    <m:r>
                      <a:rPr lang="en-US" i="1">
                        <a:latin typeface="Cambria Math" panose="02040503050406030204" pitchFamily="18" charset="0"/>
                      </a:rPr>
                      <m:t>=</m:t>
                    </m:r>
                    <m:r>
                      <a:rPr lang="en-US" i="1" smtClean="0">
                        <a:latin typeface="Cambria Math" panose="02040503050406030204" pitchFamily="18" charset="0"/>
                      </a:rPr>
                      <m:t>5</m:t>
                    </m:r>
                    <m:r>
                      <m:rPr>
                        <m:lit/>
                      </m:rPr>
                      <a:rPr lang="en-US" i="1">
                        <a:latin typeface="Cambria Math" panose="02040503050406030204" pitchFamily="18" charset="0"/>
                      </a:rPr>
                      <m:t>/</m:t>
                    </m:r>
                    <m:r>
                      <a:rPr lang="en-US" i="1">
                        <a:latin typeface="Cambria Math" panose="02040503050406030204" pitchFamily="18" charset="0"/>
                      </a:rPr>
                      <m:t>64</m:t>
                    </m:r>
                  </m:oMath>
                </a14:m>
                <a:endParaRPr lang="en-US"/>
              </a:p>
              <a:p>
                <a14:m>
                  <m:oMath xmlns:m="http://schemas.openxmlformats.org/officeDocument/2006/math">
                    <m:r>
                      <a:rPr lang="en-US" b="1" i="1" smtClean="0">
                        <a:latin typeface="Cambria Math" panose="02040503050406030204" pitchFamily="18" charset="0"/>
                      </a:rPr>
                      <m:t>𝑷</m:t>
                    </m:r>
                    <m:d>
                      <m:dPr>
                        <m:ctrlPr>
                          <a:rPr lang="en-US" i="1">
                            <a:latin typeface="Cambria Math" panose="02040503050406030204" pitchFamily="18" charset="0"/>
                          </a:rPr>
                        </m:ctrlPr>
                      </m:dPr>
                      <m:e>
                        <m:r>
                          <a:rPr lang="en-US" i="1" smtClean="0">
                            <a:solidFill>
                              <a:schemeClr val="accent5"/>
                            </a:solidFill>
                            <a:latin typeface="Cambria Math" panose="02040503050406030204" pitchFamily="18" charset="0"/>
                          </a:rPr>
                          <m:t>22</m:t>
                        </m:r>
                      </m:e>
                    </m:d>
                    <m:r>
                      <a:rPr lang="en-US" i="1">
                        <a:latin typeface="Cambria Math" panose="02040503050406030204" pitchFamily="18" charset="0"/>
                      </a:rPr>
                      <m:t>=</m:t>
                    </m:r>
                    <m:r>
                      <a:rPr lang="en-US" b="1" i="1">
                        <a:latin typeface="Cambria Math" panose="02040503050406030204" pitchFamily="18" charset="0"/>
                      </a:rPr>
                      <m:t>𝑷</m:t>
                    </m:r>
                    <m:d>
                      <m:dPr>
                        <m:ctrlPr>
                          <a:rPr lang="en-US" i="1">
                            <a:latin typeface="Cambria Math" panose="02040503050406030204" pitchFamily="18" charset="0"/>
                          </a:rPr>
                        </m:ctrlPr>
                      </m:dPr>
                      <m:e>
                        <m:r>
                          <a:rPr lang="en-US" i="1" smtClean="0">
                            <a:solidFill>
                              <a:schemeClr val="accent5"/>
                            </a:solidFill>
                            <a:latin typeface="Cambria Math" panose="02040503050406030204" pitchFamily="18" charset="0"/>
                          </a:rPr>
                          <m:t>23</m:t>
                        </m:r>
                      </m:e>
                    </m:d>
                    <m:r>
                      <a:rPr lang="en-US" i="1">
                        <a:latin typeface="Cambria Math" panose="02040503050406030204" pitchFamily="18" charset="0"/>
                      </a:rPr>
                      <m:t>=…=</m:t>
                    </m:r>
                    <m:r>
                      <a:rPr lang="en-US" b="1" i="1">
                        <a:latin typeface="Cambria Math" panose="02040503050406030204" pitchFamily="18" charset="0"/>
                      </a:rPr>
                      <m:t>𝑷</m:t>
                    </m:r>
                    <m:d>
                      <m:dPr>
                        <m:ctrlPr>
                          <a:rPr lang="en-US" i="1">
                            <a:latin typeface="Cambria Math" panose="02040503050406030204" pitchFamily="18" charset="0"/>
                          </a:rPr>
                        </m:ctrlPr>
                      </m:dPr>
                      <m:e>
                        <m:r>
                          <a:rPr lang="en-US" i="1" smtClean="0">
                            <a:solidFill>
                              <a:schemeClr val="accent5"/>
                            </a:solidFill>
                            <a:latin typeface="Cambria Math" panose="02040503050406030204" pitchFamily="18" charset="0"/>
                          </a:rPr>
                          <m:t>44</m:t>
                        </m:r>
                      </m:e>
                    </m:d>
                    <m:r>
                      <a:rPr lang="en-US" i="1">
                        <a:latin typeface="Cambria Math" panose="02040503050406030204" pitchFamily="18" charset="0"/>
                      </a:rPr>
                      <m:t>=1/64</m:t>
                    </m:r>
                  </m:oMath>
                </a14:m>
                <a:endParaRPr lang="en-US"/>
              </a:p>
              <a:p>
                <a:pPr marL="101600" indent="0">
                  <a:buNone/>
                </a:pPr>
                <a:endParaRPr lang="en-US"/>
              </a:p>
            </p:txBody>
          </p:sp>
        </mc:Choice>
        <mc:Fallback xmlns="">
          <p:sp>
            <p:nvSpPr>
              <p:cNvPr id="184" name="Text Placeholder 5">
                <a:extLst>
                  <a:ext uri="{FF2B5EF4-FFF2-40B4-BE49-F238E27FC236}">
                    <a16:creationId xmlns:a16="http://schemas.microsoft.com/office/drawing/2014/main" id="{C1A3854E-3E4E-AAE0-F88B-0AF39B0B2863}"/>
                  </a:ext>
                </a:extLst>
              </p:cNvPr>
              <p:cNvSpPr>
                <a:spLocks noGrp="1" noRot="1" noChangeAspect="1" noMove="1" noResize="1" noEditPoints="1" noAdjustHandles="1" noChangeArrowheads="1" noChangeShapeType="1" noTextEdit="1"/>
              </p:cNvSpPr>
              <p:nvPr>
                <p:ph type="body" idx="1"/>
              </p:nvPr>
            </p:nvSpPr>
            <p:spPr>
              <a:xfrm>
                <a:off x="3993634" y="402200"/>
                <a:ext cx="4634010" cy="1940344"/>
              </a:xfr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2054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DC8E9C-A7D2-435C-A94E-0498241BB871}"/>
              </a:ext>
            </a:extLst>
          </p:cNvPr>
          <p:cNvPicPr>
            <a:picLocks noChangeAspect="1"/>
          </p:cNvPicPr>
          <p:nvPr/>
        </p:nvPicPr>
        <p:blipFill>
          <a:blip r:embed="rId2"/>
          <a:stretch>
            <a:fillRect/>
          </a:stretch>
        </p:blipFill>
        <p:spPr>
          <a:xfrm>
            <a:off x="7631000" y="1662112"/>
            <a:ext cx="1428750" cy="909638"/>
          </a:xfrm>
          <a:prstGeom prst="rect">
            <a:avLst/>
          </a:prstGeom>
        </p:spPr>
      </p:pic>
      <p:sp>
        <p:nvSpPr>
          <p:cNvPr id="5" name="Title 4">
            <a:extLst>
              <a:ext uri="{FF2B5EF4-FFF2-40B4-BE49-F238E27FC236}">
                <a16:creationId xmlns:a16="http://schemas.microsoft.com/office/drawing/2014/main" id="{FC788030-3056-4B01-92B8-C25E05E0E18D}"/>
              </a:ext>
            </a:extLst>
          </p:cNvPr>
          <p:cNvSpPr>
            <a:spLocks noGrp="1"/>
          </p:cNvSpPr>
          <p:nvPr>
            <p:ph type="title"/>
          </p:nvPr>
        </p:nvSpPr>
        <p:spPr/>
        <p:txBody>
          <a:bodyPr/>
          <a:lstStyle/>
          <a:p>
            <a:r>
              <a:rPr lang="en-US"/>
              <a:t>Events in a Non Uniform Probability Space</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77C0F910-D172-4B87-B509-82A555F5A2CC}"/>
                  </a:ext>
                </a:extLst>
              </p:cNvPr>
              <p:cNvSpPr>
                <a:spLocks noGrp="1"/>
              </p:cNvSpPr>
              <p:nvPr>
                <p:ph type="body" idx="1"/>
              </p:nvPr>
            </p:nvSpPr>
            <p:spPr/>
            <p:txBody>
              <a:bodyPr/>
              <a:lstStyle/>
              <a:p>
                <a:pPr marL="101600" indent="0">
                  <a:buNone/>
                </a:pPr>
                <a:r>
                  <a:rPr lang="en-US" dirty="0"/>
                  <a:t>Example: Rolling two unfair 4-sided dice. In this case S = {1, 2, 3, 4},  k = 2, and we are drawing without replacement. Suppose that dice are loaded so that 1 appears 5/8 times, and other numbers occurs 1/8 times.</a:t>
                </a:r>
              </a:p>
              <a:p>
                <a:pPr marL="101600" indent="0">
                  <a:buNone/>
                </a:pPr>
                <a:endParaRPr lang="en-US" dirty="0"/>
              </a:p>
              <a:p>
                <a:pPr marL="101600" indent="0">
                  <a:buNone/>
                </a:pPr>
                <a:r>
                  <a:rPr lang="en-US" dirty="0"/>
                  <a:t>In this example </a:t>
                </a:r>
                <a14:m>
                  <m:oMath xmlns:m="http://schemas.openxmlformats.org/officeDocument/2006/math">
                    <m:r>
                      <a:rPr lang="en-US" b="1" i="1">
                        <a:latin typeface="Cambria Math" panose="02040503050406030204" pitchFamily="18" charset="0"/>
                      </a:rPr>
                      <m:t>𝑷</m:t>
                    </m:r>
                    <m:d>
                      <m:dPr>
                        <m:ctrlPr>
                          <a:rPr lang="en-US" i="1">
                            <a:latin typeface="Cambria Math" panose="02040503050406030204" pitchFamily="18" charset="0"/>
                          </a:rPr>
                        </m:ctrlPr>
                      </m:dPr>
                      <m:e>
                        <m:r>
                          <a:rPr lang="en-US" i="1">
                            <a:latin typeface="Cambria Math" panose="02040503050406030204" pitchFamily="18" charset="0"/>
                          </a:rPr>
                          <m:t>𝜔</m:t>
                        </m:r>
                      </m:e>
                    </m:d>
                  </m:oMath>
                </a14:m>
                <a:r>
                  <a:rPr lang="en-US" dirty="0"/>
                  <a:t> yields a non-uniform probability space:</a:t>
                </a:r>
              </a:p>
              <a:p>
                <a14:m>
                  <m:oMath xmlns:m="http://schemas.openxmlformats.org/officeDocument/2006/math">
                    <m:r>
                      <a:rPr lang="en-US" b="1" i="1">
                        <a:latin typeface="Cambria Math" panose="02040503050406030204" pitchFamily="18" charset="0"/>
                      </a:rPr>
                      <m:t>𝑷</m:t>
                    </m:r>
                    <m:d>
                      <m:dPr>
                        <m:ctrlPr>
                          <a:rPr lang="en-US" i="1">
                            <a:latin typeface="Cambria Math" panose="02040503050406030204" pitchFamily="18" charset="0"/>
                          </a:rPr>
                        </m:ctrlPr>
                      </m:dPr>
                      <m:e>
                        <m:r>
                          <a:rPr lang="en-US" b="0" i="1" smtClean="0">
                            <a:solidFill>
                              <a:srgbClr val="7030A0"/>
                            </a:solidFill>
                            <a:latin typeface="Cambria Math" panose="02040503050406030204" pitchFamily="18" charset="0"/>
                          </a:rPr>
                          <m:t>11</m:t>
                        </m:r>
                      </m:e>
                    </m:d>
                    <m:r>
                      <a:rPr lang="en-US" i="1">
                        <a:latin typeface="Cambria Math" panose="02040503050406030204" pitchFamily="18" charset="0"/>
                      </a:rPr>
                      <m:t>=</m:t>
                    </m:r>
                    <m:r>
                      <a:rPr lang="en-US" i="1" smtClean="0">
                        <a:latin typeface="Cambria Math" panose="02040503050406030204" pitchFamily="18" charset="0"/>
                      </a:rPr>
                      <m:t>25</m:t>
                    </m:r>
                    <m:r>
                      <m:rPr>
                        <m:lit/>
                      </m:rPr>
                      <a:rPr lang="en-US" i="1">
                        <a:latin typeface="Cambria Math" panose="02040503050406030204" pitchFamily="18" charset="0"/>
                      </a:rPr>
                      <m:t>/</m:t>
                    </m:r>
                    <m:r>
                      <a:rPr lang="en-US" i="1">
                        <a:latin typeface="Cambria Math" panose="02040503050406030204" pitchFamily="18" charset="0"/>
                      </a:rPr>
                      <m:t>64</m:t>
                    </m:r>
                  </m:oMath>
                </a14:m>
                <a:endParaRPr lang="en-US" dirty="0"/>
              </a:p>
              <a:p>
                <a14:m>
                  <m:oMath xmlns:m="http://schemas.openxmlformats.org/officeDocument/2006/math">
                    <m:r>
                      <a:rPr lang="en-US" b="1" i="1" smtClean="0">
                        <a:latin typeface="Cambria Math" panose="02040503050406030204" pitchFamily="18" charset="0"/>
                      </a:rPr>
                      <m:t>𝑷</m:t>
                    </m:r>
                    <m:d>
                      <m:dPr>
                        <m:ctrlPr>
                          <a:rPr lang="en-US" i="1">
                            <a:latin typeface="Cambria Math" panose="02040503050406030204" pitchFamily="18" charset="0"/>
                          </a:rPr>
                        </m:ctrlPr>
                      </m:dPr>
                      <m:e>
                        <m:r>
                          <a:rPr lang="en-US" i="1" smtClean="0">
                            <a:solidFill>
                              <a:schemeClr val="accent4"/>
                            </a:solidFill>
                            <a:latin typeface="Cambria Math" panose="02040503050406030204" pitchFamily="18" charset="0"/>
                          </a:rPr>
                          <m:t>21</m:t>
                        </m:r>
                      </m:e>
                    </m:d>
                    <m:r>
                      <a:rPr lang="en-US" i="1">
                        <a:latin typeface="Cambria Math" panose="02040503050406030204" pitchFamily="18" charset="0"/>
                      </a:rPr>
                      <m:t>=</m:t>
                    </m:r>
                    <m:r>
                      <a:rPr lang="en-US" b="1" i="1">
                        <a:latin typeface="Cambria Math" panose="02040503050406030204" pitchFamily="18" charset="0"/>
                      </a:rPr>
                      <m:t>𝑷</m:t>
                    </m:r>
                    <m:d>
                      <m:dPr>
                        <m:ctrlPr>
                          <a:rPr lang="en-US" i="1">
                            <a:latin typeface="Cambria Math" panose="02040503050406030204" pitchFamily="18" charset="0"/>
                          </a:rPr>
                        </m:ctrlPr>
                      </m:dPr>
                      <m:e>
                        <m:r>
                          <a:rPr lang="en-US" i="1" smtClean="0">
                            <a:solidFill>
                              <a:schemeClr val="accent4"/>
                            </a:solidFill>
                            <a:latin typeface="Cambria Math" panose="02040503050406030204" pitchFamily="18" charset="0"/>
                          </a:rPr>
                          <m:t>31</m:t>
                        </m:r>
                      </m:e>
                    </m:d>
                    <m:r>
                      <a:rPr lang="en-US" i="1">
                        <a:latin typeface="Cambria Math" panose="02040503050406030204" pitchFamily="18" charset="0"/>
                      </a:rPr>
                      <m:t>=</m:t>
                    </m:r>
                    <m:r>
                      <a:rPr lang="en-US" b="1" i="1">
                        <a:latin typeface="Cambria Math" panose="02040503050406030204" pitchFamily="18" charset="0"/>
                      </a:rPr>
                      <m:t>𝑷</m:t>
                    </m:r>
                    <m:d>
                      <m:dPr>
                        <m:ctrlPr>
                          <a:rPr lang="en-US" i="1">
                            <a:latin typeface="Cambria Math" panose="02040503050406030204" pitchFamily="18" charset="0"/>
                          </a:rPr>
                        </m:ctrlPr>
                      </m:dPr>
                      <m:e>
                        <m:r>
                          <a:rPr lang="en-US" i="1" smtClean="0">
                            <a:solidFill>
                              <a:schemeClr val="accent4"/>
                            </a:solidFill>
                            <a:latin typeface="Cambria Math" panose="02040503050406030204" pitchFamily="18" charset="0"/>
                          </a:rPr>
                          <m:t>41</m:t>
                        </m:r>
                      </m:e>
                    </m:d>
                    <m:r>
                      <a:rPr lang="en-US" i="1">
                        <a:latin typeface="Cambria Math" panose="02040503050406030204" pitchFamily="18" charset="0"/>
                      </a:rPr>
                      <m:t>=</m:t>
                    </m:r>
                    <m:r>
                      <a:rPr lang="en-US" b="1" i="1">
                        <a:latin typeface="Cambria Math" panose="02040503050406030204" pitchFamily="18" charset="0"/>
                      </a:rPr>
                      <m:t>𝑷</m:t>
                    </m:r>
                    <m:d>
                      <m:dPr>
                        <m:ctrlPr>
                          <a:rPr lang="en-US" i="1">
                            <a:latin typeface="Cambria Math" panose="02040503050406030204" pitchFamily="18" charset="0"/>
                          </a:rPr>
                        </m:ctrlPr>
                      </m:dPr>
                      <m:e>
                        <m:r>
                          <a:rPr lang="en-US" i="1" smtClean="0">
                            <a:solidFill>
                              <a:schemeClr val="accent4"/>
                            </a:solidFill>
                            <a:latin typeface="Cambria Math" panose="02040503050406030204" pitchFamily="18" charset="0"/>
                          </a:rPr>
                          <m:t>12</m:t>
                        </m:r>
                      </m:e>
                    </m:d>
                    <m:r>
                      <a:rPr lang="en-US" i="1">
                        <a:latin typeface="Cambria Math" panose="02040503050406030204" pitchFamily="18" charset="0"/>
                      </a:rPr>
                      <m:t>=</m:t>
                    </m:r>
                    <m:r>
                      <a:rPr lang="en-US" b="1" i="1">
                        <a:latin typeface="Cambria Math" panose="02040503050406030204" pitchFamily="18" charset="0"/>
                      </a:rPr>
                      <m:t>𝑷</m:t>
                    </m:r>
                    <m:d>
                      <m:dPr>
                        <m:ctrlPr>
                          <a:rPr lang="en-US" i="1">
                            <a:latin typeface="Cambria Math" panose="02040503050406030204" pitchFamily="18" charset="0"/>
                          </a:rPr>
                        </m:ctrlPr>
                      </m:dPr>
                      <m:e>
                        <m:r>
                          <a:rPr lang="en-US" i="1" smtClean="0">
                            <a:solidFill>
                              <a:schemeClr val="accent4"/>
                            </a:solidFill>
                            <a:latin typeface="Cambria Math" panose="02040503050406030204" pitchFamily="18" charset="0"/>
                          </a:rPr>
                          <m:t>13</m:t>
                        </m:r>
                      </m:e>
                    </m:d>
                    <m:r>
                      <a:rPr lang="en-US" i="1">
                        <a:latin typeface="Cambria Math" panose="02040503050406030204" pitchFamily="18" charset="0"/>
                      </a:rPr>
                      <m:t>=</m:t>
                    </m:r>
                    <m:r>
                      <a:rPr lang="en-US" b="1" i="1">
                        <a:latin typeface="Cambria Math" panose="02040503050406030204" pitchFamily="18" charset="0"/>
                      </a:rPr>
                      <m:t>𝑷</m:t>
                    </m:r>
                    <m:d>
                      <m:dPr>
                        <m:ctrlPr>
                          <a:rPr lang="en-US" i="1">
                            <a:latin typeface="Cambria Math" panose="02040503050406030204" pitchFamily="18" charset="0"/>
                          </a:rPr>
                        </m:ctrlPr>
                      </m:dPr>
                      <m:e>
                        <m:r>
                          <a:rPr lang="en-US" i="1" smtClean="0">
                            <a:solidFill>
                              <a:schemeClr val="accent4"/>
                            </a:solidFill>
                            <a:latin typeface="Cambria Math" panose="02040503050406030204" pitchFamily="18" charset="0"/>
                          </a:rPr>
                          <m:t>14</m:t>
                        </m:r>
                      </m:e>
                    </m:d>
                    <m:r>
                      <a:rPr lang="en-US" i="1">
                        <a:latin typeface="Cambria Math" panose="02040503050406030204" pitchFamily="18" charset="0"/>
                      </a:rPr>
                      <m:t>=5</m:t>
                    </m:r>
                    <m:r>
                      <m:rPr>
                        <m:lit/>
                      </m:rPr>
                      <a:rPr lang="en-US" i="1">
                        <a:latin typeface="Cambria Math" panose="02040503050406030204" pitchFamily="18" charset="0"/>
                      </a:rPr>
                      <m:t>/</m:t>
                    </m:r>
                    <m:r>
                      <a:rPr lang="en-US" i="1">
                        <a:latin typeface="Cambria Math" panose="02040503050406030204" pitchFamily="18" charset="0"/>
                      </a:rPr>
                      <m:t>64</m:t>
                    </m:r>
                  </m:oMath>
                </a14:m>
                <a:endParaRPr lang="en-US" dirty="0"/>
              </a:p>
              <a:p>
                <a14:m>
                  <m:oMath xmlns:m="http://schemas.openxmlformats.org/officeDocument/2006/math">
                    <m:r>
                      <a:rPr lang="en-US" b="1" i="1" smtClean="0">
                        <a:latin typeface="Cambria Math" panose="02040503050406030204" pitchFamily="18" charset="0"/>
                      </a:rPr>
                      <m:t>𝑷</m:t>
                    </m:r>
                    <m:d>
                      <m:dPr>
                        <m:ctrlPr>
                          <a:rPr lang="en-US" i="1">
                            <a:latin typeface="Cambria Math" panose="02040503050406030204" pitchFamily="18" charset="0"/>
                          </a:rPr>
                        </m:ctrlPr>
                      </m:dPr>
                      <m:e>
                        <m:r>
                          <a:rPr lang="en-US" i="1" smtClean="0">
                            <a:solidFill>
                              <a:schemeClr val="accent5"/>
                            </a:solidFill>
                            <a:latin typeface="Cambria Math" panose="02040503050406030204" pitchFamily="18" charset="0"/>
                          </a:rPr>
                          <m:t>22</m:t>
                        </m:r>
                      </m:e>
                    </m:d>
                    <m:r>
                      <a:rPr lang="en-US" i="1">
                        <a:latin typeface="Cambria Math" panose="02040503050406030204" pitchFamily="18" charset="0"/>
                      </a:rPr>
                      <m:t>=</m:t>
                    </m:r>
                    <m:r>
                      <a:rPr lang="en-US" b="1" i="1">
                        <a:latin typeface="Cambria Math" panose="02040503050406030204" pitchFamily="18" charset="0"/>
                      </a:rPr>
                      <m:t>𝑷</m:t>
                    </m:r>
                    <m:d>
                      <m:dPr>
                        <m:ctrlPr>
                          <a:rPr lang="en-US" i="1">
                            <a:latin typeface="Cambria Math" panose="02040503050406030204" pitchFamily="18" charset="0"/>
                          </a:rPr>
                        </m:ctrlPr>
                      </m:dPr>
                      <m:e>
                        <m:r>
                          <a:rPr lang="en-US" i="1" smtClean="0">
                            <a:solidFill>
                              <a:schemeClr val="accent5"/>
                            </a:solidFill>
                            <a:latin typeface="Cambria Math" panose="02040503050406030204" pitchFamily="18" charset="0"/>
                          </a:rPr>
                          <m:t>23</m:t>
                        </m:r>
                      </m:e>
                    </m:d>
                    <m:r>
                      <a:rPr lang="en-US" i="1">
                        <a:latin typeface="Cambria Math" panose="02040503050406030204" pitchFamily="18" charset="0"/>
                      </a:rPr>
                      <m:t>=…=</m:t>
                    </m:r>
                    <m:r>
                      <a:rPr lang="en-US" b="1" i="1">
                        <a:latin typeface="Cambria Math" panose="02040503050406030204" pitchFamily="18" charset="0"/>
                      </a:rPr>
                      <m:t>𝑷</m:t>
                    </m:r>
                    <m:d>
                      <m:dPr>
                        <m:ctrlPr>
                          <a:rPr lang="en-US" i="1">
                            <a:latin typeface="Cambria Math" panose="02040503050406030204" pitchFamily="18" charset="0"/>
                          </a:rPr>
                        </m:ctrlPr>
                      </m:dPr>
                      <m:e>
                        <m:r>
                          <a:rPr lang="en-US" i="1" smtClean="0">
                            <a:solidFill>
                              <a:schemeClr val="accent5"/>
                            </a:solidFill>
                            <a:latin typeface="Cambria Math" panose="02040503050406030204" pitchFamily="18" charset="0"/>
                          </a:rPr>
                          <m:t>44</m:t>
                        </m:r>
                      </m:e>
                    </m:d>
                    <m:r>
                      <a:rPr lang="en-US" i="1">
                        <a:latin typeface="Cambria Math" panose="02040503050406030204" pitchFamily="18" charset="0"/>
                      </a:rPr>
                      <m:t>=1/64</m:t>
                    </m:r>
                  </m:oMath>
                </a14:m>
                <a:endParaRPr lang="en-US" dirty="0"/>
              </a:p>
              <a:p>
                <a:pPr marL="101600" indent="0">
                  <a:buNone/>
                </a:pPr>
                <a:endParaRPr lang="en-US" dirty="0"/>
              </a:p>
            </p:txBody>
          </p:sp>
        </mc:Choice>
        <mc:Fallback xmlns="">
          <p:sp>
            <p:nvSpPr>
              <p:cNvPr id="6" name="Text Placeholder 5">
                <a:extLst>
                  <a:ext uri="{FF2B5EF4-FFF2-40B4-BE49-F238E27FC236}">
                    <a16:creationId xmlns:a16="http://schemas.microsoft.com/office/drawing/2014/main" id="{77C0F910-D172-4B87-B509-82A555F5A2CC}"/>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p:sp>
        <p:nvSpPr>
          <p:cNvPr id="8" name="Freeform: Shape 7">
            <a:extLst>
              <a:ext uri="{FF2B5EF4-FFF2-40B4-BE49-F238E27FC236}">
                <a16:creationId xmlns:a16="http://schemas.microsoft.com/office/drawing/2014/main" id="{2D2D5D77-A502-4C37-A82F-50A7ABD139C4}"/>
              </a:ext>
            </a:extLst>
          </p:cNvPr>
          <p:cNvSpPr/>
          <p:nvPr/>
        </p:nvSpPr>
        <p:spPr>
          <a:xfrm>
            <a:off x="1301750" y="3708400"/>
            <a:ext cx="3309627" cy="1117600"/>
          </a:xfrm>
          <a:custGeom>
            <a:avLst/>
            <a:gdLst>
              <a:gd name="connsiteX0" fmla="*/ 285750 w 3309627"/>
              <a:gd name="connsiteY0" fmla="*/ 165100 h 1117600"/>
              <a:gd name="connsiteX1" fmla="*/ 228600 w 3309627"/>
              <a:gd name="connsiteY1" fmla="*/ 177800 h 1117600"/>
              <a:gd name="connsiteX2" fmla="*/ 190500 w 3309627"/>
              <a:gd name="connsiteY2" fmla="*/ 190500 h 1117600"/>
              <a:gd name="connsiteX3" fmla="*/ 165100 w 3309627"/>
              <a:gd name="connsiteY3" fmla="*/ 209550 h 1117600"/>
              <a:gd name="connsiteX4" fmla="*/ 127000 w 3309627"/>
              <a:gd name="connsiteY4" fmla="*/ 228600 h 1117600"/>
              <a:gd name="connsiteX5" fmla="*/ 95250 w 3309627"/>
              <a:gd name="connsiteY5" fmla="*/ 273050 h 1117600"/>
              <a:gd name="connsiteX6" fmla="*/ 76200 w 3309627"/>
              <a:gd name="connsiteY6" fmla="*/ 298450 h 1117600"/>
              <a:gd name="connsiteX7" fmla="*/ 63500 w 3309627"/>
              <a:gd name="connsiteY7" fmla="*/ 336550 h 1117600"/>
              <a:gd name="connsiteX8" fmla="*/ 57150 w 3309627"/>
              <a:gd name="connsiteY8" fmla="*/ 355600 h 1117600"/>
              <a:gd name="connsiteX9" fmla="*/ 63500 w 3309627"/>
              <a:gd name="connsiteY9" fmla="*/ 419100 h 1117600"/>
              <a:gd name="connsiteX10" fmla="*/ 69850 w 3309627"/>
              <a:gd name="connsiteY10" fmla="*/ 438150 h 1117600"/>
              <a:gd name="connsiteX11" fmla="*/ 63500 w 3309627"/>
              <a:gd name="connsiteY11" fmla="*/ 508000 h 1117600"/>
              <a:gd name="connsiteX12" fmla="*/ 50800 w 3309627"/>
              <a:gd name="connsiteY12" fmla="*/ 546100 h 1117600"/>
              <a:gd name="connsiteX13" fmla="*/ 31750 w 3309627"/>
              <a:gd name="connsiteY13" fmla="*/ 565150 h 1117600"/>
              <a:gd name="connsiteX14" fmla="*/ 25400 w 3309627"/>
              <a:gd name="connsiteY14" fmla="*/ 584200 h 1117600"/>
              <a:gd name="connsiteX15" fmla="*/ 0 w 3309627"/>
              <a:gd name="connsiteY15" fmla="*/ 622300 h 1117600"/>
              <a:gd name="connsiteX16" fmla="*/ 6350 w 3309627"/>
              <a:gd name="connsiteY16" fmla="*/ 698500 h 1117600"/>
              <a:gd name="connsiteX17" fmla="*/ 25400 w 3309627"/>
              <a:gd name="connsiteY17" fmla="*/ 717550 h 1117600"/>
              <a:gd name="connsiteX18" fmla="*/ 57150 w 3309627"/>
              <a:gd name="connsiteY18" fmla="*/ 749300 h 1117600"/>
              <a:gd name="connsiteX19" fmla="*/ 95250 w 3309627"/>
              <a:gd name="connsiteY19" fmla="*/ 787400 h 1117600"/>
              <a:gd name="connsiteX20" fmla="*/ 114300 w 3309627"/>
              <a:gd name="connsiteY20" fmla="*/ 800100 h 1117600"/>
              <a:gd name="connsiteX21" fmla="*/ 152400 w 3309627"/>
              <a:gd name="connsiteY21" fmla="*/ 831850 h 1117600"/>
              <a:gd name="connsiteX22" fmla="*/ 177800 w 3309627"/>
              <a:gd name="connsiteY22" fmla="*/ 857250 h 1117600"/>
              <a:gd name="connsiteX23" fmla="*/ 184150 w 3309627"/>
              <a:gd name="connsiteY23" fmla="*/ 876300 h 1117600"/>
              <a:gd name="connsiteX24" fmla="*/ 203200 w 3309627"/>
              <a:gd name="connsiteY24" fmla="*/ 882650 h 1117600"/>
              <a:gd name="connsiteX25" fmla="*/ 241300 w 3309627"/>
              <a:gd name="connsiteY25" fmla="*/ 908050 h 1117600"/>
              <a:gd name="connsiteX26" fmla="*/ 311150 w 3309627"/>
              <a:gd name="connsiteY26" fmla="*/ 927100 h 1117600"/>
              <a:gd name="connsiteX27" fmla="*/ 349250 w 3309627"/>
              <a:gd name="connsiteY27" fmla="*/ 939800 h 1117600"/>
              <a:gd name="connsiteX28" fmla="*/ 368300 w 3309627"/>
              <a:gd name="connsiteY28" fmla="*/ 946150 h 1117600"/>
              <a:gd name="connsiteX29" fmla="*/ 400050 w 3309627"/>
              <a:gd name="connsiteY29" fmla="*/ 952500 h 1117600"/>
              <a:gd name="connsiteX30" fmla="*/ 419100 w 3309627"/>
              <a:gd name="connsiteY30" fmla="*/ 958850 h 1117600"/>
              <a:gd name="connsiteX31" fmla="*/ 482600 w 3309627"/>
              <a:gd name="connsiteY31" fmla="*/ 977900 h 1117600"/>
              <a:gd name="connsiteX32" fmla="*/ 501650 w 3309627"/>
              <a:gd name="connsiteY32" fmla="*/ 984250 h 1117600"/>
              <a:gd name="connsiteX33" fmla="*/ 546100 w 3309627"/>
              <a:gd name="connsiteY33" fmla="*/ 990600 h 1117600"/>
              <a:gd name="connsiteX34" fmla="*/ 641350 w 3309627"/>
              <a:gd name="connsiteY34" fmla="*/ 1009650 h 1117600"/>
              <a:gd name="connsiteX35" fmla="*/ 685800 w 3309627"/>
              <a:gd name="connsiteY35" fmla="*/ 1016000 h 1117600"/>
              <a:gd name="connsiteX36" fmla="*/ 717550 w 3309627"/>
              <a:gd name="connsiteY36" fmla="*/ 1022350 h 1117600"/>
              <a:gd name="connsiteX37" fmla="*/ 781050 w 3309627"/>
              <a:gd name="connsiteY37" fmla="*/ 1028700 h 1117600"/>
              <a:gd name="connsiteX38" fmla="*/ 927100 w 3309627"/>
              <a:gd name="connsiteY38" fmla="*/ 1054100 h 1117600"/>
              <a:gd name="connsiteX39" fmla="*/ 958850 w 3309627"/>
              <a:gd name="connsiteY39" fmla="*/ 1060450 h 1117600"/>
              <a:gd name="connsiteX40" fmla="*/ 1187450 w 3309627"/>
              <a:gd name="connsiteY40" fmla="*/ 1073150 h 1117600"/>
              <a:gd name="connsiteX41" fmla="*/ 1231900 w 3309627"/>
              <a:gd name="connsiteY41" fmla="*/ 1085850 h 1117600"/>
              <a:gd name="connsiteX42" fmla="*/ 1250950 w 3309627"/>
              <a:gd name="connsiteY42" fmla="*/ 1092200 h 1117600"/>
              <a:gd name="connsiteX43" fmla="*/ 1289050 w 3309627"/>
              <a:gd name="connsiteY43" fmla="*/ 1073150 h 1117600"/>
              <a:gd name="connsiteX44" fmla="*/ 1390650 w 3309627"/>
              <a:gd name="connsiteY44" fmla="*/ 1054100 h 1117600"/>
              <a:gd name="connsiteX45" fmla="*/ 1809750 w 3309627"/>
              <a:gd name="connsiteY45" fmla="*/ 1066800 h 1117600"/>
              <a:gd name="connsiteX46" fmla="*/ 1911350 w 3309627"/>
              <a:gd name="connsiteY46" fmla="*/ 1079500 h 1117600"/>
              <a:gd name="connsiteX47" fmla="*/ 1936750 w 3309627"/>
              <a:gd name="connsiteY47" fmla="*/ 1085850 h 1117600"/>
              <a:gd name="connsiteX48" fmla="*/ 1987550 w 3309627"/>
              <a:gd name="connsiteY48" fmla="*/ 1092200 h 1117600"/>
              <a:gd name="connsiteX49" fmla="*/ 2127250 w 3309627"/>
              <a:gd name="connsiteY49" fmla="*/ 1104900 h 1117600"/>
              <a:gd name="connsiteX50" fmla="*/ 2622550 w 3309627"/>
              <a:gd name="connsiteY50" fmla="*/ 1104900 h 1117600"/>
              <a:gd name="connsiteX51" fmla="*/ 2647950 w 3309627"/>
              <a:gd name="connsiteY51" fmla="*/ 1111250 h 1117600"/>
              <a:gd name="connsiteX52" fmla="*/ 2762250 w 3309627"/>
              <a:gd name="connsiteY52" fmla="*/ 1117600 h 1117600"/>
              <a:gd name="connsiteX53" fmla="*/ 2832100 w 3309627"/>
              <a:gd name="connsiteY53" fmla="*/ 1111250 h 1117600"/>
              <a:gd name="connsiteX54" fmla="*/ 2870200 w 3309627"/>
              <a:gd name="connsiteY54" fmla="*/ 1098550 h 1117600"/>
              <a:gd name="connsiteX55" fmla="*/ 2889250 w 3309627"/>
              <a:gd name="connsiteY55" fmla="*/ 1092200 h 1117600"/>
              <a:gd name="connsiteX56" fmla="*/ 2927350 w 3309627"/>
              <a:gd name="connsiteY56" fmla="*/ 1073150 h 1117600"/>
              <a:gd name="connsiteX57" fmla="*/ 2984500 w 3309627"/>
              <a:gd name="connsiteY57" fmla="*/ 1041400 h 1117600"/>
              <a:gd name="connsiteX58" fmla="*/ 3035300 w 3309627"/>
              <a:gd name="connsiteY58" fmla="*/ 1016000 h 1117600"/>
              <a:gd name="connsiteX59" fmla="*/ 3092450 w 3309627"/>
              <a:gd name="connsiteY59" fmla="*/ 1003300 h 1117600"/>
              <a:gd name="connsiteX60" fmla="*/ 3111500 w 3309627"/>
              <a:gd name="connsiteY60" fmla="*/ 996950 h 1117600"/>
              <a:gd name="connsiteX61" fmla="*/ 3225800 w 3309627"/>
              <a:gd name="connsiteY61" fmla="*/ 971550 h 1117600"/>
              <a:gd name="connsiteX62" fmla="*/ 3251200 w 3309627"/>
              <a:gd name="connsiteY62" fmla="*/ 958850 h 1117600"/>
              <a:gd name="connsiteX63" fmla="*/ 3270250 w 3309627"/>
              <a:gd name="connsiteY63" fmla="*/ 952500 h 1117600"/>
              <a:gd name="connsiteX64" fmla="*/ 3289300 w 3309627"/>
              <a:gd name="connsiteY64" fmla="*/ 939800 h 1117600"/>
              <a:gd name="connsiteX65" fmla="*/ 3302000 w 3309627"/>
              <a:gd name="connsiteY65" fmla="*/ 920750 h 1117600"/>
              <a:gd name="connsiteX66" fmla="*/ 3302000 w 3309627"/>
              <a:gd name="connsiteY66" fmla="*/ 844550 h 1117600"/>
              <a:gd name="connsiteX67" fmla="*/ 3263900 w 3309627"/>
              <a:gd name="connsiteY67" fmla="*/ 800100 h 1117600"/>
              <a:gd name="connsiteX68" fmla="*/ 3232150 w 3309627"/>
              <a:gd name="connsiteY68" fmla="*/ 762000 h 1117600"/>
              <a:gd name="connsiteX69" fmla="*/ 3213100 w 3309627"/>
              <a:gd name="connsiteY69" fmla="*/ 749300 h 1117600"/>
              <a:gd name="connsiteX70" fmla="*/ 3175000 w 3309627"/>
              <a:gd name="connsiteY70" fmla="*/ 711200 h 1117600"/>
              <a:gd name="connsiteX71" fmla="*/ 3117850 w 3309627"/>
              <a:gd name="connsiteY71" fmla="*/ 679450 h 1117600"/>
              <a:gd name="connsiteX72" fmla="*/ 3073400 w 3309627"/>
              <a:gd name="connsiteY72" fmla="*/ 654050 h 1117600"/>
              <a:gd name="connsiteX73" fmla="*/ 3054350 w 3309627"/>
              <a:gd name="connsiteY73" fmla="*/ 565150 h 1117600"/>
              <a:gd name="connsiteX74" fmla="*/ 3060700 w 3309627"/>
              <a:gd name="connsiteY74" fmla="*/ 546100 h 1117600"/>
              <a:gd name="connsiteX75" fmla="*/ 3048000 w 3309627"/>
              <a:gd name="connsiteY75" fmla="*/ 476250 h 1117600"/>
              <a:gd name="connsiteX76" fmla="*/ 3041650 w 3309627"/>
              <a:gd name="connsiteY76" fmla="*/ 457200 h 1117600"/>
              <a:gd name="connsiteX77" fmla="*/ 3022600 w 3309627"/>
              <a:gd name="connsiteY77" fmla="*/ 444500 h 1117600"/>
              <a:gd name="connsiteX78" fmla="*/ 2971800 w 3309627"/>
              <a:gd name="connsiteY78" fmla="*/ 400050 h 1117600"/>
              <a:gd name="connsiteX79" fmla="*/ 2946400 w 3309627"/>
              <a:gd name="connsiteY79" fmla="*/ 381000 h 1117600"/>
              <a:gd name="connsiteX80" fmla="*/ 2895600 w 3309627"/>
              <a:gd name="connsiteY80" fmla="*/ 355600 h 1117600"/>
              <a:gd name="connsiteX81" fmla="*/ 2876550 w 3309627"/>
              <a:gd name="connsiteY81" fmla="*/ 336550 h 1117600"/>
              <a:gd name="connsiteX82" fmla="*/ 2819400 w 3309627"/>
              <a:gd name="connsiteY82" fmla="*/ 311150 h 1117600"/>
              <a:gd name="connsiteX83" fmla="*/ 2787650 w 3309627"/>
              <a:gd name="connsiteY83" fmla="*/ 292100 h 1117600"/>
              <a:gd name="connsiteX84" fmla="*/ 2768600 w 3309627"/>
              <a:gd name="connsiteY84" fmla="*/ 285750 h 1117600"/>
              <a:gd name="connsiteX85" fmla="*/ 2736850 w 3309627"/>
              <a:gd name="connsiteY85" fmla="*/ 266700 h 1117600"/>
              <a:gd name="connsiteX86" fmla="*/ 2711450 w 3309627"/>
              <a:gd name="connsiteY86" fmla="*/ 254000 h 1117600"/>
              <a:gd name="connsiteX87" fmla="*/ 2692400 w 3309627"/>
              <a:gd name="connsiteY87" fmla="*/ 241300 h 1117600"/>
              <a:gd name="connsiteX88" fmla="*/ 2635250 w 3309627"/>
              <a:gd name="connsiteY88" fmla="*/ 215900 h 1117600"/>
              <a:gd name="connsiteX89" fmla="*/ 2603500 w 3309627"/>
              <a:gd name="connsiteY89" fmla="*/ 177800 h 1117600"/>
              <a:gd name="connsiteX90" fmla="*/ 2565400 w 3309627"/>
              <a:gd name="connsiteY90" fmla="*/ 152400 h 1117600"/>
              <a:gd name="connsiteX91" fmla="*/ 2540000 w 3309627"/>
              <a:gd name="connsiteY91" fmla="*/ 133350 h 1117600"/>
              <a:gd name="connsiteX92" fmla="*/ 2514600 w 3309627"/>
              <a:gd name="connsiteY92" fmla="*/ 127000 h 1117600"/>
              <a:gd name="connsiteX93" fmla="*/ 2495550 w 3309627"/>
              <a:gd name="connsiteY93" fmla="*/ 120650 h 1117600"/>
              <a:gd name="connsiteX94" fmla="*/ 2190750 w 3309627"/>
              <a:gd name="connsiteY94" fmla="*/ 114300 h 1117600"/>
              <a:gd name="connsiteX95" fmla="*/ 2152650 w 3309627"/>
              <a:gd name="connsiteY95" fmla="*/ 101600 h 1117600"/>
              <a:gd name="connsiteX96" fmla="*/ 2063750 w 3309627"/>
              <a:gd name="connsiteY96" fmla="*/ 88900 h 1117600"/>
              <a:gd name="connsiteX97" fmla="*/ 2038350 w 3309627"/>
              <a:gd name="connsiteY97" fmla="*/ 82550 h 1117600"/>
              <a:gd name="connsiteX98" fmla="*/ 2019300 w 3309627"/>
              <a:gd name="connsiteY98" fmla="*/ 76200 h 1117600"/>
              <a:gd name="connsiteX99" fmla="*/ 1968500 w 3309627"/>
              <a:gd name="connsiteY99" fmla="*/ 69850 h 1117600"/>
              <a:gd name="connsiteX100" fmla="*/ 1924050 w 3309627"/>
              <a:gd name="connsiteY100" fmla="*/ 57150 h 1117600"/>
              <a:gd name="connsiteX101" fmla="*/ 1809750 w 3309627"/>
              <a:gd name="connsiteY101" fmla="*/ 44450 h 1117600"/>
              <a:gd name="connsiteX102" fmla="*/ 1454150 w 3309627"/>
              <a:gd name="connsiteY102" fmla="*/ 50800 h 1117600"/>
              <a:gd name="connsiteX103" fmla="*/ 1371600 w 3309627"/>
              <a:gd name="connsiteY103" fmla="*/ 63500 h 1117600"/>
              <a:gd name="connsiteX104" fmla="*/ 1308100 w 3309627"/>
              <a:gd name="connsiteY104" fmla="*/ 69850 h 1117600"/>
              <a:gd name="connsiteX105" fmla="*/ 1060450 w 3309627"/>
              <a:gd name="connsiteY105" fmla="*/ 63500 h 1117600"/>
              <a:gd name="connsiteX106" fmla="*/ 1041400 w 3309627"/>
              <a:gd name="connsiteY106" fmla="*/ 57150 h 1117600"/>
              <a:gd name="connsiteX107" fmla="*/ 952500 w 3309627"/>
              <a:gd name="connsiteY107" fmla="*/ 44450 h 1117600"/>
              <a:gd name="connsiteX108" fmla="*/ 901700 w 3309627"/>
              <a:gd name="connsiteY108" fmla="*/ 31750 h 1117600"/>
              <a:gd name="connsiteX109" fmla="*/ 812800 w 3309627"/>
              <a:gd name="connsiteY109" fmla="*/ 19050 h 1117600"/>
              <a:gd name="connsiteX110" fmla="*/ 774700 w 3309627"/>
              <a:gd name="connsiteY110" fmla="*/ 12700 h 1117600"/>
              <a:gd name="connsiteX111" fmla="*/ 723900 w 3309627"/>
              <a:gd name="connsiteY111" fmla="*/ 0 h 1117600"/>
              <a:gd name="connsiteX112" fmla="*/ 571500 w 3309627"/>
              <a:gd name="connsiteY112" fmla="*/ 6350 h 1117600"/>
              <a:gd name="connsiteX113" fmla="*/ 539750 w 3309627"/>
              <a:gd name="connsiteY113" fmla="*/ 19050 h 1117600"/>
              <a:gd name="connsiteX114" fmla="*/ 508000 w 3309627"/>
              <a:gd name="connsiteY114" fmla="*/ 25400 h 1117600"/>
              <a:gd name="connsiteX115" fmla="*/ 488950 w 3309627"/>
              <a:gd name="connsiteY115" fmla="*/ 38100 h 1117600"/>
              <a:gd name="connsiteX116" fmla="*/ 431800 w 3309627"/>
              <a:gd name="connsiteY116" fmla="*/ 57150 h 1117600"/>
              <a:gd name="connsiteX117" fmla="*/ 393700 w 3309627"/>
              <a:gd name="connsiteY117" fmla="*/ 69850 h 1117600"/>
              <a:gd name="connsiteX118" fmla="*/ 374650 w 3309627"/>
              <a:gd name="connsiteY118" fmla="*/ 76200 h 1117600"/>
              <a:gd name="connsiteX119" fmla="*/ 355600 w 3309627"/>
              <a:gd name="connsiteY119" fmla="*/ 88900 h 1117600"/>
              <a:gd name="connsiteX120" fmla="*/ 311150 w 3309627"/>
              <a:gd name="connsiteY120" fmla="*/ 139700 h 1117600"/>
              <a:gd name="connsiteX121" fmla="*/ 285750 w 3309627"/>
              <a:gd name="connsiteY121" fmla="*/ 165100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3309627" h="1117600">
                <a:moveTo>
                  <a:pt x="285750" y="165100"/>
                </a:moveTo>
                <a:cubicBezTo>
                  <a:pt x="271992" y="171450"/>
                  <a:pt x="246535" y="172419"/>
                  <a:pt x="228600" y="177800"/>
                </a:cubicBezTo>
                <a:cubicBezTo>
                  <a:pt x="215778" y="181647"/>
                  <a:pt x="190500" y="190500"/>
                  <a:pt x="190500" y="190500"/>
                </a:cubicBezTo>
                <a:cubicBezTo>
                  <a:pt x="182033" y="196850"/>
                  <a:pt x="174289" y="204299"/>
                  <a:pt x="165100" y="209550"/>
                </a:cubicBezTo>
                <a:cubicBezTo>
                  <a:pt x="140998" y="223322"/>
                  <a:pt x="149124" y="206476"/>
                  <a:pt x="127000" y="228600"/>
                </a:cubicBezTo>
                <a:cubicBezTo>
                  <a:pt x="116624" y="238976"/>
                  <a:pt x="104264" y="260430"/>
                  <a:pt x="95250" y="273050"/>
                </a:cubicBezTo>
                <a:cubicBezTo>
                  <a:pt x="89099" y="281662"/>
                  <a:pt x="82550" y="289983"/>
                  <a:pt x="76200" y="298450"/>
                </a:cubicBezTo>
                <a:lnTo>
                  <a:pt x="63500" y="336550"/>
                </a:lnTo>
                <a:lnTo>
                  <a:pt x="57150" y="355600"/>
                </a:lnTo>
                <a:cubicBezTo>
                  <a:pt x="59267" y="376767"/>
                  <a:pt x="60265" y="398075"/>
                  <a:pt x="63500" y="419100"/>
                </a:cubicBezTo>
                <a:cubicBezTo>
                  <a:pt x="64518" y="425716"/>
                  <a:pt x="69850" y="431457"/>
                  <a:pt x="69850" y="438150"/>
                </a:cubicBezTo>
                <a:cubicBezTo>
                  <a:pt x="69850" y="461529"/>
                  <a:pt x="67563" y="484976"/>
                  <a:pt x="63500" y="508000"/>
                </a:cubicBezTo>
                <a:cubicBezTo>
                  <a:pt x="61174" y="521183"/>
                  <a:pt x="60266" y="536634"/>
                  <a:pt x="50800" y="546100"/>
                </a:cubicBezTo>
                <a:lnTo>
                  <a:pt x="31750" y="565150"/>
                </a:lnTo>
                <a:cubicBezTo>
                  <a:pt x="29633" y="571500"/>
                  <a:pt x="28651" y="578349"/>
                  <a:pt x="25400" y="584200"/>
                </a:cubicBezTo>
                <a:cubicBezTo>
                  <a:pt x="17987" y="597543"/>
                  <a:pt x="0" y="622300"/>
                  <a:pt x="0" y="622300"/>
                </a:cubicBezTo>
                <a:cubicBezTo>
                  <a:pt x="2117" y="647700"/>
                  <a:pt x="-217" y="673873"/>
                  <a:pt x="6350" y="698500"/>
                </a:cubicBezTo>
                <a:cubicBezTo>
                  <a:pt x="8664" y="707177"/>
                  <a:pt x="19651" y="710651"/>
                  <a:pt x="25400" y="717550"/>
                </a:cubicBezTo>
                <a:cubicBezTo>
                  <a:pt x="55282" y="753409"/>
                  <a:pt x="18801" y="721908"/>
                  <a:pt x="57150" y="749300"/>
                </a:cubicBezTo>
                <a:cubicBezTo>
                  <a:pt x="129785" y="801182"/>
                  <a:pt x="47021" y="739171"/>
                  <a:pt x="95250" y="787400"/>
                </a:cubicBezTo>
                <a:cubicBezTo>
                  <a:pt x="100646" y="792796"/>
                  <a:pt x="108437" y="795214"/>
                  <a:pt x="114300" y="800100"/>
                </a:cubicBezTo>
                <a:cubicBezTo>
                  <a:pt x="163193" y="840844"/>
                  <a:pt x="105102" y="800318"/>
                  <a:pt x="152400" y="831850"/>
                </a:cubicBezTo>
                <a:cubicBezTo>
                  <a:pt x="169333" y="882650"/>
                  <a:pt x="143933" y="823383"/>
                  <a:pt x="177800" y="857250"/>
                </a:cubicBezTo>
                <a:cubicBezTo>
                  <a:pt x="182533" y="861983"/>
                  <a:pt x="179417" y="871567"/>
                  <a:pt x="184150" y="876300"/>
                </a:cubicBezTo>
                <a:cubicBezTo>
                  <a:pt x="188883" y="881033"/>
                  <a:pt x="197349" y="879399"/>
                  <a:pt x="203200" y="882650"/>
                </a:cubicBezTo>
                <a:cubicBezTo>
                  <a:pt x="216543" y="890063"/>
                  <a:pt x="226820" y="903223"/>
                  <a:pt x="241300" y="908050"/>
                </a:cubicBezTo>
                <a:cubicBezTo>
                  <a:pt x="356435" y="946428"/>
                  <a:pt x="212421" y="900174"/>
                  <a:pt x="311150" y="927100"/>
                </a:cubicBezTo>
                <a:cubicBezTo>
                  <a:pt x="324065" y="930622"/>
                  <a:pt x="336550" y="935567"/>
                  <a:pt x="349250" y="939800"/>
                </a:cubicBezTo>
                <a:cubicBezTo>
                  <a:pt x="355600" y="941917"/>
                  <a:pt x="361736" y="944837"/>
                  <a:pt x="368300" y="946150"/>
                </a:cubicBezTo>
                <a:cubicBezTo>
                  <a:pt x="378883" y="948267"/>
                  <a:pt x="389579" y="949882"/>
                  <a:pt x="400050" y="952500"/>
                </a:cubicBezTo>
                <a:cubicBezTo>
                  <a:pt x="406544" y="954123"/>
                  <a:pt x="412664" y="957011"/>
                  <a:pt x="419100" y="958850"/>
                </a:cubicBezTo>
                <a:cubicBezTo>
                  <a:pt x="486278" y="978044"/>
                  <a:pt x="392058" y="947719"/>
                  <a:pt x="482600" y="977900"/>
                </a:cubicBezTo>
                <a:cubicBezTo>
                  <a:pt x="488950" y="980017"/>
                  <a:pt x="495024" y="983303"/>
                  <a:pt x="501650" y="984250"/>
                </a:cubicBezTo>
                <a:lnTo>
                  <a:pt x="546100" y="990600"/>
                </a:lnTo>
                <a:cubicBezTo>
                  <a:pt x="586889" y="1004196"/>
                  <a:pt x="568898" y="999300"/>
                  <a:pt x="641350" y="1009650"/>
                </a:cubicBezTo>
                <a:cubicBezTo>
                  <a:pt x="656167" y="1011767"/>
                  <a:pt x="671037" y="1013539"/>
                  <a:pt x="685800" y="1016000"/>
                </a:cubicBezTo>
                <a:cubicBezTo>
                  <a:pt x="696446" y="1017774"/>
                  <a:pt x="706852" y="1020924"/>
                  <a:pt x="717550" y="1022350"/>
                </a:cubicBezTo>
                <a:cubicBezTo>
                  <a:pt x="738636" y="1025161"/>
                  <a:pt x="759883" y="1026583"/>
                  <a:pt x="781050" y="1028700"/>
                </a:cubicBezTo>
                <a:cubicBezTo>
                  <a:pt x="904495" y="1063970"/>
                  <a:pt x="707930" y="1010266"/>
                  <a:pt x="927100" y="1054100"/>
                </a:cubicBezTo>
                <a:cubicBezTo>
                  <a:pt x="937683" y="1056217"/>
                  <a:pt x="948140" y="1059111"/>
                  <a:pt x="958850" y="1060450"/>
                </a:cubicBezTo>
                <a:cubicBezTo>
                  <a:pt x="1032274" y="1069628"/>
                  <a:pt x="1116714" y="1070321"/>
                  <a:pt x="1187450" y="1073150"/>
                </a:cubicBezTo>
                <a:lnTo>
                  <a:pt x="1231900" y="1085850"/>
                </a:lnTo>
                <a:cubicBezTo>
                  <a:pt x="1238311" y="1087773"/>
                  <a:pt x="1244257" y="1092200"/>
                  <a:pt x="1250950" y="1092200"/>
                </a:cubicBezTo>
                <a:cubicBezTo>
                  <a:pt x="1268319" y="1092200"/>
                  <a:pt x="1274603" y="1079571"/>
                  <a:pt x="1289050" y="1073150"/>
                </a:cubicBezTo>
                <a:cubicBezTo>
                  <a:pt x="1328530" y="1055603"/>
                  <a:pt x="1343703" y="1058795"/>
                  <a:pt x="1390650" y="1054100"/>
                </a:cubicBezTo>
                <a:cubicBezTo>
                  <a:pt x="1468127" y="1055650"/>
                  <a:pt x="1690319" y="1055603"/>
                  <a:pt x="1809750" y="1066800"/>
                </a:cubicBezTo>
                <a:cubicBezTo>
                  <a:pt x="1843731" y="1069986"/>
                  <a:pt x="1877483" y="1075267"/>
                  <a:pt x="1911350" y="1079500"/>
                </a:cubicBezTo>
                <a:cubicBezTo>
                  <a:pt x="1920010" y="1080582"/>
                  <a:pt x="1928142" y="1084415"/>
                  <a:pt x="1936750" y="1085850"/>
                </a:cubicBezTo>
                <a:cubicBezTo>
                  <a:pt x="1953583" y="1088655"/>
                  <a:pt x="1970589" y="1090315"/>
                  <a:pt x="1987550" y="1092200"/>
                </a:cubicBezTo>
                <a:cubicBezTo>
                  <a:pt x="2040867" y="1098124"/>
                  <a:pt x="2072440" y="1100333"/>
                  <a:pt x="2127250" y="1104900"/>
                </a:cubicBezTo>
                <a:cubicBezTo>
                  <a:pt x="2363618" y="1097513"/>
                  <a:pt x="2354927" y="1094195"/>
                  <a:pt x="2622550" y="1104900"/>
                </a:cubicBezTo>
                <a:cubicBezTo>
                  <a:pt x="2631270" y="1105249"/>
                  <a:pt x="2639259" y="1110460"/>
                  <a:pt x="2647950" y="1111250"/>
                </a:cubicBezTo>
                <a:cubicBezTo>
                  <a:pt x="2685952" y="1114705"/>
                  <a:pt x="2724150" y="1115483"/>
                  <a:pt x="2762250" y="1117600"/>
                </a:cubicBezTo>
                <a:cubicBezTo>
                  <a:pt x="2785533" y="1115483"/>
                  <a:pt x="2809076" y="1115313"/>
                  <a:pt x="2832100" y="1111250"/>
                </a:cubicBezTo>
                <a:cubicBezTo>
                  <a:pt x="2845283" y="1108924"/>
                  <a:pt x="2857500" y="1102783"/>
                  <a:pt x="2870200" y="1098550"/>
                </a:cubicBezTo>
                <a:cubicBezTo>
                  <a:pt x="2876550" y="1096433"/>
                  <a:pt x="2883681" y="1095913"/>
                  <a:pt x="2889250" y="1092200"/>
                </a:cubicBezTo>
                <a:cubicBezTo>
                  <a:pt x="2913869" y="1075787"/>
                  <a:pt x="2901060" y="1081913"/>
                  <a:pt x="2927350" y="1073150"/>
                </a:cubicBezTo>
                <a:cubicBezTo>
                  <a:pt x="2970104" y="1041084"/>
                  <a:pt x="2934054" y="1064683"/>
                  <a:pt x="2984500" y="1041400"/>
                </a:cubicBezTo>
                <a:cubicBezTo>
                  <a:pt x="3001690" y="1033466"/>
                  <a:pt x="3016736" y="1019713"/>
                  <a:pt x="3035300" y="1016000"/>
                </a:cubicBezTo>
                <a:cubicBezTo>
                  <a:pt x="3057124" y="1011635"/>
                  <a:pt x="3071525" y="1009278"/>
                  <a:pt x="3092450" y="1003300"/>
                </a:cubicBezTo>
                <a:cubicBezTo>
                  <a:pt x="3098886" y="1001461"/>
                  <a:pt x="3104978" y="998455"/>
                  <a:pt x="3111500" y="996950"/>
                </a:cubicBezTo>
                <a:cubicBezTo>
                  <a:pt x="3118944" y="995232"/>
                  <a:pt x="3213226" y="977837"/>
                  <a:pt x="3225800" y="971550"/>
                </a:cubicBezTo>
                <a:cubicBezTo>
                  <a:pt x="3234267" y="967317"/>
                  <a:pt x="3242499" y="962579"/>
                  <a:pt x="3251200" y="958850"/>
                </a:cubicBezTo>
                <a:cubicBezTo>
                  <a:pt x="3257352" y="956213"/>
                  <a:pt x="3264263" y="955493"/>
                  <a:pt x="3270250" y="952500"/>
                </a:cubicBezTo>
                <a:cubicBezTo>
                  <a:pt x="3277076" y="949087"/>
                  <a:pt x="3282950" y="944033"/>
                  <a:pt x="3289300" y="939800"/>
                </a:cubicBezTo>
                <a:cubicBezTo>
                  <a:pt x="3293533" y="933450"/>
                  <a:pt x="3298587" y="927576"/>
                  <a:pt x="3302000" y="920750"/>
                </a:cubicBezTo>
                <a:cubicBezTo>
                  <a:pt x="3314064" y="896622"/>
                  <a:pt x="3310084" y="870823"/>
                  <a:pt x="3302000" y="844550"/>
                </a:cubicBezTo>
                <a:cubicBezTo>
                  <a:pt x="3297360" y="829469"/>
                  <a:pt x="3273634" y="811781"/>
                  <a:pt x="3263900" y="800100"/>
                </a:cubicBezTo>
                <a:cubicBezTo>
                  <a:pt x="3241195" y="772855"/>
                  <a:pt x="3262507" y="787298"/>
                  <a:pt x="3232150" y="762000"/>
                </a:cubicBezTo>
                <a:cubicBezTo>
                  <a:pt x="3226287" y="757114"/>
                  <a:pt x="3218804" y="754370"/>
                  <a:pt x="3213100" y="749300"/>
                </a:cubicBezTo>
                <a:cubicBezTo>
                  <a:pt x="3199676" y="737368"/>
                  <a:pt x="3192039" y="716880"/>
                  <a:pt x="3175000" y="711200"/>
                </a:cubicBezTo>
                <a:cubicBezTo>
                  <a:pt x="3122320" y="693640"/>
                  <a:pt x="3205189" y="723119"/>
                  <a:pt x="3117850" y="679450"/>
                </a:cubicBezTo>
                <a:cubicBezTo>
                  <a:pt x="3085624" y="663337"/>
                  <a:pt x="3100326" y="672001"/>
                  <a:pt x="3073400" y="654050"/>
                </a:cubicBezTo>
                <a:cubicBezTo>
                  <a:pt x="3041167" y="605701"/>
                  <a:pt x="3043163" y="626680"/>
                  <a:pt x="3054350" y="565150"/>
                </a:cubicBezTo>
                <a:cubicBezTo>
                  <a:pt x="3055547" y="558564"/>
                  <a:pt x="3058583" y="552450"/>
                  <a:pt x="3060700" y="546100"/>
                </a:cubicBezTo>
                <a:cubicBezTo>
                  <a:pt x="3055561" y="510126"/>
                  <a:pt x="3056554" y="506190"/>
                  <a:pt x="3048000" y="476250"/>
                </a:cubicBezTo>
                <a:cubicBezTo>
                  <a:pt x="3046161" y="469814"/>
                  <a:pt x="3045831" y="462427"/>
                  <a:pt x="3041650" y="457200"/>
                </a:cubicBezTo>
                <a:cubicBezTo>
                  <a:pt x="3036882" y="451241"/>
                  <a:pt x="3028950" y="448733"/>
                  <a:pt x="3022600" y="444500"/>
                </a:cubicBezTo>
                <a:cubicBezTo>
                  <a:pt x="2998964" y="409046"/>
                  <a:pt x="3021189" y="437092"/>
                  <a:pt x="2971800" y="400050"/>
                </a:cubicBezTo>
                <a:cubicBezTo>
                  <a:pt x="2963333" y="393700"/>
                  <a:pt x="2955542" y="386333"/>
                  <a:pt x="2946400" y="381000"/>
                </a:cubicBezTo>
                <a:cubicBezTo>
                  <a:pt x="2930047" y="371461"/>
                  <a:pt x="2908987" y="368987"/>
                  <a:pt x="2895600" y="355600"/>
                </a:cubicBezTo>
                <a:cubicBezTo>
                  <a:pt x="2889250" y="349250"/>
                  <a:pt x="2883858" y="341770"/>
                  <a:pt x="2876550" y="336550"/>
                </a:cubicBezTo>
                <a:cubicBezTo>
                  <a:pt x="2860839" y="325328"/>
                  <a:pt x="2835995" y="319447"/>
                  <a:pt x="2819400" y="311150"/>
                </a:cubicBezTo>
                <a:cubicBezTo>
                  <a:pt x="2808361" y="305630"/>
                  <a:pt x="2798689" y="297620"/>
                  <a:pt x="2787650" y="292100"/>
                </a:cubicBezTo>
                <a:cubicBezTo>
                  <a:pt x="2781663" y="289107"/>
                  <a:pt x="2774587" y="288743"/>
                  <a:pt x="2768600" y="285750"/>
                </a:cubicBezTo>
                <a:cubicBezTo>
                  <a:pt x="2757561" y="280230"/>
                  <a:pt x="2747639" y="272694"/>
                  <a:pt x="2736850" y="266700"/>
                </a:cubicBezTo>
                <a:cubicBezTo>
                  <a:pt x="2728575" y="262103"/>
                  <a:pt x="2719669" y="258696"/>
                  <a:pt x="2711450" y="254000"/>
                </a:cubicBezTo>
                <a:cubicBezTo>
                  <a:pt x="2704824" y="250214"/>
                  <a:pt x="2699374" y="244400"/>
                  <a:pt x="2692400" y="241300"/>
                </a:cubicBezTo>
                <a:cubicBezTo>
                  <a:pt x="2624390" y="211073"/>
                  <a:pt x="2678363" y="244642"/>
                  <a:pt x="2635250" y="215900"/>
                </a:cubicBezTo>
                <a:cubicBezTo>
                  <a:pt x="2623961" y="198967"/>
                  <a:pt x="2620424" y="190963"/>
                  <a:pt x="2603500" y="177800"/>
                </a:cubicBezTo>
                <a:cubicBezTo>
                  <a:pt x="2591452" y="168429"/>
                  <a:pt x="2577611" y="161558"/>
                  <a:pt x="2565400" y="152400"/>
                </a:cubicBezTo>
                <a:cubicBezTo>
                  <a:pt x="2556933" y="146050"/>
                  <a:pt x="2549466" y="138083"/>
                  <a:pt x="2540000" y="133350"/>
                </a:cubicBezTo>
                <a:cubicBezTo>
                  <a:pt x="2532194" y="129447"/>
                  <a:pt x="2522991" y="129398"/>
                  <a:pt x="2514600" y="127000"/>
                </a:cubicBezTo>
                <a:cubicBezTo>
                  <a:pt x="2508164" y="125161"/>
                  <a:pt x="2502238" y="120912"/>
                  <a:pt x="2495550" y="120650"/>
                </a:cubicBezTo>
                <a:cubicBezTo>
                  <a:pt x="2394006" y="116668"/>
                  <a:pt x="2292350" y="116417"/>
                  <a:pt x="2190750" y="114300"/>
                </a:cubicBezTo>
                <a:cubicBezTo>
                  <a:pt x="2178050" y="110067"/>
                  <a:pt x="2165902" y="103493"/>
                  <a:pt x="2152650" y="101600"/>
                </a:cubicBezTo>
                <a:cubicBezTo>
                  <a:pt x="2123017" y="97367"/>
                  <a:pt x="2092790" y="96160"/>
                  <a:pt x="2063750" y="88900"/>
                </a:cubicBezTo>
                <a:cubicBezTo>
                  <a:pt x="2055283" y="86783"/>
                  <a:pt x="2046741" y="84948"/>
                  <a:pt x="2038350" y="82550"/>
                </a:cubicBezTo>
                <a:cubicBezTo>
                  <a:pt x="2031914" y="80711"/>
                  <a:pt x="2025886" y="77397"/>
                  <a:pt x="2019300" y="76200"/>
                </a:cubicBezTo>
                <a:cubicBezTo>
                  <a:pt x="2002510" y="73147"/>
                  <a:pt x="1985433" y="71967"/>
                  <a:pt x="1968500" y="69850"/>
                </a:cubicBezTo>
                <a:cubicBezTo>
                  <a:pt x="1953683" y="65617"/>
                  <a:pt x="1939266" y="59585"/>
                  <a:pt x="1924050" y="57150"/>
                </a:cubicBezTo>
                <a:cubicBezTo>
                  <a:pt x="1886197" y="51094"/>
                  <a:pt x="1809750" y="44450"/>
                  <a:pt x="1809750" y="44450"/>
                </a:cubicBezTo>
                <a:lnTo>
                  <a:pt x="1454150" y="50800"/>
                </a:lnTo>
                <a:cubicBezTo>
                  <a:pt x="1343146" y="54216"/>
                  <a:pt x="1436166" y="54276"/>
                  <a:pt x="1371600" y="63500"/>
                </a:cubicBezTo>
                <a:cubicBezTo>
                  <a:pt x="1350542" y="66508"/>
                  <a:pt x="1329267" y="67733"/>
                  <a:pt x="1308100" y="69850"/>
                </a:cubicBezTo>
                <a:cubicBezTo>
                  <a:pt x="1225550" y="67733"/>
                  <a:pt x="1142934" y="67428"/>
                  <a:pt x="1060450" y="63500"/>
                </a:cubicBezTo>
                <a:cubicBezTo>
                  <a:pt x="1053764" y="63182"/>
                  <a:pt x="1047992" y="58313"/>
                  <a:pt x="1041400" y="57150"/>
                </a:cubicBezTo>
                <a:cubicBezTo>
                  <a:pt x="1011921" y="51948"/>
                  <a:pt x="981540" y="51710"/>
                  <a:pt x="952500" y="44450"/>
                </a:cubicBezTo>
                <a:cubicBezTo>
                  <a:pt x="935567" y="40217"/>
                  <a:pt x="918873" y="34872"/>
                  <a:pt x="901700" y="31750"/>
                </a:cubicBezTo>
                <a:cubicBezTo>
                  <a:pt x="872249" y="26395"/>
                  <a:pt x="842327" y="23971"/>
                  <a:pt x="812800" y="19050"/>
                </a:cubicBezTo>
                <a:cubicBezTo>
                  <a:pt x="800100" y="16933"/>
                  <a:pt x="787289" y="15398"/>
                  <a:pt x="774700" y="12700"/>
                </a:cubicBezTo>
                <a:cubicBezTo>
                  <a:pt x="757633" y="9043"/>
                  <a:pt x="723900" y="0"/>
                  <a:pt x="723900" y="0"/>
                </a:cubicBezTo>
                <a:cubicBezTo>
                  <a:pt x="673100" y="2117"/>
                  <a:pt x="622074" y="1118"/>
                  <a:pt x="571500" y="6350"/>
                </a:cubicBezTo>
                <a:cubicBezTo>
                  <a:pt x="560162" y="7523"/>
                  <a:pt x="550668" y="15775"/>
                  <a:pt x="539750" y="19050"/>
                </a:cubicBezTo>
                <a:cubicBezTo>
                  <a:pt x="529412" y="22151"/>
                  <a:pt x="518583" y="23283"/>
                  <a:pt x="508000" y="25400"/>
                </a:cubicBezTo>
                <a:cubicBezTo>
                  <a:pt x="501650" y="29633"/>
                  <a:pt x="495776" y="34687"/>
                  <a:pt x="488950" y="38100"/>
                </a:cubicBezTo>
                <a:cubicBezTo>
                  <a:pt x="457119" y="54016"/>
                  <a:pt x="462116" y="48055"/>
                  <a:pt x="431800" y="57150"/>
                </a:cubicBezTo>
                <a:cubicBezTo>
                  <a:pt x="418978" y="60997"/>
                  <a:pt x="406400" y="65617"/>
                  <a:pt x="393700" y="69850"/>
                </a:cubicBezTo>
                <a:cubicBezTo>
                  <a:pt x="387350" y="71967"/>
                  <a:pt x="380219" y="72487"/>
                  <a:pt x="374650" y="76200"/>
                </a:cubicBezTo>
                <a:lnTo>
                  <a:pt x="355600" y="88900"/>
                </a:lnTo>
                <a:cubicBezTo>
                  <a:pt x="341361" y="110259"/>
                  <a:pt x="335203" y="130079"/>
                  <a:pt x="311150" y="139700"/>
                </a:cubicBezTo>
                <a:cubicBezTo>
                  <a:pt x="307219" y="141272"/>
                  <a:pt x="299508" y="158750"/>
                  <a:pt x="285750" y="16510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7030A0"/>
                </a:solidFill>
                <a:latin typeface="Consolas" panose="020B0609020204030204" pitchFamily="49" charset="0"/>
              </a:rPr>
              <a:t>11</a:t>
            </a:r>
            <a:r>
              <a:rPr lang="en-US">
                <a:solidFill>
                  <a:schemeClr val="tx1"/>
                </a:solidFill>
                <a:latin typeface="Consolas" panose="020B0609020204030204" pitchFamily="49" charset="0"/>
              </a:rPr>
              <a:t>   </a:t>
            </a:r>
            <a:r>
              <a:rPr lang="en-US">
                <a:solidFill>
                  <a:schemeClr val="accent4"/>
                </a:solidFill>
                <a:latin typeface="Consolas" panose="020B0609020204030204" pitchFamily="49" charset="0"/>
              </a:rPr>
              <a:t>12   13   14</a:t>
            </a:r>
          </a:p>
          <a:p>
            <a:pPr algn="ctr"/>
            <a:r>
              <a:rPr lang="en-US">
                <a:solidFill>
                  <a:schemeClr val="accent4"/>
                </a:solidFill>
                <a:latin typeface="Consolas" panose="020B0609020204030204" pitchFamily="49" charset="0"/>
              </a:rPr>
              <a:t>21</a:t>
            </a:r>
            <a:r>
              <a:rPr lang="en-US">
                <a:solidFill>
                  <a:schemeClr val="tx1"/>
                </a:solidFill>
                <a:latin typeface="Consolas" panose="020B0609020204030204" pitchFamily="49" charset="0"/>
              </a:rPr>
              <a:t>   </a:t>
            </a:r>
            <a:r>
              <a:rPr lang="en-US">
                <a:solidFill>
                  <a:schemeClr val="accent5"/>
                </a:solidFill>
                <a:latin typeface="Consolas" panose="020B0609020204030204" pitchFamily="49" charset="0"/>
              </a:rPr>
              <a:t>22   23   24</a:t>
            </a:r>
          </a:p>
          <a:p>
            <a:pPr algn="ctr"/>
            <a:r>
              <a:rPr lang="en-US">
                <a:solidFill>
                  <a:schemeClr val="accent4"/>
                </a:solidFill>
                <a:latin typeface="Consolas" panose="020B0609020204030204" pitchFamily="49" charset="0"/>
              </a:rPr>
              <a:t>31</a:t>
            </a:r>
            <a:r>
              <a:rPr lang="en-US">
                <a:solidFill>
                  <a:schemeClr val="tx1"/>
                </a:solidFill>
                <a:latin typeface="Consolas" panose="020B0609020204030204" pitchFamily="49" charset="0"/>
              </a:rPr>
              <a:t>   </a:t>
            </a:r>
            <a:r>
              <a:rPr lang="en-US">
                <a:solidFill>
                  <a:schemeClr val="accent5"/>
                </a:solidFill>
                <a:latin typeface="Consolas" panose="020B0609020204030204" pitchFamily="49" charset="0"/>
              </a:rPr>
              <a:t>32   33   34</a:t>
            </a:r>
          </a:p>
          <a:p>
            <a:pPr algn="ctr"/>
            <a:r>
              <a:rPr lang="en-US">
                <a:solidFill>
                  <a:schemeClr val="accent4"/>
                </a:solidFill>
                <a:latin typeface="Consolas" panose="020B0609020204030204" pitchFamily="49" charset="0"/>
              </a:rPr>
              <a:t>41</a:t>
            </a:r>
            <a:r>
              <a:rPr lang="en-US">
                <a:solidFill>
                  <a:schemeClr val="tx1"/>
                </a:solidFill>
                <a:latin typeface="Consolas" panose="020B0609020204030204" pitchFamily="49" charset="0"/>
              </a:rPr>
              <a:t>   </a:t>
            </a:r>
            <a:r>
              <a:rPr lang="en-US">
                <a:solidFill>
                  <a:schemeClr val="accent5"/>
                </a:solidFill>
                <a:latin typeface="Consolas" panose="020B0609020204030204" pitchFamily="49" charset="0"/>
              </a:rPr>
              <a:t>42   43   44</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772929F-EFC4-4875-A59D-C2A7CCE2FBB7}"/>
                  </a:ext>
                </a:extLst>
              </p:cNvPr>
              <p:cNvSpPr txBox="1"/>
              <p:nvPr/>
            </p:nvSpPr>
            <p:spPr>
              <a:xfrm>
                <a:off x="457200" y="4113311"/>
                <a:ext cx="103505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Ω</m:t>
                      </m:r>
                      <m:r>
                        <a:rPr lang="en-US" b="0" i="1" smtClean="0">
                          <a:latin typeface="Cambria Math" panose="02040503050406030204" pitchFamily="18" charset="0"/>
                        </a:rPr>
                        <m:t>=</m:t>
                      </m:r>
                    </m:oMath>
                  </m:oMathPara>
                </a14:m>
                <a:endParaRPr lang="en-US"/>
              </a:p>
            </p:txBody>
          </p:sp>
        </mc:Choice>
        <mc:Fallback xmlns="">
          <p:sp>
            <p:nvSpPr>
              <p:cNvPr id="9" name="TextBox 8">
                <a:extLst>
                  <a:ext uri="{FF2B5EF4-FFF2-40B4-BE49-F238E27FC236}">
                    <a16:creationId xmlns:a16="http://schemas.microsoft.com/office/drawing/2014/main" id="{3772929F-EFC4-4875-A59D-C2A7CCE2FBB7}"/>
                  </a:ext>
                </a:extLst>
              </p:cNvPr>
              <p:cNvSpPr txBox="1">
                <a:spLocks noRot="1" noChangeAspect="1" noMove="1" noResize="1" noEditPoints="1" noAdjustHandles="1" noChangeArrowheads="1" noChangeShapeType="1" noTextEdit="1"/>
              </p:cNvSpPr>
              <p:nvPr/>
            </p:nvSpPr>
            <p:spPr>
              <a:xfrm>
                <a:off x="457200" y="4113311"/>
                <a:ext cx="1035050" cy="30777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F4DF354E-E69F-C23C-0CD6-1D07296A2D0E}"/>
                  </a:ext>
                </a:extLst>
              </p:cNvPr>
              <p:cNvSpPr/>
              <p:nvPr/>
            </p:nvSpPr>
            <p:spPr>
              <a:xfrm>
                <a:off x="4896777" y="3698470"/>
                <a:ext cx="2913170" cy="447174"/>
              </a:xfrm>
              <a:prstGeom prst="rect">
                <a:avLst/>
              </a:prstGeom>
            </p:spPr>
            <p:txBody>
              <a:bodyPr wrap="none">
                <a:spAutoFit/>
              </a:bodyPr>
              <a:lstStyle/>
              <a:p>
                <a:pPr marL="101600" indent="0">
                  <a:buNone/>
                </a:pPr>
                <a:r>
                  <a:rPr lang="en-US" sz="2000">
                    <a:latin typeface="Calibri" panose="020F0502020204030204" pitchFamily="34" charset="0"/>
                    <a:cs typeface="Calibri" panose="020F0502020204030204" pitchFamily="34" charset="0"/>
                  </a:rPr>
                  <a:t>What is </a:t>
                </a:r>
                <a14:m>
                  <m:oMath xmlns:m="http://schemas.openxmlformats.org/officeDocument/2006/math">
                    <m:r>
                      <a:rPr lang="en-US" sz="2000" b="1" i="1" smtClean="0">
                        <a:solidFill>
                          <a:schemeClr val="tx1"/>
                        </a:solidFill>
                        <a:latin typeface="Cambria Math" panose="02040503050406030204" pitchFamily="18" charset="0"/>
                      </a:rPr>
                      <m:t>𝑷</m:t>
                    </m:r>
                    <m:d>
                      <m:dPr>
                        <m:ctrlPr>
                          <a:rPr lang="en-US" sz="2000" i="1">
                            <a:solidFill>
                              <a:schemeClr val="tx1"/>
                            </a:solidFill>
                            <a:latin typeface="Cambria Math" panose="02040503050406030204" pitchFamily="18" charset="0"/>
                          </a:rPr>
                        </m:ctrlPr>
                      </m:dPr>
                      <m:e>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𝐴</m:t>
                            </m:r>
                          </m:e>
                          <m:sub>
                            <m:r>
                              <a:rPr lang="en-US" sz="2000" i="1">
                                <a:solidFill>
                                  <a:schemeClr val="tx1"/>
                                </a:solidFill>
                                <a:latin typeface="Cambria Math" panose="02040503050406030204" pitchFamily="18" charset="0"/>
                              </a:rPr>
                              <m:t>2</m:t>
                            </m:r>
                            <m:r>
                              <a:rPr lang="en-US" sz="2000" i="1">
                                <a:solidFill>
                                  <a:schemeClr val="tx1"/>
                                </a:solidFill>
                                <a:latin typeface="Cambria Math" panose="02040503050406030204" pitchFamily="18" charset="0"/>
                              </a:rPr>
                              <m:t>𝑛𝑑𝑔𝑟𝑒𝑎𝑡𝑒𝑟</m:t>
                            </m:r>
                          </m:sub>
                        </m:sSub>
                      </m:e>
                    </m:d>
                  </m:oMath>
                </a14:m>
                <a:r>
                  <a:rPr lang="en-US" sz="2000">
                    <a:latin typeface="Calibri" panose="020F0502020204030204" pitchFamily="34" charset="0"/>
                    <a:cs typeface="Calibri" panose="020F0502020204030204" pitchFamily="34" charset="0"/>
                  </a:rPr>
                  <a:t>?</a:t>
                </a:r>
              </a:p>
            </p:txBody>
          </p:sp>
        </mc:Choice>
        <mc:Fallback xmlns="">
          <p:sp>
            <p:nvSpPr>
              <p:cNvPr id="3" name="Rectangle 2">
                <a:extLst>
                  <a:ext uri="{FF2B5EF4-FFF2-40B4-BE49-F238E27FC236}">
                    <a16:creationId xmlns:a16="http://schemas.microsoft.com/office/drawing/2014/main" id="{F4DF354E-E69F-C23C-0CD6-1D07296A2D0E}"/>
                  </a:ext>
                </a:extLst>
              </p:cNvPr>
              <p:cNvSpPr>
                <a:spLocks noRot="1" noChangeAspect="1" noMove="1" noResize="1" noEditPoints="1" noAdjustHandles="1" noChangeArrowheads="1" noChangeShapeType="1" noTextEdit="1"/>
              </p:cNvSpPr>
              <p:nvPr/>
            </p:nvSpPr>
            <p:spPr>
              <a:xfrm>
                <a:off x="4896777" y="3698470"/>
                <a:ext cx="2913170" cy="447174"/>
              </a:xfrm>
              <a:prstGeom prst="rect">
                <a:avLst/>
              </a:prstGeom>
              <a:blipFill>
                <a:blip r:embed="rId5"/>
                <a:stretch>
                  <a:fillRect t="-2740" r="-1464" b="-19178"/>
                </a:stretch>
              </a:blipFill>
            </p:spPr>
            <p:txBody>
              <a:bodyPr/>
              <a:lstStyle/>
              <a:p>
                <a:r>
                  <a:rPr lang="en-US">
                    <a:noFill/>
                  </a:rPr>
                  <a:t> </a:t>
                </a:r>
              </a:p>
            </p:txBody>
          </p:sp>
        </mc:Fallback>
      </mc:AlternateContent>
    </p:spTree>
    <p:extLst>
      <p:ext uri="{BB962C8B-B14F-4D97-AF65-F5344CB8AC3E}">
        <p14:creationId xmlns:p14="http://schemas.microsoft.com/office/powerpoint/2010/main" val="14986728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DC8E9C-A7D2-435C-A94E-0498241BB871}"/>
              </a:ext>
            </a:extLst>
          </p:cNvPr>
          <p:cNvPicPr>
            <a:picLocks noChangeAspect="1"/>
          </p:cNvPicPr>
          <p:nvPr/>
        </p:nvPicPr>
        <p:blipFill>
          <a:blip r:embed="rId2"/>
          <a:stretch>
            <a:fillRect/>
          </a:stretch>
        </p:blipFill>
        <p:spPr>
          <a:xfrm>
            <a:off x="7631000" y="1662112"/>
            <a:ext cx="1428750" cy="909638"/>
          </a:xfrm>
          <a:prstGeom prst="rect">
            <a:avLst/>
          </a:prstGeom>
        </p:spPr>
      </p:pic>
      <p:sp>
        <p:nvSpPr>
          <p:cNvPr id="5" name="Title 4">
            <a:extLst>
              <a:ext uri="{FF2B5EF4-FFF2-40B4-BE49-F238E27FC236}">
                <a16:creationId xmlns:a16="http://schemas.microsoft.com/office/drawing/2014/main" id="{FC788030-3056-4B01-92B8-C25E05E0E18D}"/>
              </a:ext>
            </a:extLst>
          </p:cNvPr>
          <p:cNvSpPr>
            <a:spLocks noGrp="1"/>
          </p:cNvSpPr>
          <p:nvPr>
            <p:ph type="title"/>
          </p:nvPr>
        </p:nvSpPr>
        <p:spPr/>
        <p:txBody>
          <a:bodyPr/>
          <a:lstStyle/>
          <a:p>
            <a:r>
              <a:rPr lang="en-US"/>
              <a:t>Events in a Non Uniform Probability Space</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77C0F910-D172-4B87-B509-82A555F5A2CC}"/>
                  </a:ext>
                </a:extLst>
              </p:cNvPr>
              <p:cNvSpPr>
                <a:spLocks noGrp="1"/>
              </p:cNvSpPr>
              <p:nvPr>
                <p:ph type="body" idx="1"/>
              </p:nvPr>
            </p:nvSpPr>
            <p:spPr/>
            <p:txBody>
              <a:bodyPr/>
              <a:lstStyle/>
              <a:p>
                <a:pPr marL="101600" indent="0">
                  <a:buNone/>
                </a:pPr>
                <a:r>
                  <a:rPr lang="en-US" dirty="0"/>
                  <a:t>Example: Rolling two unfair 4-sided dice. In this case S = {1, 2, 3, 4},  k = 2, and we are drawing without replacement. Suppose that dice are loaded so that 1 appears 5/8 times, and other numbers occurs 1/8 times.</a:t>
                </a:r>
              </a:p>
              <a:p>
                <a:pPr marL="101600" indent="0">
                  <a:buNone/>
                </a:pPr>
                <a:endParaRPr lang="en-US" dirty="0"/>
              </a:p>
              <a:p>
                <a:pPr marL="101600" indent="0">
                  <a:buNone/>
                </a:pPr>
                <a:r>
                  <a:rPr lang="en-US" dirty="0"/>
                  <a:t>In this example </a:t>
                </a:r>
                <a14:m>
                  <m:oMath xmlns:m="http://schemas.openxmlformats.org/officeDocument/2006/math">
                    <m:r>
                      <a:rPr lang="en-US" b="1" i="1">
                        <a:latin typeface="Cambria Math" panose="02040503050406030204" pitchFamily="18" charset="0"/>
                      </a:rPr>
                      <m:t>𝑷</m:t>
                    </m:r>
                    <m:d>
                      <m:dPr>
                        <m:ctrlPr>
                          <a:rPr lang="en-US" i="1">
                            <a:latin typeface="Cambria Math" panose="02040503050406030204" pitchFamily="18" charset="0"/>
                          </a:rPr>
                        </m:ctrlPr>
                      </m:dPr>
                      <m:e>
                        <m:r>
                          <a:rPr lang="en-US" i="1">
                            <a:latin typeface="Cambria Math" panose="02040503050406030204" pitchFamily="18" charset="0"/>
                          </a:rPr>
                          <m:t>𝜔</m:t>
                        </m:r>
                      </m:e>
                    </m:d>
                  </m:oMath>
                </a14:m>
                <a:r>
                  <a:rPr lang="en-US" dirty="0"/>
                  <a:t> yields a non-uniform probability space:</a:t>
                </a:r>
              </a:p>
              <a:p>
                <a14:m>
                  <m:oMath xmlns:m="http://schemas.openxmlformats.org/officeDocument/2006/math">
                    <m:r>
                      <a:rPr lang="en-US" b="1" i="1">
                        <a:latin typeface="Cambria Math" panose="02040503050406030204" pitchFamily="18" charset="0"/>
                      </a:rPr>
                      <m:t>𝑷</m:t>
                    </m:r>
                    <m:d>
                      <m:dPr>
                        <m:ctrlPr>
                          <a:rPr lang="en-US" i="1">
                            <a:latin typeface="Cambria Math" panose="02040503050406030204" pitchFamily="18" charset="0"/>
                          </a:rPr>
                        </m:ctrlPr>
                      </m:dPr>
                      <m:e>
                        <m:r>
                          <a:rPr lang="en-US" b="0" i="1" smtClean="0">
                            <a:solidFill>
                              <a:srgbClr val="7030A0"/>
                            </a:solidFill>
                            <a:latin typeface="Cambria Math" panose="02040503050406030204" pitchFamily="18" charset="0"/>
                          </a:rPr>
                          <m:t>11</m:t>
                        </m:r>
                      </m:e>
                    </m:d>
                    <m:r>
                      <a:rPr lang="en-US" i="1">
                        <a:latin typeface="Cambria Math" panose="02040503050406030204" pitchFamily="18" charset="0"/>
                      </a:rPr>
                      <m:t>=</m:t>
                    </m:r>
                    <m:r>
                      <a:rPr lang="en-US" i="1" smtClean="0">
                        <a:latin typeface="Cambria Math" panose="02040503050406030204" pitchFamily="18" charset="0"/>
                      </a:rPr>
                      <m:t>25</m:t>
                    </m:r>
                    <m:r>
                      <m:rPr>
                        <m:lit/>
                      </m:rPr>
                      <a:rPr lang="en-US" i="1">
                        <a:latin typeface="Cambria Math" panose="02040503050406030204" pitchFamily="18" charset="0"/>
                      </a:rPr>
                      <m:t>/</m:t>
                    </m:r>
                    <m:r>
                      <a:rPr lang="en-US" i="1">
                        <a:latin typeface="Cambria Math" panose="02040503050406030204" pitchFamily="18" charset="0"/>
                      </a:rPr>
                      <m:t>64</m:t>
                    </m:r>
                  </m:oMath>
                </a14:m>
                <a:endParaRPr lang="en-US" dirty="0"/>
              </a:p>
              <a:p>
                <a14:m>
                  <m:oMath xmlns:m="http://schemas.openxmlformats.org/officeDocument/2006/math">
                    <m:r>
                      <a:rPr lang="en-US" b="1" i="1" smtClean="0">
                        <a:latin typeface="Cambria Math" panose="02040503050406030204" pitchFamily="18" charset="0"/>
                      </a:rPr>
                      <m:t>𝑷</m:t>
                    </m:r>
                    <m:d>
                      <m:dPr>
                        <m:ctrlPr>
                          <a:rPr lang="en-US" i="1">
                            <a:latin typeface="Cambria Math" panose="02040503050406030204" pitchFamily="18" charset="0"/>
                          </a:rPr>
                        </m:ctrlPr>
                      </m:dPr>
                      <m:e>
                        <m:r>
                          <a:rPr lang="en-US" i="1" smtClean="0">
                            <a:solidFill>
                              <a:schemeClr val="accent4"/>
                            </a:solidFill>
                            <a:latin typeface="Cambria Math" panose="02040503050406030204" pitchFamily="18" charset="0"/>
                          </a:rPr>
                          <m:t>21</m:t>
                        </m:r>
                      </m:e>
                    </m:d>
                    <m:r>
                      <a:rPr lang="en-US" i="1">
                        <a:latin typeface="Cambria Math" panose="02040503050406030204" pitchFamily="18" charset="0"/>
                      </a:rPr>
                      <m:t>=</m:t>
                    </m:r>
                    <m:r>
                      <a:rPr lang="en-US" b="1" i="1">
                        <a:latin typeface="Cambria Math" panose="02040503050406030204" pitchFamily="18" charset="0"/>
                      </a:rPr>
                      <m:t>𝑷</m:t>
                    </m:r>
                    <m:d>
                      <m:dPr>
                        <m:ctrlPr>
                          <a:rPr lang="en-US" i="1">
                            <a:latin typeface="Cambria Math" panose="02040503050406030204" pitchFamily="18" charset="0"/>
                          </a:rPr>
                        </m:ctrlPr>
                      </m:dPr>
                      <m:e>
                        <m:r>
                          <a:rPr lang="en-US" i="1" smtClean="0">
                            <a:solidFill>
                              <a:schemeClr val="accent4"/>
                            </a:solidFill>
                            <a:latin typeface="Cambria Math" panose="02040503050406030204" pitchFamily="18" charset="0"/>
                          </a:rPr>
                          <m:t>31</m:t>
                        </m:r>
                      </m:e>
                    </m:d>
                    <m:r>
                      <a:rPr lang="en-US" i="1">
                        <a:latin typeface="Cambria Math" panose="02040503050406030204" pitchFamily="18" charset="0"/>
                      </a:rPr>
                      <m:t>=</m:t>
                    </m:r>
                    <m:r>
                      <a:rPr lang="en-US" b="1" i="1">
                        <a:latin typeface="Cambria Math" panose="02040503050406030204" pitchFamily="18" charset="0"/>
                      </a:rPr>
                      <m:t>𝑷</m:t>
                    </m:r>
                    <m:d>
                      <m:dPr>
                        <m:ctrlPr>
                          <a:rPr lang="en-US" i="1">
                            <a:latin typeface="Cambria Math" panose="02040503050406030204" pitchFamily="18" charset="0"/>
                          </a:rPr>
                        </m:ctrlPr>
                      </m:dPr>
                      <m:e>
                        <m:r>
                          <a:rPr lang="en-US" i="1" smtClean="0">
                            <a:solidFill>
                              <a:schemeClr val="accent4"/>
                            </a:solidFill>
                            <a:latin typeface="Cambria Math" panose="02040503050406030204" pitchFamily="18" charset="0"/>
                          </a:rPr>
                          <m:t>41</m:t>
                        </m:r>
                      </m:e>
                    </m:d>
                    <m:r>
                      <a:rPr lang="en-US" i="1">
                        <a:latin typeface="Cambria Math" panose="02040503050406030204" pitchFamily="18" charset="0"/>
                      </a:rPr>
                      <m:t>=</m:t>
                    </m:r>
                    <m:r>
                      <a:rPr lang="en-US" b="1" i="1">
                        <a:latin typeface="Cambria Math" panose="02040503050406030204" pitchFamily="18" charset="0"/>
                      </a:rPr>
                      <m:t>𝑷</m:t>
                    </m:r>
                    <m:d>
                      <m:dPr>
                        <m:ctrlPr>
                          <a:rPr lang="en-US" i="1">
                            <a:latin typeface="Cambria Math" panose="02040503050406030204" pitchFamily="18" charset="0"/>
                          </a:rPr>
                        </m:ctrlPr>
                      </m:dPr>
                      <m:e>
                        <m:r>
                          <a:rPr lang="en-US" i="1" smtClean="0">
                            <a:solidFill>
                              <a:schemeClr val="accent4"/>
                            </a:solidFill>
                            <a:latin typeface="Cambria Math" panose="02040503050406030204" pitchFamily="18" charset="0"/>
                          </a:rPr>
                          <m:t>12</m:t>
                        </m:r>
                      </m:e>
                    </m:d>
                    <m:r>
                      <a:rPr lang="en-US" i="1">
                        <a:latin typeface="Cambria Math" panose="02040503050406030204" pitchFamily="18" charset="0"/>
                      </a:rPr>
                      <m:t>=</m:t>
                    </m:r>
                    <m:r>
                      <a:rPr lang="en-US" b="1" i="1">
                        <a:latin typeface="Cambria Math" panose="02040503050406030204" pitchFamily="18" charset="0"/>
                      </a:rPr>
                      <m:t>𝑷</m:t>
                    </m:r>
                    <m:d>
                      <m:dPr>
                        <m:ctrlPr>
                          <a:rPr lang="en-US" i="1">
                            <a:latin typeface="Cambria Math" panose="02040503050406030204" pitchFamily="18" charset="0"/>
                          </a:rPr>
                        </m:ctrlPr>
                      </m:dPr>
                      <m:e>
                        <m:r>
                          <a:rPr lang="en-US" i="1" smtClean="0">
                            <a:solidFill>
                              <a:schemeClr val="accent4"/>
                            </a:solidFill>
                            <a:latin typeface="Cambria Math" panose="02040503050406030204" pitchFamily="18" charset="0"/>
                          </a:rPr>
                          <m:t>13</m:t>
                        </m:r>
                      </m:e>
                    </m:d>
                    <m:r>
                      <a:rPr lang="en-US" i="1">
                        <a:latin typeface="Cambria Math" panose="02040503050406030204" pitchFamily="18" charset="0"/>
                      </a:rPr>
                      <m:t>=</m:t>
                    </m:r>
                    <m:r>
                      <a:rPr lang="en-US" b="1" i="1">
                        <a:latin typeface="Cambria Math" panose="02040503050406030204" pitchFamily="18" charset="0"/>
                      </a:rPr>
                      <m:t>𝑷</m:t>
                    </m:r>
                    <m:d>
                      <m:dPr>
                        <m:ctrlPr>
                          <a:rPr lang="en-US" i="1">
                            <a:latin typeface="Cambria Math" panose="02040503050406030204" pitchFamily="18" charset="0"/>
                          </a:rPr>
                        </m:ctrlPr>
                      </m:dPr>
                      <m:e>
                        <m:r>
                          <a:rPr lang="en-US" i="1" smtClean="0">
                            <a:solidFill>
                              <a:schemeClr val="accent4"/>
                            </a:solidFill>
                            <a:latin typeface="Cambria Math" panose="02040503050406030204" pitchFamily="18" charset="0"/>
                          </a:rPr>
                          <m:t>14</m:t>
                        </m:r>
                      </m:e>
                    </m:d>
                    <m:r>
                      <a:rPr lang="en-US" i="1">
                        <a:latin typeface="Cambria Math" panose="02040503050406030204" pitchFamily="18" charset="0"/>
                      </a:rPr>
                      <m:t>=5</m:t>
                    </m:r>
                    <m:r>
                      <m:rPr>
                        <m:lit/>
                      </m:rPr>
                      <a:rPr lang="en-US" i="1">
                        <a:latin typeface="Cambria Math" panose="02040503050406030204" pitchFamily="18" charset="0"/>
                      </a:rPr>
                      <m:t>/</m:t>
                    </m:r>
                    <m:r>
                      <a:rPr lang="en-US" i="1">
                        <a:latin typeface="Cambria Math" panose="02040503050406030204" pitchFamily="18" charset="0"/>
                      </a:rPr>
                      <m:t>64</m:t>
                    </m:r>
                  </m:oMath>
                </a14:m>
                <a:endParaRPr lang="en-US" dirty="0"/>
              </a:p>
              <a:p>
                <a14:m>
                  <m:oMath xmlns:m="http://schemas.openxmlformats.org/officeDocument/2006/math">
                    <m:r>
                      <a:rPr lang="en-US" b="1" i="1" smtClean="0">
                        <a:latin typeface="Cambria Math" panose="02040503050406030204" pitchFamily="18" charset="0"/>
                      </a:rPr>
                      <m:t>𝑷</m:t>
                    </m:r>
                    <m:d>
                      <m:dPr>
                        <m:ctrlPr>
                          <a:rPr lang="en-US" i="1">
                            <a:latin typeface="Cambria Math" panose="02040503050406030204" pitchFamily="18" charset="0"/>
                          </a:rPr>
                        </m:ctrlPr>
                      </m:dPr>
                      <m:e>
                        <m:r>
                          <a:rPr lang="en-US" i="1" smtClean="0">
                            <a:solidFill>
                              <a:schemeClr val="accent5"/>
                            </a:solidFill>
                            <a:latin typeface="Cambria Math" panose="02040503050406030204" pitchFamily="18" charset="0"/>
                          </a:rPr>
                          <m:t>22</m:t>
                        </m:r>
                      </m:e>
                    </m:d>
                    <m:r>
                      <a:rPr lang="en-US" i="1">
                        <a:latin typeface="Cambria Math" panose="02040503050406030204" pitchFamily="18" charset="0"/>
                      </a:rPr>
                      <m:t>=</m:t>
                    </m:r>
                    <m:r>
                      <a:rPr lang="en-US" b="1" i="1">
                        <a:latin typeface="Cambria Math" panose="02040503050406030204" pitchFamily="18" charset="0"/>
                      </a:rPr>
                      <m:t>𝑷</m:t>
                    </m:r>
                    <m:d>
                      <m:dPr>
                        <m:ctrlPr>
                          <a:rPr lang="en-US" i="1">
                            <a:latin typeface="Cambria Math" panose="02040503050406030204" pitchFamily="18" charset="0"/>
                          </a:rPr>
                        </m:ctrlPr>
                      </m:dPr>
                      <m:e>
                        <m:r>
                          <a:rPr lang="en-US" i="1" smtClean="0">
                            <a:solidFill>
                              <a:schemeClr val="accent5"/>
                            </a:solidFill>
                            <a:latin typeface="Cambria Math" panose="02040503050406030204" pitchFamily="18" charset="0"/>
                          </a:rPr>
                          <m:t>23</m:t>
                        </m:r>
                      </m:e>
                    </m:d>
                    <m:r>
                      <a:rPr lang="en-US" i="1">
                        <a:latin typeface="Cambria Math" panose="02040503050406030204" pitchFamily="18" charset="0"/>
                      </a:rPr>
                      <m:t>=…=</m:t>
                    </m:r>
                    <m:r>
                      <a:rPr lang="en-US" b="1" i="1">
                        <a:latin typeface="Cambria Math" panose="02040503050406030204" pitchFamily="18" charset="0"/>
                      </a:rPr>
                      <m:t>𝑷</m:t>
                    </m:r>
                    <m:d>
                      <m:dPr>
                        <m:ctrlPr>
                          <a:rPr lang="en-US" i="1">
                            <a:latin typeface="Cambria Math" panose="02040503050406030204" pitchFamily="18" charset="0"/>
                          </a:rPr>
                        </m:ctrlPr>
                      </m:dPr>
                      <m:e>
                        <m:r>
                          <a:rPr lang="en-US" i="1" smtClean="0">
                            <a:solidFill>
                              <a:schemeClr val="accent5"/>
                            </a:solidFill>
                            <a:latin typeface="Cambria Math" panose="02040503050406030204" pitchFamily="18" charset="0"/>
                          </a:rPr>
                          <m:t>44</m:t>
                        </m:r>
                      </m:e>
                    </m:d>
                    <m:r>
                      <a:rPr lang="en-US" i="1">
                        <a:latin typeface="Cambria Math" panose="02040503050406030204" pitchFamily="18" charset="0"/>
                      </a:rPr>
                      <m:t>=1/64</m:t>
                    </m:r>
                  </m:oMath>
                </a14:m>
                <a:endParaRPr lang="en-US" dirty="0"/>
              </a:p>
              <a:p>
                <a:pPr marL="101600" indent="0">
                  <a:buNone/>
                </a:pPr>
                <a:endParaRPr lang="en-US" dirty="0"/>
              </a:p>
            </p:txBody>
          </p:sp>
        </mc:Choice>
        <mc:Fallback xmlns="">
          <p:sp>
            <p:nvSpPr>
              <p:cNvPr id="6" name="Text Placeholder 5">
                <a:extLst>
                  <a:ext uri="{FF2B5EF4-FFF2-40B4-BE49-F238E27FC236}">
                    <a16:creationId xmlns:a16="http://schemas.microsoft.com/office/drawing/2014/main" id="{77C0F910-D172-4B87-B509-82A555F5A2CC}"/>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p:sp>
        <p:nvSpPr>
          <p:cNvPr id="8" name="Freeform: Shape 7">
            <a:extLst>
              <a:ext uri="{FF2B5EF4-FFF2-40B4-BE49-F238E27FC236}">
                <a16:creationId xmlns:a16="http://schemas.microsoft.com/office/drawing/2014/main" id="{2D2D5D77-A502-4C37-A82F-50A7ABD139C4}"/>
              </a:ext>
            </a:extLst>
          </p:cNvPr>
          <p:cNvSpPr/>
          <p:nvPr/>
        </p:nvSpPr>
        <p:spPr>
          <a:xfrm>
            <a:off x="1301750" y="3708400"/>
            <a:ext cx="3309627" cy="1117600"/>
          </a:xfrm>
          <a:custGeom>
            <a:avLst/>
            <a:gdLst>
              <a:gd name="connsiteX0" fmla="*/ 285750 w 3309627"/>
              <a:gd name="connsiteY0" fmla="*/ 165100 h 1117600"/>
              <a:gd name="connsiteX1" fmla="*/ 228600 w 3309627"/>
              <a:gd name="connsiteY1" fmla="*/ 177800 h 1117600"/>
              <a:gd name="connsiteX2" fmla="*/ 190500 w 3309627"/>
              <a:gd name="connsiteY2" fmla="*/ 190500 h 1117600"/>
              <a:gd name="connsiteX3" fmla="*/ 165100 w 3309627"/>
              <a:gd name="connsiteY3" fmla="*/ 209550 h 1117600"/>
              <a:gd name="connsiteX4" fmla="*/ 127000 w 3309627"/>
              <a:gd name="connsiteY4" fmla="*/ 228600 h 1117600"/>
              <a:gd name="connsiteX5" fmla="*/ 95250 w 3309627"/>
              <a:gd name="connsiteY5" fmla="*/ 273050 h 1117600"/>
              <a:gd name="connsiteX6" fmla="*/ 76200 w 3309627"/>
              <a:gd name="connsiteY6" fmla="*/ 298450 h 1117600"/>
              <a:gd name="connsiteX7" fmla="*/ 63500 w 3309627"/>
              <a:gd name="connsiteY7" fmla="*/ 336550 h 1117600"/>
              <a:gd name="connsiteX8" fmla="*/ 57150 w 3309627"/>
              <a:gd name="connsiteY8" fmla="*/ 355600 h 1117600"/>
              <a:gd name="connsiteX9" fmla="*/ 63500 w 3309627"/>
              <a:gd name="connsiteY9" fmla="*/ 419100 h 1117600"/>
              <a:gd name="connsiteX10" fmla="*/ 69850 w 3309627"/>
              <a:gd name="connsiteY10" fmla="*/ 438150 h 1117600"/>
              <a:gd name="connsiteX11" fmla="*/ 63500 w 3309627"/>
              <a:gd name="connsiteY11" fmla="*/ 508000 h 1117600"/>
              <a:gd name="connsiteX12" fmla="*/ 50800 w 3309627"/>
              <a:gd name="connsiteY12" fmla="*/ 546100 h 1117600"/>
              <a:gd name="connsiteX13" fmla="*/ 31750 w 3309627"/>
              <a:gd name="connsiteY13" fmla="*/ 565150 h 1117600"/>
              <a:gd name="connsiteX14" fmla="*/ 25400 w 3309627"/>
              <a:gd name="connsiteY14" fmla="*/ 584200 h 1117600"/>
              <a:gd name="connsiteX15" fmla="*/ 0 w 3309627"/>
              <a:gd name="connsiteY15" fmla="*/ 622300 h 1117600"/>
              <a:gd name="connsiteX16" fmla="*/ 6350 w 3309627"/>
              <a:gd name="connsiteY16" fmla="*/ 698500 h 1117600"/>
              <a:gd name="connsiteX17" fmla="*/ 25400 w 3309627"/>
              <a:gd name="connsiteY17" fmla="*/ 717550 h 1117600"/>
              <a:gd name="connsiteX18" fmla="*/ 57150 w 3309627"/>
              <a:gd name="connsiteY18" fmla="*/ 749300 h 1117600"/>
              <a:gd name="connsiteX19" fmla="*/ 95250 w 3309627"/>
              <a:gd name="connsiteY19" fmla="*/ 787400 h 1117600"/>
              <a:gd name="connsiteX20" fmla="*/ 114300 w 3309627"/>
              <a:gd name="connsiteY20" fmla="*/ 800100 h 1117600"/>
              <a:gd name="connsiteX21" fmla="*/ 152400 w 3309627"/>
              <a:gd name="connsiteY21" fmla="*/ 831850 h 1117600"/>
              <a:gd name="connsiteX22" fmla="*/ 177800 w 3309627"/>
              <a:gd name="connsiteY22" fmla="*/ 857250 h 1117600"/>
              <a:gd name="connsiteX23" fmla="*/ 184150 w 3309627"/>
              <a:gd name="connsiteY23" fmla="*/ 876300 h 1117600"/>
              <a:gd name="connsiteX24" fmla="*/ 203200 w 3309627"/>
              <a:gd name="connsiteY24" fmla="*/ 882650 h 1117600"/>
              <a:gd name="connsiteX25" fmla="*/ 241300 w 3309627"/>
              <a:gd name="connsiteY25" fmla="*/ 908050 h 1117600"/>
              <a:gd name="connsiteX26" fmla="*/ 311150 w 3309627"/>
              <a:gd name="connsiteY26" fmla="*/ 927100 h 1117600"/>
              <a:gd name="connsiteX27" fmla="*/ 349250 w 3309627"/>
              <a:gd name="connsiteY27" fmla="*/ 939800 h 1117600"/>
              <a:gd name="connsiteX28" fmla="*/ 368300 w 3309627"/>
              <a:gd name="connsiteY28" fmla="*/ 946150 h 1117600"/>
              <a:gd name="connsiteX29" fmla="*/ 400050 w 3309627"/>
              <a:gd name="connsiteY29" fmla="*/ 952500 h 1117600"/>
              <a:gd name="connsiteX30" fmla="*/ 419100 w 3309627"/>
              <a:gd name="connsiteY30" fmla="*/ 958850 h 1117600"/>
              <a:gd name="connsiteX31" fmla="*/ 482600 w 3309627"/>
              <a:gd name="connsiteY31" fmla="*/ 977900 h 1117600"/>
              <a:gd name="connsiteX32" fmla="*/ 501650 w 3309627"/>
              <a:gd name="connsiteY32" fmla="*/ 984250 h 1117600"/>
              <a:gd name="connsiteX33" fmla="*/ 546100 w 3309627"/>
              <a:gd name="connsiteY33" fmla="*/ 990600 h 1117600"/>
              <a:gd name="connsiteX34" fmla="*/ 641350 w 3309627"/>
              <a:gd name="connsiteY34" fmla="*/ 1009650 h 1117600"/>
              <a:gd name="connsiteX35" fmla="*/ 685800 w 3309627"/>
              <a:gd name="connsiteY35" fmla="*/ 1016000 h 1117600"/>
              <a:gd name="connsiteX36" fmla="*/ 717550 w 3309627"/>
              <a:gd name="connsiteY36" fmla="*/ 1022350 h 1117600"/>
              <a:gd name="connsiteX37" fmla="*/ 781050 w 3309627"/>
              <a:gd name="connsiteY37" fmla="*/ 1028700 h 1117600"/>
              <a:gd name="connsiteX38" fmla="*/ 927100 w 3309627"/>
              <a:gd name="connsiteY38" fmla="*/ 1054100 h 1117600"/>
              <a:gd name="connsiteX39" fmla="*/ 958850 w 3309627"/>
              <a:gd name="connsiteY39" fmla="*/ 1060450 h 1117600"/>
              <a:gd name="connsiteX40" fmla="*/ 1187450 w 3309627"/>
              <a:gd name="connsiteY40" fmla="*/ 1073150 h 1117600"/>
              <a:gd name="connsiteX41" fmla="*/ 1231900 w 3309627"/>
              <a:gd name="connsiteY41" fmla="*/ 1085850 h 1117600"/>
              <a:gd name="connsiteX42" fmla="*/ 1250950 w 3309627"/>
              <a:gd name="connsiteY42" fmla="*/ 1092200 h 1117600"/>
              <a:gd name="connsiteX43" fmla="*/ 1289050 w 3309627"/>
              <a:gd name="connsiteY43" fmla="*/ 1073150 h 1117600"/>
              <a:gd name="connsiteX44" fmla="*/ 1390650 w 3309627"/>
              <a:gd name="connsiteY44" fmla="*/ 1054100 h 1117600"/>
              <a:gd name="connsiteX45" fmla="*/ 1809750 w 3309627"/>
              <a:gd name="connsiteY45" fmla="*/ 1066800 h 1117600"/>
              <a:gd name="connsiteX46" fmla="*/ 1911350 w 3309627"/>
              <a:gd name="connsiteY46" fmla="*/ 1079500 h 1117600"/>
              <a:gd name="connsiteX47" fmla="*/ 1936750 w 3309627"/>
              <a:gd name="connsiteY47" fmla="*/ 1085850 h 1117600"/>
              <a:gd name="connsiteX48" fmla="*/ 1987550 w 3309627"/>
              <a:gd name="connsiteY48" fmla="*/ 1092200 h 1117600"/>
              <a:gd name="connsiteX49" fmla="*/ 2127250 w 3309627"/>
              <a:gd name="connsiteY49" fmla="*/ 1104900 h 1117600"/>
              <a:gd name="connsiteX50" fmla="*/ 2622550 w 3309627"/>
              <a:gd name="connsiteY50" fmla="*/ 1104900 h 1117600"/>
              <a:gd name="connsiteX51" fmla="*/ 2647950 w 3309627"/>
              <a:gd name="connsiteY51" fmla="*/ 1111250 h 1117600"/>
              <a:gd name="connsiteX52" fmla="*/ 2762250 w 3309627"/>
              <a:gd name="connsiteY52" fmla="*/ 1117600 h 1117600"/>
              <a:gd name="connsiteX53" fmla="*/ 2832100 w 3309627"/>
              <a:gd name="connsiteY53" fmla="*/ 1111250 h 1117600"/>
              <a:gd name="connsiteX54" fmla="*/ 2870200 w 3309627"/>
              <a:gd name="connsiteY54" fmla="*/ 1098550 h 1117600"/>
              <a:gd name="connsiteX55" fmla="*/ 2889250 w 3309627"/>
              <a:gd name="connsiteY55" fmla="*/ 1092200 h 1117600"/>
              <a:gd name="connsiteX56" fmla="*/ 2927350 w 3309627"/>
              <a:gd name="connsiteY56" fmla="*/ 1073150 h 1117600"/>
              <a:gd name="connsiteX57" fmla="*/ 2984500 w 3309627"/>
              <a:gd name="connsiteY57" fmla="*/ 1041400 h 1117600"/>
              <a:gd name="connsiteX58" fmla="*/ 3035300 w 3309627"/>
              <a:gd name="connsiteY58" fmla="*/ 1016000 h 1117600"/>
              <a:gd name="connsiteX59" fmla="*/ 3092450 w 3309627"/>
              <a:gd name="connsiteY59" fmla="*/ 1003300 h 1117600"/>
              <a:gd name="connsiteX60" fmla="*/ 3111500 w 3309627"/>
              <a:gd name="connsiteY60" fmla="*/ 996950 h 1117600"/>
              <a:gd name="connsiteX61" fmla="*/ 3225800 w 3309627"/>
              <a:gd name="connsiteY61" fmla="*/ 971550 h 1117600"/>
              <a:gd name="connsiteX62" fmla="*/ 3251200 w 3309627"/>
              <a:gd name="connsiteY62" fmla="*/ 958850 h 1117600"/>
              <a:gd name="connsiteX63" fmla="*/ 3270250 w 3309627"/>
              <a:gd name="connsiteY63" fmla="*/ 952500 h 1117600"/>
              <a:gd name="connsiteX64" fmla="*/ 3289300 w 3309627"/>
              <a:gd name="connsiteY64" fmla="*/ 939800 h 1117600"/>
              <a:gd name="connsiteX65" fmla="*/ 3302000 w 3309627"/>
              <a:gd name="connsiteY65" fmla="*/ 920750 h 1117600"/>
              <a:gd name="connsiteX66" fmla="*/ 3302000 w 3309627"/>
              <a:gd name="connsiteY66" fmla="*/ 844550 h 1117600"/>
              <a:gd name="connsiteX67" fmla="*/ 3263900 w 3309627"/>
              <a:gd name="connsiteY67" fmla="*/ 800100 h 1117600"/>
              <a:gd name="connsiteX68" fmla="*/ 3232150 w 3309627"/>
              <a:gd name="connsiteY68" fmla="*/ 762000 h 1117600"/>
              <a:gd name="connsiteX69" fmla="*/ 3213100 w 3309627"/>
              <a:gd name="connsiteY69" fmla="*/ 749300 h 1117600"/>
              <a:gd name="connsiteX70" fmla="*/ 3175000 w 3309627"/>
              <a:gd name="connsiteY70" fmla="*/ 711200 h 1117600"/>
              <a:gd name="connsiteX71" fmla="*/ 3117850 w 3309627"/>
              <a:gd name="connsiteY71" fmla="*/ 679450 h 1117600"/>
              <a:gd name="connsiteX72" fmla="*/ 3073400 w 3309627"/>
              <a:gd name="connsiteY72" fmla="*/ 654050 h 1117600"/>
              <a:gd name="connsiteX73" fmla="*/ 3054350 w 3309627"/>
              <a:gd name="connsiteY73" fmla="*/ 565150 h 1117600"/>
              <a:gd name="connsiteX74" fmla="*/ 3060700 w 3309627"/>
              <a:gd name="connsiteY74" fmla="*/ 546100 h 1117600"/>
              <a:gd name="connsiteX75" fmla="*/ 3048000 w 3309627"/>
              <a:gd name="connsiteY75" fmla="*/ 476250 h 1117600"/>
              <a:gd name="connsiteX76" fmla="*/ 3041650 w 3309627"/>
              <a:gd name="connsiteY76" fmla="*/ 457200 h 1117600"/>
              <a:gd name="connsiteX77" fmla="*/ 3022600 w 3309627"/>
              <a:gd name="connsiteY77" fmla="*/ 444500 h 1117600"/>
              <a:gd name="connsiteX78" fmla="*/ 2971800 w 3309627"/>
              <a:gd name="connsiteY78" fmla="*/ 400050 h 1117600"/>
              <a:gd name="connsiteX79" fmla="*/ 2946400 w 3309627"/>
              <a:gd name="connsiteY79" fmla="*/ 381000 h 1117600"/>
              <a:gd name="connsiteX80" fmla="*/ 2895600 w 3309627"/>
              <a:gd name="connsiteY80" fmla="*/ 355600 h 1117600"/>
              <a:gd name="connsiteX81" fmla="*/ 2876550 w 3309627"/>
              <a:gd name="connsiteY81" fmla="*/ 336550 h 1117600"/>
              <a:gd name="connsiteX82" fmla="*/ 2819400 w 3309627"/>
              <a:gd name="connsiteY82" fmla="*/ 311150 h 1117600"/>
              <a:gd name="connsiteX83" fmla="*/ 2787650 w 3309627"/>
              <a:gd name="connsiteY83" fmla="*/ 292100 h 1117600"/>
              <a:gd name="connsiteX84" fmla="*/ 2768600 w 3309627"/>
              <a:gd name="connsiteY84" fmla="*/ 285750 h 1117600"/>
              <a:gd name="connsiteX85" fmla="*/ 2736850 w 3309627"/>
              <a:gd name="connsiteY85" fmla="*/ 266700 h 1117600"/>
              <a:gd name="connsiteX86" fmla="*/ 2711450 w 3309627"/>
              <a:gd name="connsiteY86" fmla="*/ 254000 h 1117600"/>
              <a:gd name="connsiteX87" fmla="*/ 2692400 w 3309627"/>
              <a:gd name="connsiteY87" fmla="*/ 241300 h 1117600"/>
              <a:gd name="connsiteX88" fmla="*/ 2635250 w 3309627"/>
              <a:gd name="connsiteY88" fmla="*/ 215900 h 1117600"/>
              <a:gd name="connsiteX89" fmla="*/ 2603500 w 3309627"/>
              <a:gd name="connsiteY89" fmla="*/ 177800 h 1117600"/>
              <a:gd name="connsiteX90" fmla="*/ 2565400 w 3309627"/>
              <a:gd name="connsiteY90" fmla="*/ 152400 h 1117600"/>
              <a:gd name="connsiteX91" fmla="*/ 2540000 w 3309627"/>
              <a:gd name="connsiteY91" fmla="*/ 133350 h 1117600"/>
              <a:gd name="connsiteX92" fmla="*/ 2514600 w 3309627"/>
              <a:gd name="connsiteY92" fmla="*/ 127000 h 1117600"/>
              <a:gd name="connsiteX93" fmla="*/ 2495550 w 3309627"/>
              <a:gd name="connsiteY93" fmla="*/ 120650 h 1117600"/>
              <a:gd name="connsiteX94" fmla="*/ 2190750 w 3309627"/>
              <a:gd name="connsiteY94" fmla="*/ 114300 h 1117600"/>
              <a:gd name="connsiteX95" fmla="*/ 2152650 w 3309627"/>
              <a:gd name="connsiteY95" fmla="*/ 101600 h 1117600"/>
              <a:gd name="connsiteX96" fmla="*/ 2063750 w 3309627"/>
              <a:gd name="connsiteY96" fmla="*/ 88900 h 1117600"/>
              <a:gd name="connsiteX97" fmla="*/ 2038350 w 3309627"/>
              <a:gd name="connsiteY97" fmla="*/ 82550 h 1117600"/>
              <a:gd name="connsiteX98" fmla="*/ 2019300 w 3309627"/>
              <a:gd name="connsiteY98" fmla="*/ 76200 h 1117600"/>
              <a:gd name="connsiteX99" fmla="*/ 1968500 w 3309627"/>
              <a:gd name="connsiteY99" fmla="*/ 69850 h 1117600"/>
              <a:gd name="connsiteX100" fmla="*/ 1924050 w 3309627"/>
              <a:gd name="connsiteY100" fmla="*/ 57150 h 1117600"/>
              <a:gd name="connsiteX101" fmla="*/ 1809750 w 3309627"/>
              <a:gd name="connsiteY101" fmla="*/ 44450 h 1117600"/>
              <a:gd name="connsiteX102" fmla="*/ 1454150 w 3309627"/>
              <a:gd name="connsiteY102" fmla="*/ 50800 h 1117600"/>
              <a:gd name="connsiteX103" fmla="*/ 1371600 w 3309627"/>
              <a:gd name="connsiteY103" fmla="*/ 63500 h 1117600"/>
              <a:gd name="connsiteX104" fmla="*/ 1308100 w 3309627"/>
              <a:gd name="connsiteY104" fmla="*/ 69850 h 1117600"/>
              <a:gd name="connsiteX105" fmla="*/ 1060450 w 3309627"/>
              <a:gd name="connsiteY105" fmla="*/ 63500 h 1117600"/>
              <a:gd name="connsiteX106" fmla="*/ 1041400 w 3309627"/>
              <a:gd name="connsiteY106" fmla="*/ 57150 h 1117600"/>
              <a:gd name="connsiteX107" fmla="*/ 952500 w 3309627"/>
              <a:gd name="connsiteY107" fmla="*/ 44450 h 1117600"/>
              <a:gd name="connsiteX108" fmla="*/ 901700 w 3309627"/>
              <a:gd name="connsiteY108" fmla="*/ 31750 h 1117600"/>
              <a:gd name="connsiteX109" fmla="*/ 812800 w 3309627"/>
              <a:gd name="connsiteY109" fmla="*/ 19050 h 1117600"/>
              <a:gd name="connsiteX110" fmla="*/ 774700 w 3309627"/>
              <a:gd name="connsiteY110" fmla="*/ 12700 h 1117600"/>
              <a:gd name="connsiteX111" fmla="*/ 723900 w 3309627"/>
              <a:gd name="connsiteY111" fmla="*/ 0 h 1117600"/>
              <a:gd name="connsiteX112" fmla="*/ 571500 w 3309627"/>
              <a:gd name="connsiteY112" fmla="*/ 6350 h 1117600"/>
              <a:gd name="connsiteX113" fmla="*/ 539750 w 3309627"/>
              <a:gd name="connsiteY113" fmla="*/ 19050 h 1117600"/>
              <a:gd name="connsiteX114" fmla="*/ 508000 w 3309627"/>
              <a:gd name="connsiteY114" fmla="*/ 25400 h 1117600"/>
              <a:gd name="connsiteX115" fmla="*/ 488950 w 3309627"/>
              <a:gd name="connsiteY115" fmla="*/ 38100 h 1117600"/>
              <a:gd name="connsiteX116" fmla="*/ 431800 w 3309627"/>
              <a:gd name="connsiteY116" fmla="*/ 57150 h 1117600"/>
              <a:gd name="connsiteX117" fmla="*/ 393700 w 3309627"/>
              <a:gd name="connsiteY117" fmla="*/ 69850 h 1117600"/>
              <a:gd name="connsiteX118" fmla="*/ 374650 w 3309627"/>
              <a:gd name="connsiteY118" fmla="*/ 76200 h 1117600"/>
              <a:gd name="connsiteX119" fmla="*/ 355600 w 3309627"/>
              <a:gd name="connsiteY119" fmla="*/ 88900 h 1117600"/>
              <a:gd name="connsiteX120" fmla="*/ 311150 w 3309627"/>
              <a:gd name="connsiteY120" fmla="*/ 139700 h 1117600"/>
              <a:gd name="connsiteX121" fmla="*/ 285750 w 3309627"/>
              <a:gd name="connsiteY121" fmla="*/ 165100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3309627" h="1117600">
                <a:moveTo>
                  <a:pt x="285750" y="165100"/>
                </a:moveTo>
                <a:cubicBezTo>
                  <a:pt x="271992" y="171450"/>
                  <a:pt x="246535" y="172419"/>
                  <a:pt x="228600" y="177800"/>
                </a:cubicBezTo>
                <a:cubicBezTo>
                  <a:pt x="215778" y="181647"/>
                  <a:pt x="190500" y="190500"/>
                  <a:pt x="190500" y="190500"/>
                </a:cubicBezTo>
                <a:cubicBezTo>
                  <a:pt x="182033" y="196850"/>
                  <a:pt x="174289" y="204299"/>
                  <a:pt x="165100" y="209550"/>
                </a:cubicBezTo>
                <a:cubicBezTo>
                  <a:pt x="140998" y="223322"/>
                  <a:pt x="149124" y="206476"/>
                  <a:pt x="127000" y="228600"/>
                </a:cubicBezTo>
                <a:cubicBezTo>
                  <a:pt x="116624" y="238976"/>
                  <a:pt x="104264" y="260430"/>
                  <a:pt x="95250" y="273050"/>
                </a:cubicBezTo>
                <a:cubicBezTo>
                  <a:pt x="89099" y="281662"/>
                  <a:pt x="82550" y="289983"/>
                  <a:pt x="76200" y="298450"/>
                </a:cubicBezTo>
                <a:lnTo>
                  <a:pt x="63500" y="336550"/>
                </a:lnTo>
                <a:lnTo>
                  <a:pt x="57150" y="355600"/>
                </a:lnTo>
                <a:cubicBezTo>
                  <a:pt x="59267" y="376767"/>
                  <a:pt x="60265" y="398075"/>
                  <a:pt x="63500" y="419100"/>
                </a:cubicBezTo>
                <a:cubicBezTo>
                  <a:pt x="64518" y="425716"/>
                  <a:pt x="69850" y="431457"/>
                  <a:pt x="69850" y="438150"/>
                </a:cubicBezTo>
                <a:cubicBezTo>
                  <a:pt x="69850" y="461529"/>
                  <a:pt x="67563" y="484976"/>
                  <a:pt x="63500" y="508000"/>
                </a:cubicBezTo>
                <a:cubicBezTo>
                  <a:pt x="61174" y="521183"/>
                  <a:pt x="60266" y="536634"/>
                  <a:pt x="50800" y="546100"/>
                </a:cubicBezTo>
                <a:lnTo>
                  <a:pt x="31750" y="565150"/>
                </a:lnTo>
                <a:cubicBezTo>
                  <a:pt x="29633" y="571500"/>
                  <a:pt x="28651" y="578349"/>
                  <a:pt x="25400" y="584200"/>
                </a:cubicBezTo>
                <a:cubicBezTo>
                  <a:pt x="17987" y="597543"/>
                  <a:pt x="0" y="622300"/>
                  <a:pt x="0" y="622300"/>
                </a:cubicBezTo>
                <a:cubicBezTo>
                  <a:pt x="2117" y="647700"/>
                  <a:pt x="-217" y="673873"/>
                  <a:pt x="6350" y="698500"/>
                </a:cubicBezTo>
                <a:cubicBezTo>
                  <a:pt x="8664" y="707177"/>
                  <a:pt x="19651" y="710651"/>
                  <a:pt x="25400" y="717550"/>
                </a:cubicBezTo>
                <a:cubicBezTo>
                  <a:pt x="55282" y="753409"/>
                  <a:pt x="18801" y="721908"/>
                  <a:pt x="57150" y="749300"/>
                </a:cubicBezTo>
                <a:cubicBezTo>
                  <a:pt x="129785" y="801182"/>
                  <a:pt x="47021" y="739171"/>
                  <a:pt x="95250" y="787400"/>
                </a:cubicBezTo>
                <a:cubicBezTo>
                  <a:pt x="100646" y="792796"/>
                  <a:pt x="108437" y="795214"/>
                  <a:pt x="114300" y="800100"/>
                </a:cubicBezTo>
                <a:cubicBezTo>
                  <a:pt x="163193" y="840844"/>
                  <a:pt x="105102" y="800318"/>
                  <a:pt x="152400" y="831850"/>
                </a:cubicBezTo>
                <a:cubicBezTo>
                  <a:pt x="169333" y="882650"/>
                  <a:pt x="143933" y="823383"/>
                  <a:pt x="177800" y="857250"/>
                </a:cubicBezTo>
                <a:cubicBezTo>
                  <a:pt x="182533" y="861983"/>
                  <a:pt x="179417" y="871567"/>
                  <a:pt x="184150" y="876300"/>
                </a:cubicBezTo>
                <a:cubicBezTo>
                  <a:pt x="188883" y="881033"/>
                  <a:pt x="197349" y="879399"/>
                  <a:pt x="203200" y="882650"/>
                </a:cubicBezTo>
                <a:cubicBezTo>
                  <a:pt x="216543" y="890063"/>
                  <a:pt x="226820" y="903223"/>
                  <a:pt x="241300" y="908050"/>
                </a:cubicBezTo>
                <a:cubicBezTo>
                  <a:pt x="356435" y="946428"/>
                  <a:pt x="212421" y="900174"/>
                  <a:pt x="311150" y="927100"/>
                </a:cubicBezTo>
                <a:cubicBezTo>
                  <a:pt x="324065" y="930622"/>
                  <a:pt x="336550" y="935567"/>
                  <a:pt x="349250" y="939800"/>
                </a:cubicBezTo>
                <a:cubicBezTo>
                  <a:pt x="355600" y="941917"/>
                  <a:pt x="361736" y="944837"/>
                  <a:pt x="368300" y="946150"/>
                </a:cubicBezTo>
                <a:cubicBezTo>
                  <a:pt x="378883" y="948267"/>
                  <a:pt x="389579" y="949882"/>
                  <a:pt x="400050" y="952500"/>
                </a:cubicBezTo>
                <a:cubicBezTo>
                  <a:pt x="406544" y="954123"/>
                  <a:pt x="412664" y="957011"/>
                  <a:pt x="419100" y="958850"/>
                </a:cubicBezTo>
                <a:cubicBezTo>
                  <a:pt x="486278" y="978044"/>
                  <a:pt x="392058" y="947719"/>
                  <a:pt x="482600" y="977900"/>
                </a:cubicBezTo>
                <a:cubicBezTo>
                  <a:pt x="488950" y="980017"/>
                  <a:pt x="495024" y="983303"/>
                  <a:pt x="501650" y="984250"/>
                </a:cubicBezTo>
                <a:lnTo>
                  <a:pt x="546100" y="990600"/>
                </a:lnTo>
                <a:cubicBezTo>
                  <a:pt x="586889" y="1004196"/>
                  <a:pt x="568898" y="999300"/>
                  <a:pt x="641350" y="1009650"/>
                </a:cubicBezTo>
                <a:cubicBezTo>
                  <a:pt x="656167" y="1011767"/>
                  <a:pt x="671037" y="1013539"/>
                  <a:pt x="685800" y="1016000"/>
                </a:cubicBezTo>
                <a:cubicBezTo>
                  <a:pt x="696446" y="1017774"/>
                  <a:pt x="706852" y="1020924"/>
                  <a:pt x="717550" y="1022350"/>
                </a:cubicBezTo>
                <a:cubicBezTo>
                  <a:pt x="738636" y="1025161"/>
                  <a:pt x="759883" y="1026583"/>
                  <a:pt x="781050" y="1028700"/>
                </a:cubicBezTo>
                <a:cubicBezTo>
                  <a:pt x="904495" y="1063970"/>
                  <a:pt x="707930" y="1010266"/>
                  <a:pt x="927100" y="1054100"/>
                </a:cubicBezTo>
                <a:cubicBezTo>
                  <a:pt x="937683" y="1056217"/>
                  <a:pt x="948140" y="1059111"/>
                  <a:pt x="958850" y="1060450"/>
                </a:cubicBezTo>
                <a:cubicBezTo>
                  <a:pt x="1032274" y="1069628"/>
                  <a:pt x="1116714" y="1070321"/>
                  <a:pt x="1187450" y="1073150"/>
                </a:cubicBezTo>
                <a:lnTo>
                  <a:pt x="1231900" y="1085850"/>
                </a:lnTo>
                <a:cubicBezTo>
                  <a:pt x="1238311" y="1087773"/>
                  <a:pt x="1244257" y="1092200"/>
                  <a:pt x="1250950" y="1092200"/>
                </a:cubicBezTo>
                <a:cubicBezTo>
                  <a:pt x="1268319" y="1092200"/>
                  <a:pt x="1274603" y="1079571"/>
                  <a:pt x="1289050" y="1073150"/>
                </a:cubicBezTo>
                <a:cubicBezTo>
                  <a:pt x="1328530" y="1055603"/>
                  <a:pt x="1343703" y="1058795"/>
                  <a:pt x="1390650" y="1054100"/>
                </a:cubicBezTo>
                <a:cubicBezTo>
                  <a:pt x="1468127" y="1055650"/>
                  <a:pt x="1690319" y="1055603"/>
                  <a:pt x="1809750" y="1066800"/>
                </a:cubicBezTo>
                <a:cubicBezTo>
                  <a:pt x="1843731" y="1069986"/>
                  <a:pt x="1877483" y="1075267"/>
                  <a:pt x="1911350" y="1079500"/>
                </a:cubicBezTo>
                <a:cubicBezTo>
                  <a:pt x="1920010" y="1080582"/>
                  <a:pt x="1928142" y="1084415"/>
                  <a:pt x="1936750" y="1085850"/>
                </a:cubicBezTo>
                <a:cubicBezTo>
                  <a:pt x="1953583" y="1088655"/>
                  <a:pt x="1970589" y="1090315"/>
                  <a:pt x="1987550" y="1092200"/>
                </a:cubicBezTo>
                <a:cubicBezTo>
                  <a:pt x="2040867" y="1098124"/>
                  <a:pt x="2072440" y="1100333"/>
                  <a:pt x="2127250" y="1104900"/>
                </a:cubicBezTo>
                <a:cubicBezTo>
                  <a:pt x="2363618" y="1097513"/>
                  <a:pt x="2354927" y="1094195"/>
                  <a:pt x="2622550" y="1104900"/>
                </a:cubicBezTo>
                <a:cubicBezTo>
                  <a:pt x="2631270" y="1105249"/>
                  <a:pt x="2639259" y="1110460"/>
                  <a:pt x="2647950" y="1111250"/>
                </a:cubicBezTo>
                <a:cubicBezTo>
                  <a:pt x="2685952" y="1114705"/>
                  <a:pt x="2724150" y="1115483"/>
                  <a:pt x="2762250" y="1117600"/>
                </a:cubicBezTo>
                <a:cubicBezTo>
                  <a:pt x="2785533" y="1115483"/>
                  <a:pt x="2809076" y="1115313"/>
                  <a:pt x="2832100" y="1111250"/>
                </a:cubicBezTo>
                <a:cubicBezTo>
                  <a:pt x="2845283" y="1108924"/>
                  <a:pt x="2857500" y="1102783"/>
                  <a:pt x="2870200" y="1098550"/>
                </a:cubicBezTo>
                <a:cubicBezTo>
                  <a:pt x="2876550" y="1096433"/>
                  <a:pt x="2883681" y="1095913"/>
                  <a:pt x="2889250" y="1092200"/>
                </a:cubicBezTo>
                <a:cubicBezTo>
                  <a:pt x="2913869" y="1075787"/>
                  <a:pt x="2901060" y="1081913"/>
                  <a:pt x="2927350" y="1073150"/>
                </a:cubicBezTo>
                <a:cubicBezTo>
                  <a:pt x="2970104" y="1041084"/>
                  <a:pt x="2934054" y="1064683"/>
                  <a:pt x="2984500" y="1041400"/>
                </a:cubicBezTo>
                <a:cubicBezTo>
                  <a:pt x="3001690" y="1033466"/>
                  <a:pt x="3016736" y="1019713"/>
                  <a:pt x="3035300" y="1016000"/>
                </a:cubicBezTo>
                <a:cubicBezTo>
                  <a:pt x="3057124" y="1011635"/>
                  <a:pt x="3071525" y="1009278"/>
                  <a:pt x="3092450" y="1003300"/>
                </a:cubicBezTo>
                <a:cubicBezTo>
                  <a:pt x="3098886" y="1001461"/>
                  <a:pt x="3104978" y="998455"/>
                  <a:pt x="3111500" y="996950"/>
                </a:cubicBezTo>
                <a:cubicBezTo>
                  <a:pt x="3118944" y="995232"/>
                  <a:pt x="3213226" y="977837"/>
                  <a:pt x="3225800" y="971550"/>
                </a:cubicBezTo>
                <a:cubicBezTo>
                  <a:pt x="3234267" y="967317"/>
                  <a:pt x="3242499" y="962579"/>
                  <a:pt x="3251200" y="958850"/>
                </a:cubicBezTo>
                <a:cubicBezTo>
                  <a:pt x="3257352" y="956213"/>
                  <a:pt x="3264263" y="955493"/>
                  <a:pt x="3270250" y="952500"/>
                </a:cubicBezTo>
                <a:cubicBezTo>
                  <a:pt x="3277076" y="949087"/>
                  <a:pt x="3282950" y="944033"/>
                  <a:pt x="3289300" y="939800"/>
                </a:cubicBezTo>
                <a:cubicBezTo>
                  <a:pt x="3293533" y="933450"/>
                  <a:pt x="3298587" y="927576"/>
                  <a:pt x="3302000" y="920750"/>
                </a:cubicBezTo>
                <a:cubicBezTo>
                  <a:pt x="3314064" y="896622"/>
                  <a:pt x="3310084" y="870823"/>
                  <a:pt x="3302000" y="844550"/>
                </a:cubicBezTo>
                <a:cubicBezTo>
                  <a:pt x="3297360" y="829469"/>
                  <a:pt x="3273634" y="811781"/>
                  <a:pt x="3263900" y="800100"/>
                </a:cubicBezTo>
                <a:cubicBezTo>
                  <a:pt x="3241195" y="772855"/>
                  <a:pt x="3262507" y="787298"/>
                  <a:pt x="3232150" y="762000"/>
                </a:cubicBezTo>
                <a:cubicBezTo>
                  <a:pt x="3226287" y="757114"/>
                  <a:pt x="3218804" y="754370"/>
                  <a:pt x="3213100" y="749300"/>
                </a:cubicBezTo>
                <a:cubicBezTo>
                  <a:pt x="3199676" y="737368"/>
                  <a:pt x="3192039" y="716880"/>
                  <a:pt x="3175000" y="711200"/>
                </a:cubicBezTo>
                <a:cubicBezTo>
                  <a:pt x="3122320" y="693640"/>
                  <a:pt x="3205189" y="723119"/>
                  <a:pt x="3117850" y="679450"/>
                </a:cubicBezTo>
                <a:cubicBezTo>
                  <a:pt x="3085624" y="663337"/>
                  <a:pt x="3100326" y="672001"/>
                  <a:pt x="3073400" y="654050"/>
                </a:cubicBezTo>
                <a:cubicBezTo>
                  <a:pt x="3041167" y="605701"/>
                  <a:pt x="3043163" y="626680"/>
                  <a:pt x="3054350" y="565150"/>
                </a:cubicBezTo>
                <a:cubicBezTo>
                  <a:pt x="3055547" y="558564"/>
                  <a:pt x="3058583" y="552450"/>
                  <a:pt x="3060700" y="546100"/>
                </a:cubicBezTo>
                <a:cubicBezTo>
                  <a:pt x="3055561" y="510126"/>
                  <a:pt x="3056554" y="506190"/>
                  <a:pt x="3048000" y="476250"/>
                </a:cubicBezTo>
                <a:cubicBezTo>
                  <a:pt x="3046161" y="469814"/>
                  <a:pt x="3045831" y="462427"/>
                  <a:pt x="3041650" y="457200"/>
                </a:cubicBezTo>
                <a:cubicBezTo>
                  <a:pt x="3036882" y="451241"/>
                  <a:pt x="3028950" y="448733"/>
                  <a:pt x="3022600" y="444500"/>
                </a:cubicBezTo>
                <a:cubicBezTo>
                  <a:pt x="2998964" y="409046"/>
                  <a:pt x="3021189" y="437092"/>
                  <a:pt x="2971800" y="400050"/>
                </a:cubicBezTo>
                <a:cubicBezTo>
                  <a:pt x="2963333" y="393700"/>
                  <a:pt x="2955542" y="386333"/>
                  <a:pt x="2946400" y="381000"/>
                </a:cubicBezTo>
                <a:cubicBezTo>
                  <a:pt x="2930047" y="371461"/>
                  <a:pt x="2908987" y="368987"/>
                  <a:pt x="2895600" y="355600"/>
                </a:cubicBezTo>
                <a:cubicBezTo>
                  <a:pt x="2889250" y="349250"/>
                  <a:pt x="2883858" y="341770"/>
                  <a:pt x="2876550" y="336550"/>
                </a:cubicBezTo>
                <a:cubicBezTo>
                  <a:pt x="2860839" y="325328"/>
                  <a:pt x="2835995" y="319447"/>
                  <a:pt x="2819400" y="311150"/>
                </a:cubicBezTo>
                <a:cubicBezTo>
                  <a:pt x="2808361" y="305630"/>
                  <a:pt x="2798689" y="297620"/>
                  <a:pt x="2787650" y="292100"/>
                </a:cubicBezTo>
                <a:cubicBezTo>
                  <a:pt x="2781663" y="289107"/>
                  <a:pt x="2774587" y="288743"/>
                  <a:pt x="2768600" y="285750"/>
                </a:cubicBezTo>
                <a:cubicBezTo>
                  <a:pt x="2757561" y="280230"/>
                  <a:pt x="2747639" y="272694"/>
                  <a:pt x="2736850" y="266700"/>
                </a:cubicBezTo>
                <a:cubicBezTo>
                  <a:pt x="2728575" y="262103"/>
                  <a:pt x="2719669" y="258696"/>
                  <a:pt x="2711450" y="254000"/>
                </a:cubicBezTo>
                <a:cubicBezTo>
                  <a:pt x="2704824" y="250214"/>
                  <a:pt x="2699374" y="244400"/>
                  <a:pt x="2692400" y="241300"/>
                </a:cubicBezTo>
                <a:cubicBezTo>
                  <a:pt x="2624390" y="211073"/>
                  <a:pt x="2678363" y="244642"/>
                  <a:pt x="2635250" y="215900"/>
                </a:cubicBezTo>
                <a:cubicBezTo>
                  <a:pt x="2623961" y="198967"/>
                  <a:pt x="2620424" y="190963"/>
                  <a:pt x="2603500" y="177800"/>
                </a:cubicBezTo>
                <a:cubicBezTo>
                  <a:pt x="2591452" y="168429"/>
                  <a:pt x="2577611" y="161558"/>
                  <a:pt x="2565400" y="152400"/>
                </a:cubicBezTo>
                <a:cubicBezTo>
                  <a:pt x="2556933" y="146050"/>
                  <a:pt x="2549466" y="138083"/>
                  <a:pt x="2540000" y="133350"/>
                </a:cubicBezTo>
                <a:cubicBezTo>
                  <a:pt x="2532194" y="129447"/>
                  <a:pt x="2522991" y="129398"/>
                  <a:pt x="2514600" y="127000"/>
                </a:cubicBezTo>
                <a:cubicBezTo>
                  <a:pt x="2508164" y="125161"/>
                  <a:pt x="2502238" y="120912"/>
                  <a:pt x="2495550" y="120650"/>
                </a:cubicBezTo>
                <a:cubicBezTo>
                  <a:pt x="2394006" y="116668"/>
                  <a:pt x="2292350" y="116417"/>
                  <a:pt x="2190750" y="114300"/>
                </a:cubicBezTo>
                <a:cubicBezTo>
                  <a:pt x="2178050" y="110067"/>
                  <a:pt x="2165902" y="103493"/>
                  <a:pt x="2152650" y="101600"/>
                </a:cubicBezTo>
                <a:cubicBezTo>
                  <a:pt x="2123017" y="97367"/>
                  <a:pt x="2092790" y="96160"/>
                  <a:pt x="2063750" y="88900"/>
                </a:cubicBezTo>
                <a:cubicBezTo>
                  <a:pt x="2055283" y="86783"/>
                  <a:pt x="2046741" y="84948"/>
                  <a:pt x="2038350" y="82550"/>
                </a:cubicBezTo>
                <a:cubicBezTo>
                  <a:pt x="2031914" y="80711"/>
                  <a:pt x="2025886" y="77397"/>
                  <a:pt x="2019300" y="76200"/>
                </a:cubicBezTo>
                <a:cubicBezTo>
                  <a:pt x="2002510" y="73147"/>
                  <a:pt x="1985433" y="71967"/>
                  <a:pt x="1968500" y="69850"/>
                </a:cubicBezTo>
                <a:cubicBezTo>
                  <a:pt x="1953683" y="65617"/>
                  <a:pt x="1939266" y="59585"/>
                  <a:pt x="1924050" y="57150"/>
                </a:cubicBezTo>
                <a:cubicBezTo>
                  <a:pt x="1886197" y="51094"/>
                  <a:pt x="1809750" y="44450"/>
                  <a:pt x="1809750" y="44450"/>
                </a:cubicBezTo>
                <a:lnTo>
                  <a:pt x="1454150" y="50800"/>
                </a:lnTo>
                <a:cubicBezTo>
                  <a:pt x="1343146" y="54216"/>
                  <a:pt x="1436166" y="54276"/>
                  <a:pt x="1371600" y="63500"/>
                </a:cubicBezTo>
                <a:cubicBezTo>
                  <a:pt x="1350542" y="66508"/>
                  <a:pt x="1329267" y="67733"/>
                  <a:pt x="1308100" y="69850"/>
                </a:cubicBezTo>
                <a:cubicBezTo>
                  <a:pt x="1225550" y="67733"/>
                  <a:pt x="1142934" y="67428"/>
                  <a:pt x="1060450" y="63500"/>
                </a:cubicBezTo>
                <a:cubicBezTo>
                  <a:pt x="1053764" y="63182"/>
                  <a:pt x="1047992" y="58313"/>
                  <a:pt x="1041400" y="57150"/>
                </a:cubicBezTo>
                <a:cubicBezTo>
                  <a:pt x="1011921" y="51948"/>
                  <a:pt x="981540" y="51710"/>
                  <a:pt x="952500" y="44450"/>
                </a:cubicBezTo>
                <a:cubicBezTo>
                  <a:pt x="935567" y="40217"/>
                  <a:pt x="918873" y="34872"/>
                  <a:pt x="901700" y="31750"/>
                </a:cubicBezTo>
                <a:cubicBezTo>
                  <a:pt x="872249" y="26395"/>
                  <a:pt x="842327" y="23971"/>
                  <a:pt x="812800" y="19050"/>
                </a:cubicBezTo>
                <a:cubicBezTo>
                  <a:pt x="800100" y="16933"/>
                  <a:pt x="787289" y="15398"/>
                  <a:pt x="774700" y="12700"/>
                </a:cubicBezTo>
                <a:cubicBezTo>
                  <a:pt x="757633" y="9043"/>
                  <a:pt x="723900" y="0"/>
                  <a:pt x="723900" y="0"/>
                </a:cubicBezTo>
                <a:cubicBezTo>
                  <a:pt x="673100" y="2117"/>
                  <a:pt x="622074" y="1118"/>
                  <a:pt x="571500" y="6350"/>
                </a:cubicBezTo>
                <a:cubicBezTo>
                  <a:pt x="560162" y="7523"/>
                  <a:pt x="550668" y="15775"/>
                  <a:pt x="539750" y="19050"/>
                </a:cubicBezTo>
                <a:cubicBezTo>
                  <a:pt x="529412" y="22151"/>
                  <a:pt x="518583" y="23283"/>
                  <a:pt x="508000" y="25400"/>
                </a:cubicBezTo>
                <a:cubicBezTo>
                  <a:pt x="501650" y="29633"/>
                  <a:pt x="495776" y="34687"/>
                  <a:pt x="488950" y="38100"/>
                </a:cubicBezTo>
                <a:cubicBezTo>
                  <a:pt x="457119" y="54016"/>
                  <a:pt x="462116" y="48055"/>
                  <a:pt x="431800" y="57150"/>
                </a:cubicBezTo>
                <a:cubicBezTo>
                  <a:pt x="418978" y="60997"/>
                  <a:pt x="406400" y="65617"/>
                  <a:pt x="393700" y="69850"/>
                </a:cubicBezTo>
                <a:cubicBezTo>
                  <a:pt x="387350" y="71967"/>
                  <a:pt x="380219" y="72487"/>
                  <a:pt x="374650" y="76200"/>
                </a:cubicBezTo>
                <a:lnTo>
                  <a:pt x="355600" y="88900"/>
                </a:lnTo>
                <a:cubicBezTo>
                  <a:pt x="341361" y="110259"/>
                  <a:pt x="335203" y="130079"/>
                  <a:pt x="311150" y="139700"/>
                </a:cubicBezTo>
                <a:cubicBezTo>
                  <a:pt x="307219" y="141272"/>
                  <a:pt x="299508" y="158750"/>
                  <a:pt x="285750" y="16510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7030A0"/>
                </a:solidFill>
                <a:latin typeface="Consolas" panose="020B0609020204030204" pitchFamily="49" charset="0"/>
              </a:rPr>
              <a:t>11</a:t>
            </a:r>
            <a:r>
              <a:rPr lang="en-US">
                <a:solidFill>
                  <a:schemeClr val="tx1"/>
                </a:solidFill>
                <a:latin typeface="Consolas" panose="020B0609020204030204" pitchFamily="49" charset="0"/>
              </a:rPr>
              <a:t>   </a:t>
            </a:r>
            <a:r>
              <a:rPr lang="en-US">
                <a:solidFill>
                  <a:schemeClr val="accent4"/>
                </a:solidFill>
                <a:latin typeface="Consolas" panose="020B0609020204030204" pitchFamily="49" charset="0"/>
              </a:rPr>
              <a:t>12   13   14</a:t>
            </a:r>
          </a:p>
          <a:p>
            <a:pPr algn="ctr"/>
            <a:r>
              <a:rPr lang="en-US">
                <a:solidFill>
                  <a:schemeClr val="accent4"/>
                </a:solidFill>
                <a:latin typeface="Consolas" panose="020B0609020204030204" pitchFamily="49" charset="0"/>
              </a:rPr>
              <a:t>21</a:t>
            </a:r>
            <a:r>
              <a:rPr lang="en-US">
                <a:solidFill>
                  <a:schemeClr val="tx1"/>
                </a:solidFill>
                <a:latin typeface="Consolas" panose="020B0609020204030204" pitchFamily="49" charset="0"/>
              </a:rPr>
              <a:t>   </a:t>
            </a:r>
            <a:r>
              <a:rPr lang="en-US">
                <a:solidFill>
                  <a:schemeClr val="accent5"/>
                </a:solidFill>
                <a:latin typeface="Consolas" panose="020B0609020204030204" pitchFamily="49" charset="0"/>
              </a:rPr>
              <a:t>22   23   24</a:t>
            </a:r>
          </a:p>
          <a:p>
            <a:pPr algn="ctr"/>
            <a:r>
              <a:rPr lang="en-US">
                <a:solidFill>
                  <a:schemeClr val="accent4"/>
                </a:solidFill>
                <a:latin typeface="Consolas" panose="020B0609020204030204" pitchFamily="49" charset="0"/>
              </a:rPr>
              <a:t>31</a:t>
            </a:r>
            <a:r>
              <a:rPr lang="en-US">
                <a:solidFill>
                  <a:schemeClr val="tx1"/>
                </a:solidFill>
                <a:latin typeface="Consolas" panose="020B0609020204030204" pitchFamily="49" charset="0"/>
              </a:rPr>
              <a:t>   </a:t>
            </a:r>
            <a:r>
              <a:rPr lang="en-US">
                <a:solidFill>
                  <a:schemeClr val="accent5"/>
                </a:solidFill>
                <a:latin typeface="Consolas" panose="020B0609020204030204" pitchFamily="49" charset="0"/>
              </a:rPr>
              <a:t>32   33   34</a:t>
            </a:r>
          </a:p>
          <a:p>
            <a:pPr algn="ctr"/>
            <a:r>
              <a:rPr lang="en-US">
                <a:solidFill>
                  <a:schemeClr val="accent4"/>
                </a:solidFill>
                <a:latin typeface="Consolas" panose="020B0609020204030204" pitchFamily="49" charset="0"/>
              </a:rPr>
              <a:t>41</a:t>
            </a:r>
            <a:r>
              <a:rPr lang="en-US">
                <a:solidFill>
                  <a:schemeClr val="tx1"/>
                </a:solidFill>
                <a:latin typeface="Consolas" panose="020B0609020204030204" pitchFamily="49" charset="0"/>
              </a:rPr>
              <a:t>   </a:t>
            </a:r>
            <a:r>
              <a:rPr lang="en-US">
                <a:solidFill>
                  <a:schemeClr val="accent5"/>
                </a:solidFill>
                <a:latin typeface="Consolas" panose="020B0609020204030204" pitchFamily="49" charset="0"/>
              </a:rPr>
              <a:t>42   43   44</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772929F-EFC4-4875-A59D-C2A7CCE2FBB7}"/>
                  </a:ext>
                </a:extLst>
              </p:cNvPr>
              <p:cNvSpPr txBox="1"/>
              <p:nvPr/>
            </p:nvSpPr>
            <p:spPr>
              <a:xfrm>
                <a:off x="457200" y="4113311"/>
                <a:ext cx="103505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Ω</m:t>
                      </m:r>
                      <m:r>
                        <a:rPr lang="en-US" b="0" i="1" smtClean="0">
                          <a:latin typeface="Cambria Math" panose="02040503050406030204" pitchFamily="18" charset="0"/>
                        </a:rPr>
                        <m:t>=</m:t>
                      </m:r>
                    </m:oMath>
                  </m:oMathPara>
                </a14:m>
                <a:endParaRPr lang="en-US"/>
              </a:p>
            </p:txBody>
          </p:sp>
        </mc:Choice>
        <mc:Fallback xmlns="">
          <p:sp>
            <p:nvSpPr>
              <p:cNvPr id="9" name="TextBox 8">
                <a:extLst>
                  <a:ext uri="{FF2B5EF4-FFF2-40B4-BE49-F238E27FC236}">
                    <a16:creationId xmlns:a16="http://schemas.microsoft.com/office/drawing/2014/main" id="{3772929F-EFC4-4875-A59D-C2A7CCE2FBB7}"/>
                  </a:ext>
                </a:extLst>
              </p:cNvPr>
              <p:cNvSpPr txBox="1">
                <a:spLocks noRot="1" noChangeAspect="1" noMove="1" noResize="1" noEditPoints="1" noAdjustHandles="1" noChangeArrowheads="1" noChangeShapeType="1" noTextEdit="1"/>
              </p:cNvSpPr>
              <p:nvPr/>
            </p:nvSpPr>
            <p:spPr>
              <a:xfrm>
                <a:off x="457200" y="4113311"/>
                <a:ext cx="1035050" cy="30777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F4DF354E-E69F-C23C-0CD6-1D07296A2D0E}"/>
                  </a:ext>
                </a:extLst>
              </p:cNvPr>
              <p:cNvSpPr/>
              <p:nvPr/>
            </p:nvSpPr>
            <p:spPr>
              <a:xfrm>
                <a:off x="4896777" y="3698470"/>
                <a:ext cx="2913170" cy="447174"/>
              </a:xfrm>
              <a:prstGeom prst="rect">
                <a:avLst/>
              </a:prstGeom>
            </p:spPr>
            <p:txBody>
              <a:bodyPr wrap="none">
                <a:spAutoFit/>
              </a:bodyPr>
              <a:lstStyle/>
              <a:p>
                <a:pPr marL="101600" indent="0">
                  <a:buNone/>
                </a:pPr>
                <a:r>
                  <a:rPr lang="en-US" sz="2000">
                    <a:latin typeface="Calibri" panose="020F0502020204030204" pitchFamily="34" charset="0"/>
                    <a:cs typeface="Calibri" panose="020F0502020204030204" pitchFamily="34" charset="0"/>
                  </a:rPr>
                  <a:t>What is </a:t>
                </a:r>
                <a14:m>
                  <m:oMath xmlns:m="http://schemas.openxmlformats.org/officeDocument/2006/math">
                    <m:r>
                      <a:rPr lang="en-US" sz="2000" b="1" i="1" smtClean="0">
                        <a:solidFill>
                          <a:schemeClr val="tx1"/>
                        </a:solidFill>
                        <a:latin typeface="Cambria Math" panose="02040503050406030204" pitchFamily="18" charset="0"/>
                      </a:rPr>
                      <m:t>𝑷</m:t>
                    </m:r>
                    <m:d>
                      <m:dPr>
                        <m:ctrlPr>
                          <a:rPr lang="en-US" sz="2000" i="1">
                            <a:solidFill>
                              <a:schemeClr val="tx1"/>
                            </a:solidFill>
                            <a:latin typeface="Cambria Math" panose="02040503050406030204" pitchFamily="18" charset="0"/>
                          </a:rPr>
                        </m:ctrlPr>
                      </m:dPr>
                      <m:e>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𝐴</m:t>
                            </m:r>
                          </m:e>
                          <m:sub>
                            <m:r>
                              <a:rPr lang="en-US" sz="2000" i="1">
                                <a:solidFill>
                                  <a:schemeClr val="tx1"/>
                                </a:solidFill>
                                <a:latin typeface="Cambria Math" panose="02040503050406030204" pitchFamily="18" charset="0"/>
                              </a:rPr>
                              <m:t>2</m:t>
                            </m:r>
                            <m:r>
                              <a:rPr lang="en-US" sz="2000" i="1">
                                <a:solidFill>
                                  <a:schemeClr val="tx1"/>
                                </a:solidFill>
                                <a:latin typeface="Cambria Math" panose="02040503050406030204" pitchFamily="18" charset="0"/>
                              </a:rPr>
                              <m:t>𝑛𝑑𝑔𝑟𝑒𝑎𝑡𝑒𝑟</m:t>
                            </m:r>
                          </m:sub>
                        </m:sSub>
                      </m:e>
                    </m:d>
                  </m:oMath>
                </a14:m>
                <a:r>
                  <a:rPr lang="en-US" sz="2000">
                    <a:latin typeface="Calibri" panose="020F0502020204030204" pitchFamily="34" charset="0"/>
                    <a:cs typeface="Calibri" panose="020F0502020204030204" pitchFamily="34" charset="0"/>
                  </a:rPr>
                  <a:t>?</a:t>
                </a:r>
              </a:p>
            </p:txBody>
          </p:sp>
        </mc:Choice>
        <mc:Fallback xmlns="">
          <p:sp>
            <p:nvSpPr>
              <p:cNvPr id="3" name="Rectangle 2">
                <a:extLst>
                  <a:ext uri="{FF2B5EF4-FFF2-40B4-BE49-F238E27FC236}">
                    <a16:creationId xmlns:a16="http://schemas.microsoft.com/office/drawing/2014/main" id="{F4DF354E-E69F-C23C-0CD6-1D07296A2D0E}"/>
                  </a:ext>
                </a:extLst>
              </p:cNvPr>
              <p:cNvSpPr>
                <a:spLocks noRot="1" noChangeAspect="1" noMove="1" noResize="1" noEditPoints="1" noAdjustHandles="1" noChangeArrowheads="1" noChangeShapeType="1" noTextEdit="1"/>
              </p:cNvSpPr>
              <p:nvPr/>
            </p:nvSpPr>
            <p:spPr>
              <a:xfrm>
                <a:off x="4896777" y="3698470"/>
                <a:ext cx="2913170" cy="447174"/>
              </a:xfrm>
              <a:prstGeom prst="rect">
                <a:avLst/>
              </a:prstGeom>
              <a:blipFill>
                <a:blip r:embed="rId5"/>
                <a:stretch>
                  <a:fillRect t="-2740" r="-1464" b="-191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60E8F2CA-C4F9-7F44-C1B1-2237B1DC3C1D}"/>
                  </a:ext>
                </a:extLst>
              </p:cNvPr>
              <p:cNvSpPr/>
              <p:nvPr/>
            </p:nvSpPr>
            <p:spPr>
              <a:xfrm>
                <a:off x="5028582" y="4145644"/>
                <a:ext cx="3219792" cy="7715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smtClean="0">
                          <a:solidFill>
                            <a:srgbClr val="C00000"/>
                          </a:solidFill>
                          <a:latin typeface="Cambria Math" panose="02040503050406030204" pitchFamily="18" charset="0"/>
                        </a:rPr>
                        <m:t>𝑷</m:t>
                      </m:r>
                      <m:d>
                        <m:dPr>
                          <m:ctrlPr>
                            <a:rPr lang="en-US" i="1">
                              <a:solidFill>
                                <a:srgbClr val="C00000"/>
                              </a:solidFill>
                              <a:latin typeface="Cambria Math" panose="02040503050406030204" pitchFamily="18" charset="0"/>
                            </a:rPr>
                          </m:ctrlPr>
                        </m:dPr>
                        <m:e>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𝐴</m:t>
                              </m:r>
                            </m:e>
                            <m:sub>
                              <m:r>
                                <a:rPr lang="en-US" i="1">
                                  <a:solidFill>
                                    <a:srgbClr val="C00000"/>
                                  </a:solidFill>
                                  <a:latin typeface="Cambria Math" panose="02040503050406030204" pitchFamily="18" charset="0"/>
                                </a:rPr>
                                <m:t>2</m:t>
                              </m:r>
                              <m:r>
                                <a:rPr lang="en-US" i="1">
                                  <a:solidFill>
                                    <a:srgbClr val="C00000"/>
                                  </a:solidFill>
                                  <a:latin typeface="Cambria Math" panose="02040503050406030204" pitchFamily="18" charset="0"/>
                                </a:rPr>
                                <m:t>𝑛𝑑𝑔𝑟𝑒𝑎𝑡𝑒𝑟</m:t>
                              </m:r>
                            </m:sub>
                          </m:sSub>
                        </m:e>
                      </m:d>
                      <m:r>
                        <a:rPr lang="en-US" b="0" i="1" smtClean="0">
                          <a:solidFill>
                            <a:srgbClr val="C00000"/>
                          </a:solidFill>
                          <a:latin typeface="Cambria Math" panose="02040503050406030204" pitchFamily="18" charset="0"/>
                        </a:rPr>
                        <m:t>=3×5</m:t>
                      </m:r>
                      <m:r>
                        <m:rPr>
                          <m:lit/>
                        </m:rP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64+3×1</m:t>
                      </m:r>
                      <m:r>
                        <m:rPr>
                          <m:lit/>
                        </m:rP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64</m:t>
                      </m:r>
                    </m:oMath>
                  </m:oMathPara>
                </a14:m>
                <a:endParaRPr lang="en-US" b="0" i="1">
                  <a:solidFill>
                    <a:srgbClr val="C0000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  =18</m:t>
                      </m:r>
                      <m:r>
                        <m:rPr>
                          <m:lit/>
                        </m:rP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64</m:t>
                      </m:r>
                    </m:oMath>
                  </m:oMathPara>
                </a14:m>
                <a:endParaRPr lang="en-US" b="0">
                  <a:solidFill>
                    <a:srgbClr val="C00000"/>
                  </a:solidFill>
                </a:endParaRPr>
              </a:p>
              <a:p>
                <a:pPr/>
                <a14:m>
                  <m:oMathPara xmlns:m="http://schemas.openxmlformats.org/officeDocument/2006/math">
                    <m:oMathParaPr>
                      <m:jc m:val="centerGroup"/>
                    </m:oMathParaPr>
                    <m:oMath xmlns:m="http://schemas.openxmlformats.org/officeDocument/2006/math">
                      <m:r>
                        <a:rPr lang="en-US" i="1">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9/32</m:t>
                      </m:r>
                    </m:oMath>
                  </m:oMathPara>
                </a14:m>
                <a:endParaRPr lang="en-US">
                  <a:solidFill>
                    <a:srgbClr val="C00000"/>
                  </a:solidFill>
                </a:endParaRPr>
              </a:p>
            </p:txBody>
          </p:sp>
        </mc:Choice>
        <mc:Fallback xmlns="">
          <p:sp>
            <p:nvSpPr>
              <p:cNvPr id="2" name="Rectangle 1">
                <a:extLst>
                  <a:ext uri="{FF2B5EF4-FFF2-40B4-BE49-F238E27FC236}">
                    <a16:creationId xmlns:a16="http://schemas.microsoft.com/office/drawing/2014/main" id="{60E8F2CA-C4F9-7F44-C1B1-2237B1DC3C1D}"/>
                  </a:ext>
                </a:extLst>
              </p:cNvPr>
              <p:cNvSpPr>
                <a:spLocks noRot="1" noChangeAspect="1" noMove="1" noResize="1" noEditPoints="1" noAdjustHandles="1" noChangeArrowheads="1" noChangeShapeType="1" noTextEdit="1"/>
              </p:cNvSpPr>
              <p:nvPr/>
            </p:nvSpPr>
            <p:spPr>
              <a:xfrm>
                <a:off x="5028582" y="4145644"/>
                <a:ext cx="3219792" cy="771558"/>
              </a:xfrm>
              <a:prstGeom prst="rect">
                <a:avLst/>
              </a:prstGeom>
              <a:blipFill>
                <a:blip r:embed="rId6"/>
                <a:stretch>
                  <a:fillRect b="-2362"/>
                </a:stretch>
              </a:blipFill>
            </p:spPr>
            <p:txBody>
              <a:bodyPr/>
              <a:lstStyle/>
              <a:p>
                <a:r>
                  <a:rPr lang="en-US">
                    <a:noFill/>
                  </a:rPr>
                  <a:t> </a:t>
                </a:r>
              </a:p>
            </p:txBody>
          </p:sp>
        </mc:Fallback>
      </mc:AlternateContent>
      <p:sp>
        <p:nvSpPr>
          <p:cNvPr id="4" name="Freeform: Shape 3">
            <a:extLst>
              <a:ext uri="{FF2B5EF4-FFF2-40B4-BE49-F238E27FC236}">
                <a16:creationId xmlns:a16="http://schemas.microsoft.com/office/drawing/2014/main" id="{4EE68736-5932-C0B0-2D8D-181DF120399E}"/>
              </a:ext>
            </a:extLst>
          </p:cNvPr>
          <p:cNvSpPr/>
          <p:nvPr/>
        </p:nvSpPr>
        <p:spPr>
          <a:xfrm>
            <a:off x="2470896" y="3790950"/>
            <a:ext cx="1428004" cy="717550"/>
          </a:xfrm>
          <a:custGeom>
            <a:avLst/>
            <a:gdLst>
              <a:gd name="connsiteX0" fmla="*/ 272304 w 1428004"/>
              <a:gd name="connsiteY0" fmla="*/ 0 h 717550"/>
              <a:gd name="connsiteX1" fmla="*/ 189754 w 1428004"/>
              <a:gd name="connsiteY1" fmla="*/ 6350 h 717550"/>
              <a:gd name="connsiteX2" fmla="*/ 126254 w 1428004"/>
              <a:gd name="connsiteY2" fmla="*/ 19050 h 717550"/>
              <a:gd name="connsiteX3" fmla="*/ 88154 w 1428004"/>
              <a:gd name="connsiteY3" fmla="*/ 31750 h 717550"/>
              <a:gd name="connsiteX4" fmla="*/ 69104 w 1428004"/>
              <a:gd name="connsiteY4" fmla="*/ 38100 h 717550"/>
              <a:gd name="connsiteX5" fmla="*/ 31004 w 1428004"/>
              <a:gd name="connsiteY5" fmla="*/ 57150 h 717550"/>
              <a:gd name="connsiteX6" fmla="*/ 11954 w 1428004"/>
              <a:gd name="connsiteY6" fmla="*/ 158750 h 717550"/>
              <a:gd name="connsiteX7" fmla="*/ 50054 w 1428004"/>
              <a:gd name="connsiteY7" fmla="*/ 184150 h 717550"/>
              <a:gd name="connsiteX8" fmla="*/ 88154 w 1428004"/>
              <a:gd name="connsiteY8" fmla="*/ 196850 h 717550"/>
              <a:gd name="connsiteX9" fmla="*/ 107204 w 1428004"/>
              <a:gd name="connsiteY9" fmla="*/ 209550 h 717550"/>
              <a:gd name="connsiteX10" fmla="*/ 208804 w 1428004"/>
              <a:gd name="connsiteY10" fmla="*/ 234950 h 717550"/>
              <a:gd name="connsiteX11" fmla="*/ 437404 w 1428004"/>
              <a:gd name="connsiteY11" fmla="*/ 241300 h 717550"/>
              <a:gd name="connsiteX12" fmla="*/ 469154 w 1428004"/>
              <a:gd name="connsiteY12" fmla="*/ 266700 h 717550"/>
              <a:gd name="connsiteX13" fmla="*/ 488204 w 1428004"/>
              <a:gd name="connsiteY13" fmla="*/ 273050 h 717550"/>
              <a:gd name="connsiteX14" fmla="*/ 519954 w 1428004"/>
              <a:gd name="connsiteY14" fmla="*/ 330200 h 717550"/>
              <a:gd name="connsiteX15" fmla="*/ 532654 w 1428004"/>
              <a:gd name="connsiteY15" fmla="*/ 349250 h 717550"/>
              <a:gd name="connsiteX16" fmla="*/ 539004 w 1428004"/>
              <a:gd name="connsiteY16" fmla="*/ 368300 h 717550"/>
              <a:gd name="connsiteX17" fmla="*/ 558054 w 1428004"/>
              <a:gd name="connsiteY17" fmla="*/ 381000 h 717550"/>
              <a:gd name="connsiteX18" fmla="*/ 589804 w 1428004"/>
              <a:gd name="connsiteY18" fmla="*/ 406400 h 717550"/>
              <a:gd name="connsiteX19" fmla="*/ 627904 w 1428004"/>
              <a:gd name="connsiteY19" fmla="*/ 431800 h 717550"/>
              <a:gd name="connsiteX20" fmla="*/ 685054 w 1428004"/>
              <a:gd name="connsiteY20" fmla="*/ 450850 h 717550"/>
              <a:gd name="connsiteX21" fmla="*/ 704104 w 1428004"/>
              <a:gd name="connsiteY21" fmla="*/ 457200 h 717550"/>
              <a:gd name="connsiteX22" fmla="*/ 723154 w 1428004"/>
              <a:gd name="connsiteY22" fmla="*/ 463550 h 717550"/>
              <a:gd name="connsiteX23" fmla="*/ 754904 w 1428004"/>
              <a:gd name="connsiteY23" fmla="*/ 469900 h 717550"/>
              <a:gd name="connsiteX24" fmla="*/ 773954 w 1428004"/>
              <a:gd name="connsiteY24" fmla="*/ 476250 h 717550"/>
              <a:gd name="connsiteX25" fmla="*/ 862854 w 1428004"/>
              <a:gd name="connsiteY25" fmla="*/ 488950 h 717550"/>
              <a:gd name="connsiteX26" fmla="*/ 900954 w 1428004"/>
              <a:gd name="connsiteY26" fmla="*/ 501650 h 717550"/>
              <a:gd name="connsiteX27" fmla="*/ 913654 w 1428004"/>
              <a:gd name="connsiteY27" fmla="*/ 520700 h 717550"/>
              <a:gd name="connsiteX28" fmla="*/ 932704 w 1428004"/>
              <a:gd name="connsiteY28" fmla="*/ 533400 h 717550"/>
              <a:gd name="connsiteX29" fmla="*/ 939054 w 1428004"/>
              <a:gd name="connsiteY29" fmla="*/ 552450 h 717550"/>
              <a:gd name="connsiteX30" fmla="*/ 964454 w 1428004"/>
              <a:gd name="connsiteY30" fmla="*/ 590550 h 717550"/>
              <a:gd name="connsiteX31" fmla="*/ 977154 w 1428004"/>
              <a:gd name="connsiteY31" fmla="*/ 609600 h 717550"/>
              <a:gd name="connsiteX32" fmla="*/ 989854 w 1428004"/>
              <a:gd name="connsiteY32" fmla="*/ 628650 h 717550"/>
              <a:gd name="connsiteX33" fmla="*/ 1008904 w 1428004"/>
              <a:gd name="connsiteY33" fmla="*/ 641350 h 717550"/>
              <a:gd name="connsiteX34" fmla="*/ 1034304 w 1428004"/>
              <a:gd name="connsiteY34" fmla="*/ 666750 h 717550"/>
              <a:gd name="connsiteX35" fmla="*/ 1047004 w 1428004"/>
              <a:gd name="connsiteY35" fmla="*/ 685800 h 717550"/>
              <a:gd name="connsiteX36" fmla="*/ 1085104 w 1428004"/>
              <a:gd name="connsiteY36" fmla="*/ 698500 h 717550"/>
              <a:gd name="connsiteX37" fmla="*/ 1104154 w 1428004"/>
              <a:gd name="connsiteY37" fmla="*/ 704850 h 717550"/>
              <a:gd name="connsiteX38" fmla="*/ 1123204 w 1428004"/>
              <a:gd name="connsiteY38" fmla="*/ 711200 h 717550"/>
              <a:gd name="connsiteX39" fmla="*/ 1174004 w 1428004"/>
              <a:gd name="connsiteY39" fmla="*/ 717550 h 717550"/>
              <a:gd name="connsiteX40" fmla="*/ 1339104 w 1428004"/>
              <a:gd name="connsiteY40" fmla="*/ 698500 h 717550"/>
              <a:gd name="connsiteX41" fmla="*/ 1358154 w 1428004"/>
              <a:gd name="connsiteY41" fmla="*/ 692150 h 717550"/>
              <a:gd name="connsiteX42" fmla="*/ 1396254 w 1428004"/>
              <a:gd name="connsiteY42" fmla="*/ 666750 h 717550"/>
              <a:gd name="connsiteX43" fmla="*/ 1421654 w 1428004"/>
              <a:gd name="connsiteY43" fmla="*/ 609600 h 717550"/>
              <a:gd name="connsiteX44" fmla="*/ 1428004 w 1428004"/>
              <a:gd name="connsiteY44" fmla="*/ 590550 h 717550"/>
              <a:gd name="connsiteX45" fmla="*/ 1421654 w 1428004"/>
              <a:gd name="connsiteY45" fmla="*/ 482600 h 717550"/>
              <a:gd name="connsiteX46" fmla="*/ 1415304 w 1428004"/>
              <a:gd name="connsiteY46" fmla="*/ 457200 h 717550"/>
              <a:gd name="connsiteX47" fmla="*/ 1396254 w 1428004"/>
              <a:gd name="connsiteY47" fmla="*/ 400050 h 717550"/>
              <a:gd name="connsiteX48" fmla="*/ 1389904 w 1428004"/>
              <a:gd name="connsiteY48" fmla="*/ 381000 h 717550"/>
              <a:gd name="connsiteX49" fmla="*/ 1383554 w 1428004"/>
              <a:gd name="connsiteY49" fmla="*/ 361950 h 717550"/>
              <a:gd name="connsiteX50" fmla="*/ 1377204 w 1428004"/>
              <a:gd name="connsiteY50" fmla="*/ 336550 h 717550"/>
              <a:gd name="connsiteX51" fmla="*/ 1358154 w 1428004"/>
              <a:gd name="connsiteY51" fmla="*/ 266700 h 717550"/>
              <a:gd name="connsiteX52" fmla="*/ 1345454 w 1428004"/>
              <a:gd name="connsiteY52" fmla="*/ 146050 h 717550"/>
              <a:gd name="connsiteX53" fmla="*/ 1332754 w 1428004"/>
              <a:gd name="connsiteY53" fmla="*/ 107950 h 717550"/>
              <a:gd name="connsiteX54" fmla="*/ 1256554 w 1428004"/>
              <a:gd name="connsiteY54" fmla="*/ 69850 h 717550"/>
              <a:gd name="connsiteX55" fmla="*/ 1212104 w 1428004"/>
              <a:gd name="connsiteY55" fmla="*/ 63500 h 717550"/>
              <a:gd name="connsiteX56" fmla="*/ 977154 w 1428004"/>
              <a:gd name="connsiteY56" fmla="*/ 50800 h 717550"/>
              <a:gd name="connsiteX57" fmla="*/ 634254 w 1428004"/>
              <a:gd name="connsiteY57" fmla="*/ 38100 h 717550"/>
              <a:gd name="connsiteX58" fmla="*/ 539004 w 1428004"/>
              <a:gd name="connsiteY58" fmla="*/ 31750 h 717550"/>
              <a:gd name="connsiteX59" fmla="*/ 373904 w 1428004"/>
              <a:gd name="connsiteY59" fmla="*/ 25400 h 717550"/>
              <a:gd name="connsiteX60" fmla="*/ 348504 w 1428004"/>
              <a:gd name="connsiteY60" fmla="*/ 19050 h 717550"/>
              <a:gd name="connsiteX61" fmla="*/ 202454 w 1428004"/>
              <a:gd name="connsiteY61" fmla="*/ 635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8004" h="717550">
                <a:moveTo>
                  <a:pt x="272304" y="0"/>
                </a:moveTo>
                <a:cubicBezTo>
                  <a:pt x="244787" y="2117"/>
                  <a:pt x="217200" y="3461"/>
                  <a:pt x="189754" y="6350"/>
                </a:cubicBezTo>
                <a:cubicBezTo>
                  <a:pt x="172126" y="8206"/>
                  <a:pt x="144433" y="13596"/>
                  <a:pt x="126254" y="19050"/>
                </a:cubicBezTo>
                <a:cubicBezTo>
                  <a:pt x="113432" y="22897"/>
                  <a:pt x="100854" y="27517"/>
                  <a:pt x="88154" y="31750"/>
                </a:cubicBezTo>
                <a:cubicBezTo>
                  <a:pt x="81804" y="33867"/>
                  <a:pt x="74673" y="34387"/>
                  <a:pt x="69104" y="38100"/>
                </a:cubicBezTo>
                <a:cubicBezTo>
                  <a:pt x="44485" y="54513"/>
                  <a:pt x="57294" y="48387"/>
                  <a:pt x="31004" y="57150"/>
                </a:cubicBezTo>
                <a:cubicBezTo>
                  <a:pt x="6710" y="93592"/>
                  <a:pt x="-13901" y="107041"/>
                  <a:pt x="11954" y="158750"/>
                </a:cubicBezTo>
                <a:cubicBezTo>
                  <a:pt x="18780" y="172402"/>
                  <a:pt x="35574" y="179323"/>
                  <a:pt x="50054" y="184150"/>
                </a:cubicBezTo>
                <a:cubicBezTo>
                  <a:pt x="62754" y="188383"/>
                  <a:pt x="77015" y="189424"/>
                  <a:pt x="88154" y="196850"/>
                </a:cubicBezTo>
                <a:cubicBezTo>
                  <a:pt x="94504" y="201083"/>
                  <a:pt x="100230" y="206450"/>
                  <a:pt x="107204" y="209550"/>
                </a:cubicBezTo>
                <a:cubicBezTo>
                  <a:pt x="130519" y="219912"/>
                  <a:pt x="189037" y="234401"/>
                  <a:pt x="208804" y="234950"/>
                </a:cubicBezTo>
                <a:lnTo>
                  <a:pt x="437404" y="241300"/>
                </a:lnTo>
                <a:cubicBezTo>
                  <a:pt x="485287" y="257261"/>
                  <a:pt x="428122" y="233874"/>
                  <a:pt x="469154" y="266700"/>
                </a:cubicBezTo>
                <a:cubicBezTo>
                  <a:pt x="474381" y="270881"/>
                  <a:pt x="481854" y="270933"/>
                  <a:pt x="488204" y="273050"/>
                </a:cubicBezTo>
                <a:cubicBezTo>
                  <a:pt x="499381" y="306580"/>
                  <a:pt x="490841" y="286531"/>
                  <a:pt x="519954" y="330200"/>
                </a:cubicBezTo>
                <a:cubicBezTo>
                  <a:pt x="524187" y="336550"/>
                  <a:pt x="530241" y="342010"/>
                  <a:pt x="532654" y="349250"/>
                </a:cubicBezTo>
                <a:cubicBezTo>
                  <a:pt x="534771" y="355600"/>
                  <a:pt x="534823" y="363073"/>
                  <a:pt x="539004" y="368300"/>
                </a:cubicBezTo>
                <a:cubicBezTo>
                  <a:pt x="543772" y="374259"/>
                  <a:pt x="551704" y="376767"/>
                  <a:pt x="558054" y="381000"/>
                </a:cubicBezTo>
                <a:cubicBezTo>
                  <a:pt x="581520" y="416199"/>
                  <a:pt x="557328" y="388358"/>
                  <a:pt x="589804" y="406400"/>
                </a:cubicBezTo>
                <a:cubicBezTo>
                  <a:pt x="603147" y="413813"/>
                  <a:pt x="613424" y="426973"/>
                  <a:pt x="627904" y="431800"/>
                </a:cubicBezTo>
                <a:lnTo>
                  <a:pt x="685054" y="450850"/>
                </a:lnTo>
                <a:lnTo>
                  <a:pt x="704104" y="457200"/>
                </a:lnTo>
                <a:cubicBezTo>
                  <a:pt x="710454" y="459317"/>
                  <a:pt x="716590" y="462237"/>
                  <a:pt x="723154" y="463550"/>
                </a:cubicBezTo>
                <a:cubicBezTo>
                  <a:pt x="733737" y="465667"/>
                  <a:pt x="744433" y="467282"/>
                  <a:pt x="754904" y="469900"/>
                </a:cubicBezTo>
                <a:cubicBezTo>
                  <a:pt x="761398" y="471523"/>
                  <a:pt x="767368" y="475053"/>
                  <a:pt x="773954" y="476250"/>
                </a:cubicBezTo>
                <a:cubicBezTo>
                  <a:pt x="801520" y="481262"/>
                  <a:pt x="835089" y="482009"/>
                  <a:pt x="862854" y="488950"/>
                </a:cubicBezTo>
                <a:cubicBezTo>
                  <a:pt x="875841" y="492197"/>
                  <a:pt x="900954" y="501650"/>
                  <a:pt x="900954" y="501650"/>
                </a:cubicBezTo>
                <a:cubicBezTo>
                  <a:pt x="905187" y="508000"/>
                  <a:pt x="908258" y="515304"/>
                  <a:pt x="913654" y="520700"/>
                </a:cubicBezTo>
                <a:cubicBezTo>
                  <a:pt x="919050" y="526096"/>
                  <a:pt x="927936" y="527441"/>
                  <a:pt x="932704" y="533400"/>
                </a:cubicBezTo>
                <a:cubicBezTo>
                  <a:pt x="936885" y="538627"/>
                  <a:pt x="935803" y="546599"/>
                  <a:pt x="939054" y="552450"/>
                </a:cubicBezTo>
                <a:cubicBezTo>
                  <a:pt x="946467" y="565793"/>
                  <a:pt x="955987" y="577850"/>
                  <a:pt x="964454" y="590550"/>
                </a:cubicBezTo>
                <a:lnTo>
                  <a:pt x="977154" y="609600"/>
                </a:lnTo>
                <a:cubicBezTo>
                  <a:pt x="981387" y="615950"/>
                  <a:pt x="983504" y="624417"/>
                  <a:pt x="989854" y="628650"/>
                </a:cubicBezTo>
                <a:lnTo>
                  <a:pt x="1008904" y="641350"/>
                </a:lnTo>
                <a:cubicBezTo>
                  <a:pt x="1022759" y="682914"/>
                  <a:pt x="1003516" y="642120"/>
                  <a:pt x="1034304" y="666750"/>
                </a:cubicBezTo>
                <a:cubicBezTo>
                  <a:pt x="1040263" y="671518"/>
                  <a:pt x="1040532" y="681755"/>
                  <a:pt x="1047004" y="685800"/>
                </a:cubicBezTo>
                <a:cubicBezTo>
                  <a:pt x="1058356" y="692895"/>
                  <a:pt x="1072404" y="694267"/>
                  <a:pt x="1085104" y="698500"/>
                </a:cubicBezTo>
                <a:lnTo>
                  <a:pt x="1104154" y="704850"/>
                </a:lnTo>
                <a:cubicBezTo>
                  <a:pt x="1110504" y="706967"/>
                  <a:pt x="1116562" y="710370"/>
                  <a:pt x="1123204" y="711200"/>
                </a:cubicBezTo>
                <a:lnTo>
                  <a:pt x="1174004" y="717550"/>
                </a:lnTo>
                <a:cubicBezTo>
                  <a:pt x="1314374" y="710531"/>
                  <a:pt x="1260793" y="724604"/>
                  <a:pt x="1339104" y="698500"/>
                </a:cubicBezTo>
                <a:cubicBezTo>
                  <a:pt x="1345454" y="696383"/>
                  <a:pt x="1352585" y="695863"/>
                  <a:pt x="1358154" y="692150"/>
                </a:cubicBezTo>
                <a:lnTo>
                  <a:pt x="1396254" y="666750"/>
                </a:lnTo>
                <a:cubicBezTo>
                  <a:pt x="1416380" y="636561"/>
                  <a:pt x="1406541" y="654940"/>
                  <a:pt x="1421654" y="609600"/>
                </a:cubicBezTo>
                <a:lnTo>
                  <a:pt x="1428004" y="590550"/>
                </a:lnTo>
                <a:cubicBezTo>
                  <a:pt x="1425887" y="554567"/>
                  <a:pt x="1425071" y="518483"/>
                  <a:pt x="1421654" y="482600"/>
                </a:cubicBezTo>
                <a:cubicBezTo>
                  <a:pt x="1420827" y="473912"/>
                  <a:pt x="1417812" y="465559"/>
                  <a:pt x="1415304" y="457200"/>
                </a:cubicBezTo>
                <a:lnTo>
                  <a:pt x="1396254" y="400050"/>
                </a:lnTo>
                <a:lnTo>
                  <a:pt x="1389904" y="381000"/>
                </a:lnTo>
                <a:cubicBezTo>
                  <a:pt x="1387787" y="374650"/>
                  <a:pt x="1385177" y="368444"/>
                  <a:pt x="1383554" y="361950"/>
                </a:cubicBezTo>
                <a:cubicBezTo>
                  <a:pt x="1381437" y="353483"/>
                  <a:pt x="1379712" y="344909"/>
                  <a:pt x="1377204" y="336550"/>
                </a:cubicBezTo>
                <a:cubicBezTo>
                  <a:pt x="1357868" y="272098"/>
                  <a:pt x="1369728" y="324568"/>
                  <a:pt x="1358154" y="266700"/>
                </a:cubicBezTo>
                <a:cubicBezTo>
                  <a:pt x="1356457" y="246341"/>
                  <a:pt x="1351946" y="174182"/>
                  <a:pt x="1345454" y="146050"/>
                </a:cubicBezTo>
                <a:cubicBezTo>
                  <a:pt x="1342444" y="133006"/>
                  <a:pt x="1343893" y="115376"/>
                  <a:pt x="1332754" y="107950"/>
                </a:cubicBezTo>
                <a:cubicBezTo>
                  <a:pt x="1305316" y="89658"/>
                  <a:pt x="1290014" y="74630"/>
                  <a:pt x="1256554" y="69850"/>
                </a:cubicBezTo>
                <a:cubicBezTo>
                  <a:pt x="1241737" y="67733"/>
                  <a:pt x="1227036" y="64518"/>
                  <a:pt x="1212104" y="63500"/>
                </a:cubicBezTo>
                <a:cubicBezTo>
                  <a:pt x="1133855" y="58165"/>
                  <a:pt x="977154" y="50800"/>
                  <a:pt x="977154" y="50800"/>
                </a:cubicBezTo>
                <a:cubicBezTo>
                  <a:pt x="829517" y="29709"/>
                  <a:pt x="978787" y="49214"/>
                  <a:pt x="634254" y="38100"/>
                </a:cubicBezTo>
                <a:cubicBezTo>
                  <a:pt x="602450" y="37074"/>
                  <a:pt x="570787" y="33300"/>
                  <a:pt x="539004" y="31750"/>
                </a:cubicBezTo>
                <a:cubicBezTo>
                  <a:pt x="483995" y="29067"/>
                  <a:pt x="428937" y="27517"/>
                  <a:pt x="373904" y="25400"/>
                </a:cubicBezTo>
                <a:cubicBezTo>
                  <a:pt x="365437" y="23283"/>
                  <a:pt x="357178" y="20014"/>
                  <a:pt x="348504" y="19050"/>
                </a:cubicBezTo>
                <a:cubicBezTo>
                  <a:pt x="299936" y="13654"/>
                  <a:pt x="202454" y="6350"/>
                  <a:pt x="202454" y="6350"/>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75159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BF355-89AF-FEAB-98F6-26D6AADCBBA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CFCBBD7-B074-D53F-D96A-4739B09E12AB}"/>
              </a:ext>
            </a:extLst>
          </p:cNvPr>
          <p:cNvSpPr>
            <a:spLocks noGrp="1"/>
          </p:cNvSpPr>
          <p:nvPr>
            <p:ph type="body" idx="1"/>
          </p:nvPr>
        </p:nvSpPr>
        <p:spPr>
          <a:xfrm>
            <a:off x="4812374" y="402198"/>
            <a:ext cx="4218537" cy="4260900"/>
          </a:xfrm>
        </p:spPr>
        <p:txBody>
          <a:bodyPr/>
          <a:lstStyle/>
          <a:p>
            <a:pPr marL="127000" indent="0">
              <a:buNone/>
            </a:pPr>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Overview of Second Half of the Course</a:t>
            </a:r>
          </a:p>
          <a:p>
            <a:pPr marL="127000" indent="0">
              <a:buNone/>
            </a:pPr>
            <a:r>
              <a:rPr lang="en-US" b="1">
                <a:solidFill>
                  <a:schemeClr val="accent3"/>
                </a:solidFill>
                <a:latin typeface="Inter" panose="02000503000000020004" pitchFamily="2" charset="0"/>
                <a:ea typeface="Inter" panose="02000503000000020004" pitchFamily="2" charset="0"/>
                <a:cs typeface="Inter" panose="02000503000000020004" pitchFamily="2" charset="0"/>
              </a:rPr>
              <a:t>Probability Basics</a:t>
            </a:r>
          </a:p>
          <a:p>
            <a:r>
              <a:rPr lang="en-US">
                <a:solidFill>
                  <a:schemeClr val="bg1">
                    <a:lumMod val="50000"/>
                  </a:schemeClr>
                </a:solidFill>
              </a:rPr>
              <a:t>Probability Spaces and Events</a:t>
            </a:r>
          </a:p>
          <a:p>
            <a:r>
              <a:rPr lang="en-US">
                <a:solidFill>
                  <a:schemeClr val="bg1">
                    <a:lumMod val="50000"/>
                  </a:schemeClr>
                </a:solidFill>
              </a:rPr>
              <a:t>Non-uniform Probability Spaces</a:t>
            </a:r>
          </a:p>
          <a:p>
            <a:r>
              <a:rPr lang="en-US" b="1">
                <a:solidFill>
                  <a:schemeClr val="accent3"/>
                </a:solidFill>
                <a:latin typeface="Inter" panose="02000503000000020004" pitchFamily="2" charset="0"/>
                <a:ea typeface="Inter" panose="02000503000000020004" pitchFamily="2" charset="0"/>
                <a:cs typeface="Inter" panose="02000503000000020004" pitchFamily="2" charset="0"/>
              </a:rPr>
              <a:t>Example: Four Biased Coins</a:t>
            </a:r>
          </a:p>
          <a:p>
            <a:r>
              <a:rPr lang="en-US">
                <a:solidFill>
                  <a:schemeClr val="bg1">
                    <a:lumMod val="50000"/>
                  </a:schemeClr>
                </a:solidFill>
              </a:rPr>
              <a:t>Example: Sixteen Biased Coins </a:t>
            </a:r>
          </a:p>
          <a:p>
            <a:pPr marL="127000" indent="0">
              <a:buNone/>
            </a:pPr>
            <a:r>
              <a:rPr lang="en-US">
                <a:solidFill>
                  <a:schemeClr val="bg1">
                    <a:lumMod val="50000"/>
                  </a:schemeClr>
                </a:solidFill>
              </a:rPr>
              <a:t>Trickier Uniform Probability Spaces</a:t>
            </a:r>
            <a:endPar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endParaRPr>
          </a:p>
          <a:p>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Poker Hands</a:t>
            </a:r>
          </a:p>
          <a:p>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Balls and Bins</a:t>
            </a:r>
          </a:p>
          <a:p>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The Birthday Paradox (n=50 case)</a:t>
            </a:r>
          </a:p>
          <a:p>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The Birthday Paradox (general case)</a:t>
            </a:r>
          </a:p>
          <a:p>
            <a:pPr marL="127000" indent="0">
              <a:buNone/>
            </a:pPr>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The Monty Hall Problem</a:t>
            </a:r>
          </a:p>
          <a:p>
            <a:r>
              <a:rPr lang="en-US">
                <a:solidFill>
                  <a:schemeClr val="bg1">
                    <a:lumMod val="50000"/>
                  </a:schemeClr>
                </a:solidFill>
              </a:rPr>
              <a:t>Simple Analysis</a:t>
            </a:r>
            <a:endPar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endParaRPr>
          </a:p>
          <a:p>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Sample Space Analysis</a:t>
            </a:r>
          </a:p>
          <a:p>
            <a:pPr marL="127000" indent="0">
              <a:buNone/>
            </a:pPr>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Conclusion</a:t>
            </a:r>
          </a:p>
        </p:txBody>
      </p:sp>
      <p:sp>
        <p:nvSpPr>
          <p:cNvPr id="4" name="Title 3">
            <a:extLst>
              <a:ext uri="{FF2B5EF4-FFF2-40B4-BE49-F238E27FC236}">
                <a16:creationId xmlns:a16="http://schemas.microsoft.com/office/drawing/2014/main" id="{C3F25D3A-922F-1388-FF39-B0EDFEFB0EE6}"/>
              </a:ext>
            </a:extLst>
          </p:cNvPr>
          <p:cNvSpPr>
            <a:spLocks noGrp="1"/>
          </p:cNvSpPr>
          <p:nvPr>
            <p:ph type="title"/>
          </p:nvPr>
        </p:nvSpPr>
        <p:spPr/>
        <p:txBody>
          <a:bodyPr/>
          <a:lstStyle/>
          <a:p>
            <a:pPr marL="127000" indent="0">
              <a:buNone/>
            </a:pPr>
            <a:r>
              <a:rPr lang="en-US"/>
              <a:t>Example: Four Biased Coins</a:t>
            </a:r>
          </a:p>
        </p:txBody>
      </p:sp>
      <p:sp>
        <p:nvSpPr>
          <p:cNvPr id="6" name="Subtitle 5">
            <a:extLst>
              <a:ext uri="{FF2B5EF4-FFF2-40B4-BE49-F238E27FC236}">
                <a16:creationId xmlns:a16="http://schemas.microsoft.com/office/drawing/2014/main" id="{C6FC078F-E235-8EB2-D65D-437B9708CDCF}"/>
              </a:ext>
            </a:extLst>
          </p:cNvPr>
          <p:cNvSpPr>
            <a:spLocks noGrp="1"/>
          </p:cNvSpPr>
          <p:nvPr>
            <p:ph type="subTitle" idx="2"/>
          </p:nvPr>
        </p:nvSpPr>
        <p:spPr/>
        <p:txBody>
          <a:bodyPr/>
          <a:lstStyle/>
          <a:p>
            <a:r>
              <a:rPr lang="en-US" dirty="0"/>
              <a:t>Lecture 16, CS70 Summer 2025</a:t>
            </a:r>
          </a:p>
        </p:txBody>
      </p:sp>
    </p:spTree>
    <p:extLst>
      <p:ext uri="{BB962C8B-B14F-4D97-AF65-F5344CB8AC3E}">
        <p14:creationId xmlns:p14="http://schemas.microsoft.com/office/powerpoint/2010/main" val="32562087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788030-3056-4B01-92B8-C25E05E0E18D}"/>
              </a:ext>
            </a:extLst>
          </p:cNvPr>
          <p:cNvSpPr>
            <a:spLocks noGrp="1"/>
          </p:cNvSpPr>
          <p:nvPr>
            <p:ph type="title"/>
          </p:nvPr>
        </p:nvSpPr>
        <p:spPr/>
        <p:txBody>
          <a:bodyPr/>
          <a:lstStyle/>
          <a:p>
            <a:r>
              <a:rPr lang="en-US"/>
              <a:t>Four Biased Coins</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77C0F910-D172-4B87-B509-82A555F5A2CC}"/>
                  </a:ext>
                </a:extLst>
              </p:cNvPr>
              <p:cNvSpPr>
                <a:spLocks noGrp="1"/>
              </p:cNvSpPr>
              <p:nvPr>
                <p:ph type="body" idx="1"/>
              </p:nvPr>
            </p:nvSpPr>
            <p:spPr/>
            <p:txBody>
              <a:bodyPr/>
              <a:lstStyle/>
              <a:p>
                <a:pPr marL="101600" indent="0">
                  <a:buNone/>
                </a:pPr>
                <a:r>
                  <a:rPr lang="en-US"/>
                  <a:t>One common model in engineering applications is the biased coin. Can be used to model, e.g. chance that a system will fail.</a:t>
                </a:r>
              </a:p>
              <a:p>
                <a:pPr marL="101600" indent="0">
                  <a:buNone/>
                </a:pPr>
                <a:endParaRPr lang="en-US"/>
              </a:p>
              <a:p>
                <a:pPr marL="101600" indent="0">
                  <a:buNone/>
                </a:pPr>
                <a:r>
                  <a:rPr lang="en-US"/>
                  <a:t>Suppose we have a coin where </a:t>
                </a:r>
                <a14:m>
                  <m:oMath xmlns:m="http://schemas.openxmlformats.org/officeDocument/2006/math">
                    <m:r>
                      <a:rPr lang="en-US" b="1" i="1" smtClean="0">
                        <a:latin typeface="Cambria Math" panose="02040503050406030204" pitchFamily="18" charset="0"/>
                      </a:rPr>
                      <m:t>𝑷</m:t>
                    </m:r>
                    <m:d>
                      <m:dPr>
                        <m:ctrlPr>
                          <a:rPr lang="en-US" b="0" i="1" smtClean="0">
                            <a:latin typeface="Cambria Math" panose="02040503050406030204" pitchFamily="18" charset="0"/>
                          </a:rPr>
                        </m:ctrlPr>
                      </m:dPr>
                      <m:e>
                        <m:r>
                          <a:rPr lang="en-US" b="0" i="1" smtClean="0">
                            <a:latin typeface="Cambria Math" panose="02040503050406030204" pitchFamily="18" charset="0"/>
                          </a:rPr>
                          <m:t>𝐻</m:t>
                        </m:r>
                      </m:e>
                    </m:d>
                    <m:r>
                      <a:rPr lang="en-US" b="0" i="1" smtClean="0">
                        <a:latin typeface="Cambria Math" panose="02040503050406030204" pitchFamily="18" charset="0"/>
                      </a:rPr>
                      <m:t>=1</m:t>
                    </m:r>
                    <m:r>
                      <m:rPr>
                        <m:lit/>
                      </m:rPr>
                      <a:rPr lang="en-US" b="0" i="1" smtClean="0">
                        <a:latin typeface="Cambria Math" panose="02040503050406030204" pitchFamily="18" charset="0"/>
                      </a:rPr>
                      <m:t>/</m:t>
                    </m:r>
                    <m:r>
                      <a:rPr lang="en-US" b="0" i="1" smtClean="0">
                        <a:latin typeface="Cambria Math" panose="02040503050406030204" pitchFamily="18" charset="0"/>
                      </a:rPr>
                      <m:t>3</m:t>
                    </m:r>
                  </m:oMath>
                </a14:m>
                <a:r>
                  <a:rPr lang="en-US"/>
                  <a:t> and </a:t>
                </a:r>
                <a14:m>
                  <m:oMath xmlns:m="http://schemas.openxmlformats.org/officeDocument/2006/math">
                    <m:r>
                      <a:rPr lang="en-US" b="1" i="1" smtClean="0">
                        <a:latin typeface="Cambria Math" panose="02040503050406030204" pitchFamily="18" charset="0"/>
                      </a:rPr>
                      <m:t>𝑷</m:t>
                    </m:r>
                    <m:d>
                      <m:dPr>
                        <m:ctrlPr>
                          <a:rPr lang="en-US" b="0" i="1" smtClean="0">
                            <a:latin typeface="Cambria Math" panose="02040503050406030204" pitchFamily="18" charset="0"/>
                          </a:rPr>
                        </m:ctrlPr>
                      </m:dPr>
                      <m:e>
                        <m:r>
                          <a:rPr lang="en-US" b="0" i="1" smtClean="0">
                            <a:latin typeface="Cambria Math" panose="02040503050406030204" pitchFamily="18" charset="0"/>
                          </a:rPr>
                          <m:t>𝑇</m:t>
                        </m:r>
                      </m:e>
                    </m:d>
                    <m:r>
                      <a:rPr lang="en-US" b="0" i="1" smtClean="0">
                        <a:latin typeface="Cambria Math" panose="02040503050406030204" pitchFamily="18" charset="0"/>
                      </a:rPr>
                      <m:t>=2/3</m:t>
                    </m:r>
                  </m:oMath>
                </a14:m>
                <a:r>
                  <a:rPr lang="en-US"/>
                  <a:t>.</a:t>
                </a:r>
              </a:p>
              <a:p>
                <a:pPr marL="101600" indent="0">
                  <a:buNone/>
                </a:pPr>
                <a:endParaRPr lang="en-US"/>
              </a:p>
              <a:p>
                <a:pPr marL="101600" indent="0">
                  <a:buNone/>
                </a:pPr>
                <a:r>
                  <a:rPr lang="en-US"/>
                  <a:t>Suppose that our experiment consists of four consecutive flips.</a:t>
                </a:r>
              </a:p>
              <a:p>
                <a:pPr marL="101600" indent="0">
                  <a:buNone/>
                </a:pPr>
                <a:endParaRPr lang="en-US"/>
              </a:p>
              <a:p>
                <a:pPr marL="101600" indent="0">
                  <a:buNone/>
                </a:pPr>
                <a:r>
                  <a:rPr lang="en-US"/>
                  <a:t>What is the chance that we get HHHH? The chance that we get HTHT?</a:t>
                </a:r>
              </a:p>
            </p:txBody>
          </p:sp>
        </mc:Choice>
        <mc:Fallback xmlns="">
          <p:sp>
            <p:nvSpPr>
              <p:cNvPr id="6" name="Text Placeholder 5">
                <a:extLst>
                  <a:ext uri="{FF2B5EF4-FFF2-40B4-BE49-F238E27FC236}">
                    <a16:creationId xmlns:a16="http://schemas.microsoft.com/office/drawing/2014/main" id="{77C0F910-D172-4B87-B509-82A555F5A2CC}"/>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p:pic>
        <p:nvPicPr>
          <p:cNvPr id="17410" name="Picture 2">
            <a:extLst>
              <a:ext uri="{FF2B5EF4-FFF2-40B4-BE49-F238E27FC236}">
                <a16:creationId xmlns:a16="http://schemas.microsoft.com/office/drawing/2014/main" id="{793B411D-860C-4B24-B90E-22F7A9190A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2850" y="1218948"/>
            <a:ext cx="1708150" cy="881405"/>
          </a:xfrm>
          <a:prstGeom prst="rect">
            <a:avLst/>
          </a:prstGeom>
        </p:spPr>
        <p:style>
          <a:lnRef idx="2">
            <a:schemeClr val="dk1"/>
          </a:lnRef>
          <a:fillRef idx="1">
            <a:schemeClr val="lt1"/>
          </a:fillRef>
          <a:effectRef idx="0">
            <a:schemeClr val="dk1"/>
          </a:effectRef>
          <a:fontRef idx="minor">
            <a:schemeClr val="dk1"/>
          </a:fontRef>
        </p:style>
      </p:pic>
      <p:grpSp>
        <p:nvGrpSpPr>
          <p:cNvPr id="8" name="Group 7">
            <a:extLst>
              <a:ext uri="{FF2B5EF4-FFF2-40B4-BE49-F238E27FC236}">
                <a16:creationId xmlns:a16="http://schemas.microsoft.com/office/drawing/2014/main" id="{0CBDB16A-CE17-B39C-4D67-D02A39550CF2}"/>
              </a:ext>
            </a:extLst>
          </p:cNvPr>
          <p:cNvGrpSpPr/>
          <p:nvPr/>
        </p:nvGrpSpPr>
        <p:grpSpPr>
          <a:xfrm>
            <a:off x="1708150" y="4095750"/>
            <a:ext cx="3924300" cy="1003300"/>
            <a:chOff x="1708150" y="4095750"/>
            <a:chExt cx="3924300" cy="1003300"/>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772929F-EFC4-4875-A59D-C2A7CCE2FBB7}"/>
                    </a:ext>
                  </a:extLst>
                </p:cNvPr>
                <p:cNvSpPr txBox="1"/>
                <p:nvPr/>
              </p:nvSpPr>
              <p:spPr>
                <a:xfrm>
                  <a:off x="1708150" y="4367311"/>
                  <a:ext cx="103505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Ω</m:t>
                        </m:r>
                        <m:r>
                          <a:rPr lang="en-US" b="0" i="1" smtClean="0">
                            <a:latin typeface="Cambria Math" panose="02040503050406030204" pitchFamily="18" charset="0"/>
                          </a:rPr>
                          <m:t>=</m:t>
                        </m:r>
                      </m:oMath>
                    </m:oMathPara>
                  </a14:m>
                  <a:endParaRPr lang="en-US"/>
                </a:p>
              </p:txBody>
            </p:sp>
          </mc:Choice>
          <mc:Fallback xmlns="">
            <p:sp>
              <p:nvSpPr>
                <p:cNvPr id="9" name="TextBox 8">
                  <a:extLst>
                    <a:ext uri="{FF2B5EF4-FFF2-40B4-BE49-F238E27FC236}">
                      <a16:creationId xmlns:a16="http://schemas.microsoft.com/office/drawing/2014/main" id="{3772929F-EFC4-4875-A59D-C2A7CCE2FBB7}"/>
                    </a:ext>
                  </a:extLst>
                </p:cNvPr>
                <p:cNvSpPr txBox="1">
                  <a:spLocks noRot="1" noChangeAspect="1" noMove="1" noResize="1" noEditPoints="1" noAdjustHandles="1" noChangeArrowheads="1" noChangeShapeType="1" noTextEdit="1"/>
                </p:cNvSpPr>
                <p:nvPr/>
              </p:nvSpPr>
              <p:spPr>
                <a:xfrm>
                  <a:off x="1708150" y="4367311"/>
                  <a:ext cx="1035050" cy="307777"/>
                </a:xfrm>
                <a:prstGeom prst="rect">
                  <a:avLst/>
                </a:prstGeom>
                <a:blipFill>
                  <a:blip r:embed="rId5"/>
                  <a:stretch>
                    <a:fillRect/>
                  </a:stretch>
                </a:blipFill>
              </p:spPr>
              <p:txBody>
                <a:bodyPr/>
                <a:lstStyle/>
                <a:p>
                  <a:r>
                    <a:rPr lang="en-US">
                      <a:noFill/>
                    </a:rPr>
                    <a:t> </a:t>
                  </a:r>
                </a:p>
              </p:txBody>
            </p:sp>
          </mc:Fallback>
        </mc:AlternateContent>
        <p:sp>
          <p:nvSpPr>
            <p:cNvPr id="3" name="Freeform: Shape 2">
              <a:extLst>
                <a:ext uri="{FF2B5EF4-FFF2-40B4-BE49-F238E27FC236}">
                  <a16:creationId xmlns:a16="http://schemas.microsoft.com/office/drawing/2014/main" id="{E8170A35-E8E1-4C23-AB70-35ACDC3DDA2A}"/>
                </a:ext>
              </a:extLst>
            </p:cNvPr>
            <p:cNvSpPr/>
            <p:nvPr/>
          </p:nvSpPr>
          <p:spPr>
            <a:xfrm>
              <a:off x="2622550" y="4095750"/>
              <a:ext cx="3009900" cy="1003300"/>
            </a:xfrm>
            <a:custGeom>
              <a:avLst/>
              <a:gdLst>
                <a:gd name="connsiteX0" fmla="*/ 273050 w 2127250"/>
                <a:gd name="connsiteY0" fmla="*/ 25400 h 1003300"/>
                <a:gd name="connsiteX1" fmla="*/ 209550 w 2127250"/>
                <a:gd name="connsiteY1" fmla="*/ 38100 h 1003300"/>
                <a:gd name="connsiteX2" fmla="*/ 171450 w 2127250"/>
                <a:gd name="connsiteY2" fmla="*/ 50800 h 1003300"/>
                <a:gd name="connsiteX3" fmla="*/ 146050 w 2127250"/>
                <a:gd name="connsiteY3" fmla="*/ 57150 h 1003300"/>
                <a:gd name="connsiteX4" fmla="*/ 107950 w 2127250"/>
                <a:gd name="connsiteY4" fmla="*/ 69850 h 1003300"/>
                <a:gd name="connsiteX5" fmla="*/ 88900 w 2127250"/>
                <a:gd name="connsiteY5" fmla="*/ 76200 h 1003300"/>
                <a:gd name="connsiteX6" fmla="*/ 63500 w 2127250"/>
                <a:gd name="connsiteY6" fmla="*/ 101600 h 1003300"/>
                <a:gd name="connsiteX7" fmla="*/ 57150 w 2127250"/>
                <a:gd name="connsiteY7" fmla="*/ 120650 h 1003300"/>
                <a:gd name="connsiteX8" fmla="*/ 38100 w 2127250"/>
                <a:gd name="connsiteY8" fmla="*/ 133350 h 1003300"/>
                <a:gd name="connsiteX9" fmla="*/ 19050 w 2127250"/>
                <a:gd name="connsiteY9" fmla="*/ 171450 h 1003300"/>
                <a:gd name="connsiteX10" fmla="*/ 0 w 2127250"/>
                <a:gd name="connsiteY10" fmla="*/ 234950 h 1003300"/>
                <a:gd name="connsiteX11" fmla="*/ 6350 w 2127250"/>
                <a:gd name="connsiteY11" fmla="*/ 336550 h 1003300"/>
                <a:gd name="connsiteX12" fmla="*/ 12700 w 2127250"/>
                <a:gd name="connsiteY12" fmla="*/ 374650 h 1003300"/>
                <a:gd name="connsiteX13" fmla="*/ 19050 w 2127250"/>
                <a:gd name="connsiteY13" fmla="*/ 666750 h 1003300"/>
                <a:gd name="connsiteX14" fmla="*/ 31750 w 2127250"/>
                <a:gd name="connsiteY14" fmla="*/ 704850 h 1003300"/>
                <a:gd name="connsiteX15" fmla="*/ 57150 w 2127250"/>
                <a:gd name="connsiteY15" fmla="*/ 736600 h 1003300"/>
                <a:gd name="connsiteX16" fmla="*/ 82550 w 2127250"/>
                <a:gd name="connsiteY16" fmla="*/ 768350 h 1003300"/>
                <a:gd name="connsiteX17" fmla="*/ 107950 w 2127250"/>
                <a:gd name="connsiteY17" fmla="*/ 800100 h 1003300"/>
                <a:gd name="connsiteX18" fmla="*/ 139700 w 2127250"/>
                <a:gd name="connsiteY18" fmla="*/ 831850 h 1003300"/>
                <a:gd name="connsiteX19" fmla="*/ 171450 w 2127250"/>
                <a:gd name="connsiteY19" fmla="*/ 863600 h 1003300"/>
                <a:gd name="connsiteX20" fmla="*/ 222250 w 2127250"/>
                <a:gd name="connsiteY20" fmla="*/ 895350 h 1003300"/>
                <a:gd name="connsiteX21" fmla="*/ 241300 w 2127250"/>
                <a:gd name="connsiteY21" fmla="*/ 908050 h 1003300"/>
                <a:gd name="connsiteX22" fmla="*/ 279400 w 2127250"/>
                <a:gd name="connsiteY22" fmla="*/ 920750 h 1003300"/>
                <a:gd name="connsiteX23" fmla="*/ 298450 w 2127250"/>
                <a:gd name="connsiteY23" fmla="*/ 933450 h 1003300"/>
                <a:gd name="connsiteX24" fmla="*/ 342900 w 2127250"/>
                <a:gd name="connsiteY24" fmla="*/ 946150 h 1003300"/>
                <a:gd name="connsiteX25" fmla="*/ 457200 w 2127250"/>
                <a:gd name="connsiteY25" fmla="*/ 958850 h 1003300"/>
                <a:gd name="connsiteX26" fmla="*/ 787400 w 2127250"/>
                <a:gd name="connsiteY26" fmla="*/ 971550 h 1003300"/>
                <a:gd name="connsiteX27" fmla="*/ 889000 w 2127250"/>
                <a:gd name="connsiteY27" fmla="*/ 977900 h 1003300"/>
                <a:gd name="connsiteX28" fmla="*/ 946150 w 2127250"/>
                <a:gd name="connsiteY28" fmla="*/ 984250 h 1003300"/>
                <a:gd name="connsiteX29" fmla="*/ 1250950 w 2127250"/>
                <a:gd name="connsiteY29" fmla="*/ 990600 h 1003300"/>
                <a:gd name="connsiteX30" fmla="*/ 1346200 w 2127250"/>
                <a:gd name="connsiteY30" fmla="*/ 996950 h 1003300"/>
                <a:gd name="connsiteX31" fmla="*/ 1416050 w 2127250"/>
                <a:gd name="connsiteY31" fmla="*/ 1003300 h 1003300"/>
                <a:gd name="connsiteX32" fmla="*/ 1587500 w 2127250"/>
                <a:gd name="connsiteY32" fmla="*/ 996950 h 1003300"/>
                <a:gd name="connsiteX33" fmla="*/ 1625600 w 2127250"/>
                <a:gd name="connsiteY33" fmla="*/ 990600 h 1003300"/>
                <a:gd name="connsiteX34" fmla="*/ 1663700 w 2127250"/>
                <a:gd name="connsiteY34" fmla="*/ 977900 h 1003300"/>
                <a:gd name="connsiteX35" fmla="*/ 1714500 w 2127250"/>
                <a:gd name="connsiteY35" fmla="*/ 965200 h 1003300"/>
                <a:gd name="connsiteX36" fmla="*/ 1733550 w 2127250"/>
                <a:gd name="connsiteY36" fmla="*/ 958850 h 1003300"/>
                <a:gd name="connsiteX37" fmla="*/ 1809750 w 2127250"/>
                <a:gd name="connsiteY37" fmla="*/ 946150 h 1003300"/>
                <a:gd name="connsiteX38" fmla="*/ 1924050 w 2127250"/>
                <a:gd name="connsiteY38" fmla="*/ 933450 h 1003300"/>
                <a:gd name="connsiteX39" fmla="*/ 2019300 w 2127250"/>
                <a:gd name="connsiteY39" fmla="*/ 901700 h 1003300"/>
                <a:gd name="connsiteX40" fmla="*/ 2038350 w 2127250"/>
                <a:gd name="connsiteY40" fmla="*/ 895350 h 1003300"/>
                <a:gd name="connsiteX41" fmla="*/ 2057400 w 2127250"/>
                <a:gd name="connsiteY41" fmla="*/ 889000 h 1003300"/>
                <a:gd name="connsiteX42" fmla="*/ 2076450 w 2127250"/>
                <a:gd name="connsiteY42" fmla="*/ 869950 h 1003300"/>
                <a:gd name="connsiteX43" fmla="*/ 2095500 w 2127250"/>
                <a:gd name="connsiteY43" fmla="*/ 863600 h 1003300"/>
                <a:gd name="connsiteX44" fmla="*/ 2127250 w 2127250"/>
                <a:gd name="connsiteY44" fmla="*/ 806450 h 1003300"/>
                <a:gd name="connsiteX45" fmla="*/ 2120900 w 2127250"/>
                <a:gd name="connsiteY45" fmla="*/ 349250 h 1003300"/>
                <a:gd name="connsiteX46" fmla="*/ 2108200 w 2127250"/>
                <a:gd name="connsiteY46" fmla="*/ 311150 h 1003300"/>
                <a:gd name="connsiteX47" fmla="*/ 2076450 w 2127250"/>
                <a:gd name="connsiteY47" fmla="*/ 254000 h 1003300"/>
                <a:gd name="connsiteX48" fmla="*/ 2057400 w 2127250"/>
                <a:gd name="connsiteY48" fmla="*/ 234950 h 1003300"/>
                <a:gd name="connsiteX49" fmla="*/ 2012950 w 2127250"/>
                <a:gd name="connsiteY49" fmla="*/ 190500 h 1003300"/>
                <a:gd name="connsiteX50" fmla="*/ 1987550 w 2127250"/>
                <a:gd name="connsiteY50" fmla="*/ 165100 h 1003300"/>
                <a:gd name="connsiteX51" fmla="*/ 1981200 w 2127250"/>
                <a:gd name="connsiteY51" fmla="*/ 146050 h 1003300"/>
                <a:gd name="connsiteX52" fmla="*/ 1962150 w 2127250"/>
                <a:gd name="connsiteY52" fmla="*/ 139700 h 1003300"/>
                <a:gd name="connsiteX53" fmla="*/ 1905000 w 2127250"/>
                <a:gd name="connsiteY53" fmla="*/ 101600 h 1003300"/>
                <a:gd name="connsiteX54" fmla="*/ 1885950 w 2127250"/>
                <a:gd name="connsiteY54" fmla="*/ 88900 h 1003300"/>
                <a:gd name="connsiteX55" fmla="*/ 1866900 w 2127250"/>
                <a:gd name="connsiteY55" fmla="*/ 82550 h 1003300"/>
                <a:gd name="connsiteX56" fmla="*/ 1828800 w 2127250"/>
                <a:gd name="connsiteY56" fmla="*/ 57150 h 1003300"/>
                <a:gd name="connsiteX57" fmla="*/ 1809750 w 2127250"/>
                <a:gd name="connsiteY57" fmla="*/ 50800 h 1003300"/>
                <a:gd name="connsiteX58" fmla="*/ 1771650 w 2127250"/>
                <a:gd name="connsiteY58" fmla="*/ 31750 h 1003300"/>
                <a:gd name="connsiteX59" fmla="*/ 908050 w 2127250"/>
                <a:gd name="connsiteY59" fmla="*/ 25400 h 1003300"/>
                <a:gd name="connsiteX60" fmla="*/ 825500 w 2127250"/>
                <a:gd name="connsiteY60" fmla="*/ 19050 h 1003300"/>
                <a:gd name="connsiteX61" fmla="*/ 793750 w 2127250"/>
                <a:gd name="connsiteY61" fmla="*/ 12700 h 1003300"/>
                <a:gd name="connsiteX62" fmla="*/ 679450 w 2127250"/>
                <a:gd name="connsiteY62" fmla="*/ 6350 h 1003300"/>
                <a:gd name="connsiteX63" fmla="*/ 609600 w 2127250"/>
                <a:gd name="connsiteY63" fmla="*/ 0 h 1003300"/>
                <a:gd name="connsiteX64" fmla="*/ 450850 w 2127250"/>
                <a:gd name="connsiteY64" fmla="*/ 6350 h 1003300"/>
                <a:gd name="connsiteX65" fmla="*/ 387350 w 2127250"/>
                <a:gd name="connsiteY65" fmla="*/ 19050 h 1003300"/>
                <a:gd name="connsiteX66" fmla="*/ 273050 w 2127250"/>
                <a:gd name="connsiteY66" fmla="*/ 25400 h 100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127250" h="1003300">
                  <a:moveTo>
                    <a:pt x="273050" y="25400"/>
                  </a:moveTo>
                  <a:cubicBezTo>
                    <a:pt x="243417" y="28575"/>
                    <a:pt x="230028" y="31274"/>
                    <a:pt x="209550" y="38100"/>
                  </a:cubicBezTo>
                  <a:cubicBezTo>
                    <a:pt x="196850" y="42333"/>
                    <a:pt x="184437" y="47553"/>
                    <a:pt x="171450" y="50800"/>
                  </a:cubicBezTo>
                  <a:cubicBezTo>
                    <a:pt x="162983" y="52917"/>
                    <a:pt x="154409" y="54642"/>
                    <a:pt x="146050" y="57150"/>
                  </a:cubicBezTo>
                  <a:cubicBezTo>
                    <a:pt x="133228" y="60997"/>
                    <a:pt x="120650" y="65617"/>
                    <a:pt x="107950" y="69850"/>
                  </a:cubicBezTo>
                  <a:lnTo>
                    <a:pt x="88900" y="76200"/>
                  </a:lnTo>
                  <a:cubicBezTo>
                    <a:pt x="71967" y="127000"/>
                    <a:pt x="97367" y="67733"/>
                    <a:pt x="63500" y="101600"/>
                  </a:cubicBezTo>
                  <a:cubicBezTo>
                    <a:pt x="58767" y="106333"/>
                    <a:pt x="61331" y="115423"/>
                    <a:pt x="57150" y="120650"/>
                  </a:cubicBezTo>
                  <a:cubicBezTo>
                    <a:pt x="52382" y="126609"/>
                    <a:pt x="44450" y="129117"/>
                    <a:pt x="38100" y="133350"/>
                  </a:cubicBezTo>
                  <a:cubicBezTo>
                    <a:pt x="14942" y="202825"/>
                    <a:pt x="51876" y="97592"/>
                    <a:pt x="19050" y="171450"/>
                  </a:cubicBezTo>
                  <a:cubicBezTo>
                    <a:pt x="10216" y="191327"/>
                    <a:pt x="5277" y="213840"/>
                    <a:pt x="0" y="234950"/>
                  </a:cubicBezTo>
                  <a:cubicBezTo>
                    <a:pt x="2117" y="268817"/>
                    <a:pt x="3278" y="302757"/>
                    <a:pt x="6350" y="336550"/>
                  </a:cubicBezTo>
                  <a:cubicBezTo>
                    <a:pt x="7516" y="349372"/>
                    <a:pt x="12205" y="361784"/>
                    <a:pt x="12700" y="374650"/>
                  </a:cubicBezTo>
                  <a:cubicBezTo>
                    <a:pt x="16443" y="471968"/>
                    <a:pt x="13441" y="569522"/>
                    <a:pt x="19050" y="666750"/>
                  </a:cubicBezTo>
                  <a:cubicBezTo>
                    <a:pt x="19821" y="680115"/>
                    <a:pt x="27517" y="692150"/>
                    <a:pt x="31750" y="704850"/>
                  </a:cubicBezTo>
                  <a:cubicBezTo>
                    <a:pt x="40513" y="731140"/>
                    <a:pt x="32531" y="720187"/>
                    <a:pt x="57150" y="736600"/>
                  </a:cubicBezTo>
                  <a:cubicBezTo>
                    <a:pt x="73111" y="784483"/>
                    <a:pt x="49724" y="727318"/>
                    <a:pt x="82550" y="768350"/>
                  </a:cubicBezTo>
                  <a:cubicBezTo>
                    <a:pt x="117603" y="812167"/>
                    <a:pt x="53355" y="763704"/>
                    <a:pt x="107950" y="800100"/>
                  </a:cubicBezTo>
                  <a:cubicBezTo>
                    <a:pt x="141817" y="850900"/>
                    <a:pt x="97367" y="789517"/>
                    <a:pt x="139700" y="831850"/>
                  </a:cubicBezTo>
                  <a:cubicBezTo>
                    <a:pt x="182033" y="874183"/>
                    <a:pt x="120650" y="829733"/>
                    <a:pt x="171450" y="863600"/>
                  </a:cubicBezTo>
                  <a:cubicBezTo>
                    <a:pt x="201915" y="909297"/>
                    <a:pt x="158774" y="853033"/>
                    <a:pt x="222250" y="895350"/>
                  </a:cubicBezTo>
                  <a:cubicBezTo>
                    <a:pt x="228600" y="899583"/>
                    <a:pt x="234326" y="904950"/>
                    <a:pt x="241300" y="908050"/>
                  </a:cubicBezTo>
                  <a:cubicBezTo>
                    <a:pt x="253533" y="913487"/>
                    <a:pt x="268261" y="913324"/>
                    <a:pt x="279400" y="920750"/>
                  </a:cubicBezTo>
                  <a:cubicBezTo>
                    <a:pt x="285750" y="924983"/>
                    <a:pt x="291624" y="930037"/>
                    <a:pt x="298450" y="933450"/>
                  </a:cubicBezTo>
                  <a:cubicBezTo>
                    <a:pt x="306520" y="937485"/>
                    <a:pt x="336118" y="944794"/>
                    <a:pt x="342900" y="946150"/>
                  </a:cubicBezTo>
                  <a:cubicBezTo>
                    <a:pt x="383140" y="954198"/>
                    <a:pt x="413704" y="956364"/>
                    <a:pt x="457200" y="958850"/>
                  </a:cubicBezTo>
                  <a:cubicBezTo>
                    <a:pt x="586343" y="966230"/>
                    <a:pt x="653201" y="965586"/>
                    <a:pt x="787400" y="971550"/>
                  </a:cubicBezTo>
                  <a:cubicBezTo>
                    <a:pt x="821299" y="973057"/>
                    <a:pt x="855175" y="975194"/>
                    <a:pt x="889000" y="977900"/>
                  </a:cubicBezTo>
                  <a:cubicBezTo>
                    <a:pt x="908106" y="979428"/>
                    <a:pt x="926995" y="983578"/>
                    <a:pt x="946150" y="984250"/>
                  </a:cubicBezTo>
                  <a:cubicBezTo>
                    <a:pt x="1047710" y="987813"/>
                    <a:pt x="1149350" y="988483"/>
                    <a:pt x="1250950" y="990600"/>
                  </a:cubicBezTo>
                  <a:lnTo>
                    <a:pt x="1346200" y="996950"/>
                  </a:lnTo>
                  <a:cubicBezTo>
                    <a:pt x="1369510" y="998743"/>
                    <a:pt x="1392671" y="1003300"/>
                    <a:pt x="1416050" y="1003300"/>
                  </a:cubicBezTo>
                  <a:cubicBezTo>
                    <a:pt x="1473239" y="1003300"/>
                    <a:pt x="1530350" y="999067"/>
                    <a:pt x="1587500" y="996950"/>
                  </a:cubicBezTo>
                  <a:cubicBezTo>
                    <a:pt x="1600200" y="994833"/>
                    <a:pt x="1613109" y="993723"/>
                    <a:pt x="1625600" y="990600"/>
                  </a:cubicBezTo>
                  <a:cubicBezTo>
                    <a:pt x="1638587" y="987353"/>
                    <a:pt x="1650713" y="981147"/>
                    <a:pt x="1663700" y="977900"/>
                  </a:cubicBezTo>
                  <a:cubicBezTo>
                    <a:pt x="1680633" y="973667"/>
                    <a:pt x="1697941" y="970720"/>
                    <a:pt x="1714500" y="965200"/>
                  </a:cubicBezTo>
                  <a:cubicBezTo>
                    <a:pt x="1720850" y="963083"/>
                    <a:pt x="1727056" y="960473"/>
                    <a:pt x="1733550" y="958850"/>
                  </a:cubicBezTo>
                  <a:cubicBezTo>
                    <a:pt x="1755130" y="953455"/>
                    <a:pt x="1789072" y="948631"/>
                    <a:pt x="1809750" y="946150"/>
                  </a:cubicBezTo>
                  <a:lnTo>
                    <a:pt x="1924050" y="933450"/>
                  </a:lnTo>
                  <a:lnTo>
                    <a:pt x="2019300" y="901700"/>
                  </a:lnTo>
                  <a:lnTo>
                    <a:pt x="2038350" y="895350"/>
                  </a:lnTo>
                  <a:lnTo>
                    <a:pt x="2057400" y="889000"/>
                  </a:lnTo>
                  <a:cubicBezTo>
                    <a:pt x="2063750" y="882650"/>
                    <a:pt x="2068978" y="874931"/>
                    <a:pt x="2076450" y="869950"/>
                  </a:cubicBezTo>
                  <a:cubicBezTo>
                    <a:pt x="2082019" y="866237"/>
                    <a:pt x="2090767" y="868333"/>
                    <a:pt x="2095500" y="863600"/>
                  </a:cubicBezTo>
                  <a:cubicBezTo>
                    <a:pt x="2117335" y="841765"/>
                    <a:pt x="2119265" y="830405"/>
                    <a:pt x="2127250" y="806450"/>
                  </a:cubicBezTo>
                  <a:cubicBezTo>
                    <a:pt x="2125133" y="654050"/>
                    <a:pt x="2126758" y="501552"/>
                    <a:pt x="2120900" y="349250"/>
                  </a:cubicBezTo>
                  <a:cubicBezTo>
                    <a:pt x="2120385" y="335873"/>
                    <a:pt x="2112433" y="323850"/>
                    <a:pt x="2108200" y="311150"/>
                  </a:cubicBezTo>
                  <a:cubicBezTo>
                    <a:pt x="2100215" y="287195"/>
                    <a:pt x="2098285" y="275835"/>
                    <a:pt x="2076450" y="254000"/>
                  </a:cubicBezTo>
                  <a:cubicBezTo>
                    <a:pt x="2070100" y="247650"/>
                    <a:pt x="2062913" y="242039"/>
                    <a:pt x="2057400" y="234950"/>
                  </a:cubicBezTo>
                  <a:cubicBezTo>
                    <a:pt x="2021737" y="189097"/>
                    <a:pt x="2049353" y="202634"/>
                    <a:pt x="2012950" y="190500"/>
                  </a:cubicBezTo>
                  <a:cubicBezTo>
                    <a:pt x="1996017" y="139700"/>
                    <a:pt x="2021417" y="198967"/>
                    <a:pt x="1987550" y="165100"/>
                  </a:cubicBezTo>
                  <a:cubicBezTo>
                    <a:pt x="1982817" y="160367"/>
                    <a:pt x="1985933" y="150783"/>
                    <a:pt x="1981200" y="146050"/>
                  </a:cubicBezTo>
                  <a:cubicBezTo>
                    <a:pt x="1976467" y="141317"/>
                    <a:pt x="1968001" y="142951"/>
                    <a:pt x="1962150" y="139700"/>
                  </a:cubicBezTo>
                  <a:lnTo>
                    <a:pt x="1905000" y="101600"/>
                  </a:lnTo>
                  <a:cubicBezTo>
                    <a:pt x="1898650" y="97367"/>
                    <a:pt x="1893190" y="91313"/>
                    <a:pt x="1885950" y="88900"/>
                  </a:cubicBezTo>
                  <a:cubicBezTo>
                    <a:pt x="1879600" y="86783"/>
                    <a:pt x="1872751" y="85801"/>
                    <a:pt x="1866900" y="82550"/>
                  </a:cubicBezTo>
                  <a:cubicBezTo>
                    <a:pt x="1853557" y="75137"/>
                    <a:pt x="1843280" y="61977"/>
                    <a:pt x="1828800" y="57150"/>
                  </a:cubicBezTo>
                  <a:cubicBezTo>
                    <a:pt x="1822450" y="55033"/>
                    <a:pt x="1815737" y="53793"/>
                    <a:pt x="1809750" y="50800"/>
                  </a:cubicBezTo>
                  <a:cubicBezTo>
                    <a:pt x="1796369" y="44109"/>
                    <a:pt x="1788084" y="31986"/>
                    <a:pt x="1771650" y="31750"/>
                  </a:cubicBezTo>
                  <a:lnTo>
                    <a:pt x="908050" y="25400"/>
                  </a:lnTo>
                  <a:cubicBezTo>
                    <a:pt x="880533" y="23283"/>
                    <a:pt x="852929" y="22098"/>
                    <a:pt x="825500" y="19050"/>
                  </a:cubicBezTo>
                  <a:cubicBezTo>
                    <a:pt x="814773" y="17858"/>
                    <a:pt x="804502" y="13635"/>
                    <a:pt x="793750" y="12700"/>
                  </a:cubicBezTo>
                  <a:cubicBezTo>
                    <a:pt x="755735" y="9394"/>
                    <a:pt x="717518" y="8975"/>
                    <a:pt x="679450" y="6350"/>
                  </a:cubicBezTo>
                  <a:cubicBezTo>
                    <a:pt x="656126" y="4741"/>
                    <a:pt x="632883" y="2117"/>
                    <a:pt x="609600" y="0"/>
                  </a:cubicBezTo>
                  <a:cubicBezTo>
                    <a:pt x="556683" y="2117"/>
                    <a:pt x="503699" y="2940"/>
                    <a:pt x="450850" y="6350"/>
                  </a:cubicBezTo>
                  <a:cubicBezTo>
                    <a:pt x="397384" y="9799"/>
                    <a:pt x="429821" y="12516"/>
                    <a:pt x="387350" y="19050"/>
                  </a:cubicBezTo>
                  <a:cubicBezTo>
                    <a:pt x="336959" y="26802"/>
                    <a:pt x="302683" y="22225"/>
                    <a:pt x="273050" y="2540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Consolas" panose="020B0609020204030204" pitchFamily="49" charset="0"/>
                </a:rPr>
                <a:t>HHHH  HHHT  HHTH  HHTT</a:t>
              </a:r>
            </a:p>
            <a:p>
              <a:pPr algn="ctr"/>
              <a:r>
                <a:rPr lang="en-US">
                  <a:solidFill>
                    <a:schemeClr val="tx1"/>
                  </a:solidFill>
                  <a:latin typeface="Consolas" panose="020B0609020204030204" pitchFamily="49" charset="0"/>
                </a:rPr>
                <a:t>HTHH  HTHT  HTTH  HTTT</a:t>
              </a:r>
            </a:p>
            <a:p>
              <a:pPr algn="ctr"/>
              <a:r>
                <a:rPr lang="en-US">
                  <a:solidFill>
                    <a:schemeClr val="tx1"/>
                  </a:solidFill>
                  <a:latin typeface="Consolas" panose="020B0609020204030204" pitchFamily="49" charset="0"/>
                </a:rPr>
                <a:t>THHH  THHT  THTH  THTT</a:t>
              </a:r>
            </a:p>
            <a:p>
              <a:pPr algn="ctr"/>
              <a:r>
                <a:rPr lang="en-US">
                  <a:solidFill>
                    <a:schemeClr val="tx1"/>
                  </a:solidFill>
                  <a:latin typeface="Consolas" panose="020B0609020204030204" pitchFamily="49" charset="0"/>
                </a:rPr>
                <a:t>TTHH  TTHT  TTTH  TTTT</a:t>
              </a:r>
            </a:p>
          </p:txBody>
        </p:sp>
      </p:grpSp>
      <p:grpSp>
        <p:nvGrpSpPr>
          <p:cNvPr id="7" name="Group 6">
            <a:extLst>
              <a:ext uri="{FF2B5EF4-FFF2-40B4-BE49-F238E27FC236}">
                <a16:creationId xmlns:a16="http://schemas.microsoft.com/office/drawing/2014/main" id="{43304BBA-9811-741A-A47B-95176666AB34}"/>
              </a:ext>
            </a:extLst>
          </p:cNvPr>
          <p:cNvGrpSpPr/>
          <p:nvPr/>
        </p:nvGrpSpPr>
        <p:grpSpPr>
          <a:xfrm>
            <a:off x="3002280" y="4170367"/>
            <a:ext cx="1125220" cy="411902"/>
            <a:chOff x="3002280" y="4170367"/>
            <a:chExt cx="1125220" cy="411902"/>
          </a:xfrm>
        </p:grpSpPr>
        <p:sp>
          <p:nvSpPr>
            <p:cNvPr id="2" name="Freeform: Shape 9">
              <a:extLst>
                <a:ext uri="{FF2B5EF4-FFF2-40B4-BE49-F238E27FC236}">
                  <a16:creationId xmlns:a16="http://schemas.microsoft.com/office/drawing/2014/main" id="{126A4865-2F50-9E85-538F-4741A925D872}"/>
                </a:ext>
              </a:extLst>
            </p:cNvPr>
            <p:cNvSpPr/>
            <p:nvPr/>
          </p:nvSpPr>
          <p:spPr>
            <a:xfrm>
              <a:off x="3002280" y="4170367"/>
              <a:ext cx="470774" cy="196944"/>
            </a:xfrm>
            <a:custGeom>
              <a:avLst/>
              <a:gdLst>
                <a:gd name="connsiteX0" fmla="*/ 177800 w 470774"/>
                <a:gd name="connsiteY0" fmla="*/ 12794 h 196944"/>
                <a:gd name="connsiteX1" fmla="*/ 44450 w 470774"/>
                <a:gd name="connsiteY1" fmla="*/ 19144 h 196944"/>
                <a:gd name="connsiteX2" fmla="*/ 12700 w 470774"/>
                <a:gd name="connsiteY2" fmla="*/ 50894 h 196944"/>
                <a:gd name="connsiteX3" fmla="*/ 0 w 470774"/>
                <a:gd name="connsiteY3" fmla="*/ 88994 h 196944"/>
                <a:gd name="connsiteX4" fmla="*/ 6350 w 470774"/>
                <a:gd name="connsiteY4" fmla="*/ 133444 h 196944"/>
                <a:gd name="connsiteX5" fmla="*/ 44450 w 470774"/>
                <a:gd name="connsiteY5" fmla="*/ 158844 h 196944"/>
                <a:gd name="connsiteX6" fmla="*/ 107950 w 470774"/>
                <a:gd name="connsiteY6" fmla="*/ 177894 h 196944"/>
                <a:gd name="connsiteX7" fmla="*/ 127000 w 470774"/>
                <a:gd name="connsiteY7" fmla="*/ 184244 h 196944"/>
                <a:gd name="connsiteX8" fmla="*/ 177800 w 470774"/>
                <a:gd name="connsiteY8" fmla="*/ 190594 h 196944"/>
                <a:gd name="connsiteX9" fmla="*/ 241300 w 470774"/>
                <a:gd name="connsiteY9" fmla="*/ 196944 h 196944"/>
                <a:gd name="connsiteX10" fmla="*/ 412750 w 470774"/>
                <a:gd name="connsiteY10" fmla="*/ 184244 h 196944"/>
                <a:gd name="connsiteX11" fmla="*/ 457200 w 470774"/>
                <a:gd name="connsiteY11" fmla="*/ 171544 h 196944"/>
                <a:gd name="connsiteX12" fmla="*/ 463550 w 470774"/>
                <a:gd name="connsiteY12" fmla="*/ 76294 h 196944"/>
                <a:gd name="connsiteX13" fmla="*/ 457200 w 470774"/>
                <a:gd name="connsiteY13" fmla="*/ 57244 h 196944"/>
                <a:gd name="connsiteX14" fmla="*/ 381000 w 470774"/>
                <a:gd name="connsiteY14" fmla="*/ 19144 h 196944"/>
                <a:gd name="connsiteX15" fmla="*/ 317500 w 470774"/>
                <a:gd name="connsiteY15" fmla="*/ 6444 h 196944"/>
                <a:gd name="connsiteX16" fmla="*/ 241300 w 470774"/>
                <a:gd name="connsiteY16" fmla="*/ 94 h 196944"/>
                <a:gd name="connsiteX17" fmla="*/ 177800 w 470774"/>
                <a:gd name="connsiteY17" fmla="*/ 12794 h 19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0774" h="196944">
                  <a:moveTo>
                    <a:pt x="177800" y="12794"/>
                  </a:moveTo>
                  <a:cubicBezTo>
                    <a:pt x="144992" y="15969"/>
                    <a:pt x="88607" y="13624"/>
                    <a:pt x="44450" y="19144"/>
                  </a:cubicBezTo>
                  <a:cubicBezTo>
                    <a:pt x="31501" y="20763"/>
                    <a:pt x="17182" y="40809"/>
                    <a:pt x="12700" y="50894"/>
                  </a:cubicBezTo>
                  <a:cubicBezTo>
                    <a:pt x="7263" y="63127"/>
                    <a:pt x="0" y="88994"/>
                    <a:pt x="0" y="88994"/>
                  </a:cubicBezTo>
                  <a:cubicBezTo>
                    <a:pt x="2117" y="103811"/>
                    <a:pt x="-1685" y="120817"/>
                    <a:pt x="6350" y="133444"/>
                  </a:cubicBezTo>
                  <a:cubicBezTo>
                    <a:pt x="14545" y="146321"/>
                    <a:pt x="29970" y="154017"/>
                    <a:pt x="44450" y="158844"/>
                  </a:cubicBezTo>
                  <a:cubicBezTo>
                    <a:pt x="134992" y="189025"/>
                    <a:pt x="40772" y="158700"/>
                    <a:pt x="107950" y="177894"/>
                  </a:cubicBezTo>
                  <a:cubicBezTo>
                    <a:pt x="114386" y="179733"/>
                    <a:pt x="120414" y="183047"/>
                    <a:pt x="127000" y="184244"/>
                  </a:cubicBezTo>
                  <a:cubicBezTo>
                    <a:pt x="143790" y="187297"/>
                    <a:pt x="160839" y="188709"/>
                    <a:pt x="177800" y="190594"/>
                  </a:cubicBezTo>
                  <a:cubicBezTo>
                    <a:pt x="198942" y="192943"/>
                    <a:pt x="220133" y="194827"/>
                    <a:pt x="241300" y="196944"/>
                  </a:cubicBezTo>
                  <a:cubicBezTo>
                    <a:pt x="310920" y="193463"/>
                    <a:pt x="351880" y="195311"/>
                    <a:pt x="412750" y="184244"/>
                  </a:cubicBezTo>
                  <a:cubicBezTo>
                    <a:pt x="430292" y="181055"/>
                    <a:pt x="440878" y="176985"/>
                    <a:pt x="457200" y="171544"/>
                  </a:cubicBezTo>
                  <a:cubicBezTo>
                    <a:pt x="474139" y="120728"/>
                    <a:pt x="473988" y="138921"/>
                    <a:pt x="463550" y="76294"/>
                  </a:cubicBezTo>
                  <a:cubicBezTo>
                    <a:pt x="462450" y="69692"/>
                    <a:pt x="461933" y="61977"/>
                    <a:pt x="457200" y="57244"/>
                  </a:cubicBezTo>
                  <a:cubicBezTo>
                    <a:pt x="432581" y="32625"/>
                    <a:pt x="411988" y="29473"/>
                    <a:pt x="381000" y="19144"/>
                  </a:cubicBezTo>
                  <a:cubicBezTo>
                    <a:pt x="351516" y="9316"/>
                    <a:pt x="360157" y="10934"/>
                    <a:pt x="317500" y="6444"/>
                  </a:cubicBezTo>
                  <a:cubicBezTo>
                    <a:pt x="292152" y="3776"/>
                    <a:pt x="266772" y="1004"/>
                    <a:pt x="241300" y="94"/>
                  </a:cubicBezTo>
                  <a:cubicBezTo>
                    <a:pt x="207455" y="-1115"/>
                    <a:pt x="210608" y="9619"/>
                    <a:pt x="177800" y="12794"/>
                  </a:cubicBez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10">
              <a:extLst>
                <a:ext uri="{FF2B5EF4-FFF2-40B4-BE49-F238E27FC236}">
                  <a16:creationId xmlns:a16="http://schemas.microsoft.com/office/drawing/2014/main" id="{AAB9B88F-4C82-6A06-3E68-7227C54EAECF}"/>
                </a:ext>
              </a:extLst>
            </p:cNvPr>
            <p:cNvSpPr/>
            <p:nvPr/>
          </p:nvSpPr>
          <p:spPr>
            <a:xfrm>
              <a:off x="3552416" y="4385419"/>
              <a:ext cx="575084" cy="196850"/>
            </a:xfrm>
            <a:custGeom>
              <a:avLst/>
              <a:gdLst>
                <a:gd name="connsiteX0" fmla="*/ 209550 w 575084"/>
                <a:gd name="connsiteY0" fmla="*/ 38100 h 196850"/>
                <a:gd name="connsiteX1" fmla="*/ 44450 w 575084"/>
                <a:gd name="connsiteY1" fmla="*/ 31750 h 196850"/>
                <a:gd name="connsiteX2" fmla="*/ 12700 w 575084"/>
                <a:gd name="connsiteY2" fmla="*/ 57150 h 196850"/>
                <a:gd name="connsiteX3" fmla="*/ 0 w 575084"/>
                <a:gd name="connsiteY3" fmla="*/ 95250 h 196850"/>
                <a:gd name="connsiteX4" fmla="*/ 19050 w 575084"/>
                <a:gd name="connsiteY4" fmla="*/ 158750 h 196850"/>
                <a:gd name="connsiteX5" fmla="*/ 57150 w 575084"/>
                <a:gd name="connsiteY5" fmla="*/ 171450 h 196850"/>
                <a:gd name="connsiteX6" fmla="*/ 101600 w 575084"/>
                <a:gd name="connsiteY6" fmla="*/ 184150 h 196850"/>
                <a:gd name="connsiteX7" fmla="*/ 133350 w 575084"/>
                <a:gd name="connsiteY7" fmla="*/ 190500 h 196850"/>
                <a:gd name="connsiteX8" fmla="*/ 196850 w 575084"/>
                <a:gd name="connsiteY8" fmla="*/ 196850 h 196850"/>
                <a:gd name="connsiteX9" fmla="*/ 514350 w 575084"/>
                <a:gd name="connsiteY9" fmla="*/ 190500 h 196850"/>
                <a:gd name="connsiteX10" fmla="*/ 533400 w 575084"/>
                <a:gd name="connsiteY10" fmla="*/ 184150 h 196850"/>
                <a:gd name="connsiteX11" fmla="*/ 558800 w 575084"/>
                <a:gd name="connsiteY11" fmla="*/ 177800 h 196850"/>
                <a:gd name="connsiteX12" fmla="*/ 565150 w 575084"/>
                <a:gd name="connsiteY12" fmla="*/ 88900 h 196850"/>
                <a:gd name="connsiteX13" fmla="*/ 546100 w 575084"/>
                <a:gd name="connsiteY13" fmla="*/ 50800 h 196850"/>
                <a:gd name="connsiteX14" fmla="*/ 527050 w 575084"/>
                <a:gd name="connsiteY14" fmla="*/ 44450 h 196850"/>
                <a:gd name="connsiteX15" fmla="*/ 488950 w 575084"/>
                <a:gd name="connsiteY15" fmla="*/ 19050 h 196850"/>
                <a:gd name="connsiteX16" fmla="*/ 469900 w 575084"/>
                <a:gd name="connsiteY16" fmla="*/ 12700 h 196850"/>
                <a:gd name="connsiteX17" fmla="*/ 361950 w 575084"/>
                <a:gd name="connsiteY17" fmla="*/ 0 h 196850"/>
                <a:gd name="connsiteX18" fmla="*/ 228600 w 575084"/>
                <a:gd name="connsiteY18" fmla="*/ 12700 h 196850"/>
                <a:gd name="connsiteX19" fmla="*/ 209550 w 575084"/>
                <a:gd name="connsiteY19" fmla="*/ 38100 h 19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5084" h="196850">
                  <a:moveTo>
                    <a:pt x="209550" y="38100"/>
                  </a:moveTo>
                  <a:cubicBezTo>
                    <a:pt x="112776" y="18745"/>
                    <a:pt x="167594" y="24054"/>
                    <a:pt x="44450" y="31750"/>
                  </a:cubicBezTo>
                  <a:cubicBezTo>
                    <a:pt x="23793" y="38636"/>
                    <a:pt x="22690" y="34671"/>
                    <a:pt x="12700" y="57150"/>
                  </a:cubicBezTo>
                  <a:cubicBezTo>
                    <a:pt x="7263" y="69383"/>
                    <a:pt x="0" y="95250"/>
                    <a:pt x="0" y="95250"/>
                  </a:cubicBezTo>
                  <a:cubicBezTo>
                    <a:pt x="1776" y="107681"/>
                    <a:pt x="930" y="147425"/>
                    <a:pt x="19050" y="158750"/>
                  </a:cubicBezTo>
                  <a:cubicBezTo>
                    <a:pt x="30402" y="165845"/>
                    <a:pt x="44450" y="167217"/>
                    <a:pt x="57150" y="171450"/>
                  </a:cubicBezTo>
                  <a:cubicBezTo>
                    <a:pt x="78364" y="178521"/>
                    <a:pt x="77680" y="178834"/>
                    <a:pt x="101600" y="184150"/>
                  </a:cubicBezTo>
                  <a:cubicBezTo>
                    <a:pt x="112136" y="186491"/>
                    <a:pt x="122652" y="189074"/>
                    <a:pt x="133350" y="190500"/>
                  </a:cubicBezTo>
                  <a:cubicBezTo>
                    <a:pt x="154436" y="193311"/>
                    <a:pt x="175683" y="194733"/>
                    <a:pt x="196850" y="196850"/>
                  </a:cubicBezTo>
                  <a:lnTo>
                    <a:pt x="514350" y="190500"/>
                  </a:lnTo>
                  <a:cubicBezTo>
                    <a:pt x="521039" y="190248"/>
                    <a:pt x="526964" y="185989"/>
                    <a:pt x="533400" y="184150"/>
                  </a:cubicBezTo>
                  <a:cubicBezTo>
                    <a:pt x="541791" y="181752"/>
                    <a:pt x="550333" y="179917"/>
                    <a:pt x="558800" y="177800"/>
                  </a:cubicBezTo>
                  <a:cubicBezTo>
                    <a:pt x="583387" y="140920"/>
                    <a:pt x="575504" y="161380"/>
                    <a:pt x="565150" y="88900"/>
                  </a:cubicBezTo>
                  <a:cubicBezTo>
                    <a:pt x="563666" y="78510"/>
                    <a:pt x="554214" y="57291"/>
                    <a:pt x="546100" y="50800"/>
                  </a:cubicBezTo>
                  <a:cubicBezTo>
                    <a:pt x="540873" y="46619"/>
                    <a:pt x="532901" y="47701"/>
                    <a:pt x="527050" y="44450"/>
                  </a:cubicBezTo>
                  <a:cubicBezTo>
                    <a:pt x="513707" y="37037"/>
                    <a:pt x="503430" y="23877"/>
                    <a:pt x="488950" y="19050"/>
                  </a:cubicBezTo>
                  <a:cubicBezTo>
                    <a:pt x="482600" y="16933"/>
                    <a:pt x="476464" y="14013"/>
                    <a:pt x="469900" y="12700"/>
                  </a:cubicBezTo>
                  <a:cubicBezTo>
                    <a:pt x="441825" y="7085"/>
                    <a:pt x="387140" y="2519"/>
                    <a:pt x="361950" y="0"/>
                  </a:cubicBezTo>
                  <a:cubicBezTo>
                    <a:pt x="287541" y="6201"/>
                    <a:pt x="295371" y="4845"/>
                    <a:pt x="228600" y="12700"/>
                  </a:cubicBezTo>
                  <a:lnTo>
                    <a:pt x="209550" y="38100"/>
                  </a:ln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1342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788030-3056-4B01-92B8-C25E05E0E18D}"/>
              </a:ext>
            </a:extLst>
          </p:cNvPr>
          <p:cNvSpPr>
            <a:spLocks noGrp="1"/>
          </p:cNvSpPr>
          <p:nvPr>
            <p:ph type="title"/>
          </p:nvPr>
        </p:nvSpPr>
        <p:spPr/>
        <p:txBody>
          <a:bodyPr/>
          <a:lstStyle/>
          <a:p>
            <a:r>
              <a:rPr lang="en-US"/>
              <a:t>Four Biased Coins</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77C0F910-D172-4B87-B509-82A555F5A2CC}"/>
                  </a:ext>
                </a:extLst>
              </p:cNvPr>
              <p:cNvSpPr>
                <a:spLocks noGrp="1"/>
              </p:cNvSpPr>
              <p:nvPr>
                <p:ph type="body" idx="1"/>
              </p:nvPr>
            </p:nvSpPr>
            <p:spPr/>
            <p:txBody>
              <a:bodyPr/>
              <a:lstStyle/>
              <a:p>
                <a:pPr marL="101600" indent="0">
                  <a:buNone/>
                </a:pPr>
                <a:r>
                  <a:rPr lang="en-US"/>
                  <a:t>One common model in engineering applications is the biased coin. Can be used to model, e.g. chance that a system will fail.</a:t>
                </a:r>
              </a:p>
              <a:p>
                <a:pPr marL="101600" indent="0">
                  <a:buNone/>
                </a:pPr>
                <a:endParaRPr lang="en-US"/>
              </a:p>
              <a:p>
                <a:pPr marL="101600" indent="0">
                  <a:buNone/>
                </a:pPr>
                <a:r>
                  <a:rPr lang="en-US"/>
                  <a:t>Suppose we have a coin where </a:t>
                </a:r>
                <a14:m>
                  <m:oMath xmlns:m="http://schemas.openxmlformats.org/officeDocument/2006/math">
                    <m:r>
                      <a:rPr lang="en-US" b="1" i="1" smtClean="0">
                        <a:latin typeface="Cambria Math" panose="02040503050406030204" pitchFamily="18" charset="0"/>
                      </a:rPr>
                      <m:t>𝑷</m:t>
                    </m:r>
                    <m:d>
                      <m:dPr>
                        <m:ctrlPr>
                          <a:rPr lang="en-US" b="0" i="1" smtClean="0">
                            <a:latin typeface="Cambria Math" panose="02040503050406030204" pitchFamily="18" charset="0"/>
                          </a:rPr>
                        </m:ctrlPr>
                      </m:dPr>
                      <m:e>
                        <m:r>
                          <a:rPr lang="en-US" b="0" i="1" smtClean="0">
                            <a:latin typeface="Cambria Math" panose="02040503050406030204" pitchFamily="18" charset="0"/>
                          </a:rPr>
                          <m:t>𝐻</m:t>
                        </m:r>
                      </m:e>
                    </m:d>
                    <m:r>
                      <a:rPr lang="en-US" b="0" i="1" smtClean="0">
                        <a:latin typeface="Cambria Math" panose="02040503050406030204" pitchFamily="18" charset="0"/>
                      </a:rPr>
                      <m:t>=1</m:t>
                    </m:r>
                    <m:r>
                      <m:rPr>
                        <m:lit/>
                      </m:rPr>
                      <a:rPr lang="en-US" b="0" i="1" smtClean="0">
                        <a:latin typeface="Cambria Math" panose="02040503050406030204" pitchFamily="18" charset="0"/>
                      </a:rPr>
                      <m:t>/</m:t>
                    </m:r>
                    <m:r>
                      <a:rPr lang="en-US" b="0" i="1" smtClean="0">
                        <a:latin typeface="Cambria Math" panose="02040503050406030204" pitchFamily="18" charset="0"/>
                      </a:rPr>
                      <m:t>3</m:t>
                    </m:r>
                  </m:oMath>
                </a14:m>
                <a:r>
                  <a:rPr lang="en-US"/>
                  <a:t> and </a:t>
                </a:r>
                <a14:m>
                  <m:oMath xmlns:m="http://schemas.openxmlformats.org/officeDocument/2006/math">
                    <m:r>
                      <a:rPr lang="en-US" b="1" i="1" smtClean="0">
                        <a:latin typeface="Cambria Math" panose="02040503050406030204" pitchFamily="18" charset="0"/>
                      </a:rPr>
                      <m:t>𝑷</m:t>
                    </m:r>
                    <m:d>
                      <m:dPr>
                        <m:ctrlPr>
                          <a:rPr lang="en-US" b="0" i="1" smtClean="0">
                            <a:latin typeface="Cambria Math" panose="02040503050406030204" pitchFamily="18" charset="0"/>
                          </a:rPr>
                        </m:ctrlPr>
                      </m:dPr>
                      <m:e>
                        <m:r>
                          <a:rPr lang="en-US" b="0" i="1" smtClean="0">
                            <a:latin typeface="Cambria Math" panose="02040503050406030204" pitchFamily="18" charset="0"/>
                          </a:rPr>
                          <m:t>𝑇</m:t>
                        </m:r>
                      </m:e>
                    </m:d>
                    <m:r>
                      <a:rPr lang="en-US" b="0" i="1" smtClean="0">
                        <a:latin typeface="Cambria Math" panose="02040503050406030204" pitchFamily="18" charset="0"/>
                      </a:rPr>
                      <m:t>=2/3</m:t>
                    </m:r>
                  </m:oMath>
                </a14:m>
                <a:r>
                  <a:rPr lang="en-US"/>
                  <a:t>.</a:t>
                </a:r>
              </a:p>
              <a:p>
                <a:pPr marL="101600" indent="0">
                  <a:buNone/>
                </a:pPr>
                <a:endParaRPr lang="en-US"/>
              </a:p>
              <a:p>
                <a:pPr marL="101600" indent="0">
                  <a:buNone/>
                </a:pPr>
                <a:r>
                  <a:rPr lang="en-US"/>
                  <a:t>Suppose that our experiment consists of four consecutive flips.</a:t>
                </a:r>
              </a:p>
              <a:p>
                <a:pPr marL="101600" indent="0">
                  <a:buNone/>
                </a:pPr>
                <a:endParaRPr lang="en-US"/>
              </a:p>
              <a:p>
                <a:pPr marL="101600" indent="0">
                  <a:buNone/>
                </a:pPr>
                <a:r>
                  <a:rPr lang="en-US"/>
                  <a:t>What is the chance that we get HHHH? The chance that we get HTHT?</a:t>
                </a:r>
              </a:p>
              <a:p>
                <a:pPr marL="387350" indent="-285750"/>
                <a14:m>
                  <m:oMath xmlns:m="http://schemas.openxmlformats.org/officeDocument/2006/math">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𝐻𝐻𝐻</m:t>
                        </m:r>
                        <m:r>
                          <a:rPr lang="en-US" i="1" smtClean="0">
                            <a:latin typeface="Cambria Math" panose="02040503050406030204" pitchFamily="18" charset="0"/>
                          </a:rPr>
                          <m:t>𝐻</m:t>
                        </m:r>
                      </m:e>
                    </m:d>
                    <m:r>
                      <a:rPr lang="en-US" b="0" i="1" smtClean="0">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1</m:t>
                            </m:r>
                            <m:r>
                              <m:rPr>
                                <m:lit/>
                              </m:rPr>
                              <a:rPr lang="en-US" i="1">
                                <a:latin typeface="Cambria Math" panose="02040503050406030204" pitchFamily="18" charset="0"/>
                              </a:rPr>
                              <m:t>/</m:t>
                            </m:r>
                            <m:r>
                              <a:rPr lang="en-US" i="1">
                                <a:latin typeface="Cambria Math" panose="02040503050406030204" pitchFamily="18" charset="0"/>
                              </a:rPr>
                              <m:t>3</m:t>
                            </m:r>
                          </m:e>
                        </m:d>
                      </m:e>
                      <m:sup>
                        <m:r>
                          <a:rPr lang="en-US" i="1">
                            <a:latin typeface="Cambria Math" panose="02040503050406030204" pitchFamily="18" charset="0"/>
                          </a:rPr>
                          <m:t>4</m:t>
                        </m:r>
                      </m:sup>
                    </m:sSup>
                  </m:oMath>
                </a14:m>
                <a:r>
                  <a:rPr lang="en-US"/>
                  <a:t>, </a:t>
                </a:r>
                <a14:m>
                  <m:oMath xmlns:m="http://schemas.openxmlformats.org/officeDocument/2006/math">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𝐻</m:t>
                        </m:r>
                        <m:r>
                          <a:rPr lang="en-US" b="0" i="1" smtClean="0">
                            <a:latin typeface="Cambria Math" panose="02040503050406030204" pitchFamily="18" charset="0"/>
                          </a:rPr>
                          <m:t>𝑇</m:t>
                        </m:r>
                        <m:r>
                          <a:rPr lang="en-US" i="1">
                            <a:latin typeface="Cambria Math" panose="02040503050406030204" pitchFamily="18" charset="0"/>
                          </a:rPr>
                          <m:t>𝐻</m:t>
                        </m:r>
                        <m:r>
                          <a:rPr lang="en-US" b="0" i="1" smtClean="0">
                            <a:latin typeface="Cambria Math" panose="02040503050406030204" pitchFamily="18" charset="0"/>
                          </a:rPr>
                          <m:t>𝑇</m:t>
                        </m:r>
                      </m:e>
                    </m:d>
                    <m:r>
                      <a:rPr lang="en-US" i="1">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1</m:t>
                            </m:r>
                            <m:r>
                              <m:rPr>
                                <m:lit/>
                              </m:rPr>
                              <a:rPr lang="en-US" i="1">
                                <a:latin typeface="Cambria Math" panose="02040503050406030204" pitchFamily="18" charset="0"/>
                              </a:rPr>
                              <m:t>/</m:t>
                            </m:r>
                            <m:r>
                              <a:rPr lang="en-US" i="1">
                                <a:latin typeface="Cambria Math" panose="02040503050406030204" pitchFamily="18" charset="0"/>
                              </a:rPr>
                              <m:t>3</m:t>
                            </m:r>
                          </m:e>
                        </m:d>
                      </m:e>
                      <m:sup>
                        <m:r>
                          <a:rPr lang="en-US" b="0" i="1" smtClean="0">
                            <a:latin typeface="Cambria Math" panose="02040503050406030204" pitchFamily="18" charset="0"/>
                          </a:rPr>
                          <m:t>2</m:t>
                        </m:r>
                      </m:sup>
                    </m:sSup>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b="0" i="1" smtClean="0">
                                <a:latin typeface="Cambria Math" panose="02040503050406030204" pitchFamily="18" charset="0"/>
                              </a:rPr>
                              <m:t>2</m:t>
                            </m:r>
                            <m:r>
                              <m:rPr>
                                <m:lit/>
                              </m:rPr>
                              <a:rPr lang="en-US" i="1">
                                <a:latin typeface="Cambria Math" panose="02040503050406030204" pitchFamily="18" charset="0"/>
                              </a:rPr>
                              <m:t>/</m:t>
                            </m:r>
                            <m:r>
                              <a:rPr lang="en-US" i="1">
                                <a:latin typeface="Cambria Math" panose="02040503050406030204" pitchFamily="18" charset="0"/>
                              </a:rPr>
                              <m:t>3</m:t>
                            </m:r>
                          </m:e>
                        </m:d>
                      </m:e>
                      <m:sup>
                        <m:r>
                          <a:rPr lang="en-US" i="1">
                            <a:latin typeface="Cambria Math" panose="02040503050406030204" pitchFamily="18" charset="0"/>
                          </a:rPr>
                          <m:t>2</m:t>
                        </m:r>
                      </m:sup>
                    </m:sSup>
                  </m:oMath>
                </a14:m>
                <a:endParaRPr lang="en-US"/>
              </a:p>
            </p:txBody>
          </p:sp>
        </mc:Choice>
        <mc:Fallback xmlns="">
          <p:sp>
            <p:nvSpPr>
              <p:cNvPr id="6" name="Text Placeholder 5">
                <a:extLst>
                  <a:ext uri="{FF2B5EF4-FFF2-40B4-BE49-F238E27FC236}">
                    <a16:creationId xmlns:a16="http://schemas.microsoft.com/office/drawing/2014/main" id="{77C0F910-D172-4B87-B509-82A555F5A2CC}"/>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p:pic>
        <p:nvPicPr>
          <p:cNvPr id="17410" name="Picture 2">
            <a:extLst>
              <a:ext uri="{FF2B5EF4-FFF2-40B4-BE49-F238E27FC236}">
                <a16:creationId xmlns:a16="http://schemas.microsoft.com/office/drawing/2014/main" id="{793B411D-860C-4B24-B90E-22F7A9190A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2850" y="1218948"/>
            <a:ext cx="1708150" cy="881405"/>
          </a:xfrm>
          <a:prstGeom prst="rect">
            <a:avLst/>
          </a:prstGeom>
        </p:spPr>
        <p:style>
          <a:lnRef idx="2">
            <a:schemeClr val="dk1"/>
          </a:lnRef>
          <a:fillRef idx="1">
            <a:schemeClr val="lt1"/>
          </a:fillRef>
          <a:effectRef idx="0">
            <a:schemeClr val="dk1"/>
          </a:effectRef>
          <a:fontRef idx="minor">
            <a:schemeClr val="dk1"/>
          </a:fontRef>
        </p:style>
      </p:pic>
      <p:grpSp>
        <p:nvGrpSpPr>
          <p:cNvPr id="8" name="Group 7">
            <a:extLst>
              <a:ext uri="{FF2B5EF4-FFF2-40B4-BE49-F238E27FC236}">
                <a16:creationId xmlns:a16="http://schemas.microsoft.com/office/drawing/2014/main" id="{0CBDB16A-CE17-B39C-4D67-D02A39550CF2}"/>
              </a:ext>
            </a:extLst>
          </p:cNvPr>
          <p:cNvGrpSpPr/>
          <p:nvPr/>
        </p:nvGrpSpPr>
        <p:grpSpPr>
          <a:xfrm>
            <a:off x="1708150" y="4095750"/>
            <a:ext cx="3924300" cy="1003300"/>
            <a:chOff x="1708150" y="4095750"/>
            <a:chExt cx="3924300" cy="1003300"/>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772929F-EFC4-4875-A59D-C2A7CCE2FBB7}"/>
                    </a:ext>
                  </a:extLst>
                </p:cNvPr>
                <p:cNvSpPr txBox="1"/>
                <p:nvPr/>
              </p:nvSpPr>
              <p:spPr>
                <a:xfrm>
                  <a:off x="1708150" y="4367311"/>
                  <a:ext cx="103505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Ω</m:t>
                        </m:r>
                        <m:r>
                          <a:rPr lang="en-US" b="0" i="1" smtClean="0">
                            <a:latin typeface="Cambria Math" panose="02040503050406030204" pitchFamily="18" charset="0"/>
                          </a:rPr>
                          <m:t>=</m:t>
                        </m:r>
                      </m:oMath>
                    </m:oMathPara>
                  </a14:m>
                  <a:endParaRPr lang="en-US"/>
                </a:p>
              </p:txBody>
            </p:sp>
          </mc:Choice>
          <mc:Fallback xmlns="">
            <p:sp>
              <p:nvSpPr>
                <p:cNvPr id="9" name="TextBox 8">
                  <a:extLst>
                    <a:ext uri="{FF2B5EF4-FFF2-40B4-BE49-F238E27FC236}">
                      <a16:creationId xmlns:a16="http://schemas.microsoft.com/office/drawing/2014/main" id="{3772929F-EFC4-4875-A59D-C2A7CCE2FBB7}"/>
                    </a:ext>
                  </a:extLst>
                </p:cNvPr>
                <p:cNvSpPr txBox="1">
                  <a:spLocks noRot="1" noChangeAspect="1" noMove="1" noResize="1" noEditPoints="1" noAdjustHandles="1" noChangeArrowheads="1" noChangeShapeType="1" noTextEdit="1"/>
                </p:cNvSpPr>
                <p:nvPr/>
              </p:nvSpPr>
              <p:spPr>
                <a:xfrm>
                  <a:off x="1708150" y="4367311"/>
                  <a:ext cx="1035050" cy="307777"/>
                </a:xfrm>
                <a:prstGeom prst="rect">
                  <a:avLst/>
                </a:prstGeom>
                <a:blipFill>
                  <a:blip r:embed="rId5"/>
                  <a:stretch>
                    <a:fillRect/>
                  </a:stretch>
                </a:blipFill>
              </p:spPr>
              <p:txBody>
                <a:bodyPr/>
                <a:lstStyle/>
                <a:p>
                  <a:r>
                    <a:rPr lang="en-US">
                      <a:noFill/>
                    </a:rPr>
                    <a:t> </a:t>
                  </a:r>
                </a:p>
              </p:txBody>
            </p:sp>
          </mc:Fallback>
        </mc:AlternateContent>
        <p:sp>
          <p:nvSpPr>
            <p:cNvPr id="3" name="Freeform: Shape 2">
              <a:extLst>
                <a:ext uri="{FF2B5EF4-FFF2-40B4-BE49-F238E27FC236}">
                  <a16:creationId xmlns:a16="http://schemas.microsoft.com/office/drawing/2014/main" id="{E8170A35-E8E1-4C23-AB70-35ACDC3DDA2A}"/>
                </a:ext>
              </a:extLst>
            </p:cNvPr>
            <p:cNvSpPr/>
            <p:nvPr/>
          </p:nvSpPr>
          <p:spPr>
            <a:xfrm>
              <a:off x="2622550" y="4095750"/>
              <a:ext cx="3009900" cy="1003300"/>
            </a:xfrm>
            <a:custGeom>
              <a:avLst/>
              <a:gdLst>
                <a:gd name="connsiteX0" fmla="*/ 273050 w 2127250"/>
                <a:gd name="connsiteY0" fmla="*/ 25400 h 1003300"/>
                <a:gd name="connsiteX1" fmla="*/ 209550 w 2127250"/>
                <a:gd name="connsiteY1" fmla="*/ 38100 h 1003300"/>
                <a:gd name="connsiteX2" fmla="*/ 171450 w 2127250"/>
                <a:gd name="connsiteY2" fmla="*/ 50800 h 1003300"/>
                <a:gd name="connsiteX3" fmla="*/ 146050 w 2127250"/>
                <a:gd name="connsiteY3" fmla="*/ 57150 h 1003300"/>
                <a:gd name="connsiteX4" fmla="*/ 107950 w 2127250"/>
                <a:gd name="connsiteY4" fmla="*/ 69850 h 1003300"/>
                <a:gd name="connsiteX5" fmla="*/ 88900 w 2127250"/>
                <a:gd name="connsiteY5" fmla="*/ 76200 h 1003300"/>
                <a:gd name="connsiteX6" fmla="*/ 63500 w 2127250"/>
                <a:gd name="connsiteY6" fmla="*/ 101600 h 1003300"/>
                <a:gd name="connsiteX7" fmla="*/ 57150 w 2127250"/>
                <a:gd name="connsiteY7" fmla="*/ 120650 h 1003300"/>
                <a:gd name="connsiteX8" fmla="*/ 38100 w 2127250"/>
                <a:gd name="connsiteY8" fmla="*/ 133350 h 1003300"/>
                <a:gd name="connsiteX9" fmla="*/ 19050 w 2127250"/>
                <a:gd name="connsiteY9" fmla="*/ 171450 h 1003300"/>
                <a:gd name="connsiteX10" fmla="*/ 0 w 2127250"/>
                <a:gd name="connsiteY10" fmla="*/ 234950 h 1003300"/>
                <a:gd name="connsiteX11" fmla="*/ 6350 w 2127250"/>
                <a:gd name="connsiteY11" fmla="*/ 336550 h 1003300"/>
                <a:gd name="connsiteX12" fmla="*/ 12700 w 2127250"/>
                <a:gd name="connsiteY12" fmla="*/ 374650 h 1003300"/>
                <a:gd name="connsiteX13" fmla="*/ 19050 w 2127250"/>
                <a:gd name="connsiteY13" fmla="*/ 666750 h 1003300"/>
                <a:gd name="connsiteX14" fmla="*/ 31750 w 2127250"/>
                <a:gd name="connsiteY14" fmla="*/ 704850 h 1003300"/>
                <a:gd name="connsiteX15" fmla="*/ 57150 w 2127250"/>
                <a:gd name="connsiteY15" fmla="*/ 736600 h 1003300"/>
                <a:gd name="connsiteX16" fmla="*/ 82550 w 2127250"/>
                <a:gd name="connsiteY16" fmla="*/ 768350 h 1003300"/>
                <a:gd name="connsiteX17" fmla="*/ 107950 w 2127250"/>
                <a:gd name="connsiteY17" fmla="*/ 800100 h 1003300"/>
                <a:gd name="connsiteX18" fmla="*/ 139700 w 2127250"/>
                <a:gd name="connsiteY18" fmla="*/ 831850 h 1003300"/>
                <a:gd name="connsiteX19" fmla="*/ 171450 w 2127250"/>
                <a:gd name="connsiteY19" fmla="*/ 863600 h 1003300"/>
                <a:gd name="connsiteX20" fmla="*/ 222250 w 2127250"/>
                <a:gd name="connsiteY20" fmla="*/ 895350 h 1003300"/>
                <a:gd name="connsiteX21" fmla="*/ 241300 w 2127250"/>
                <a:gd name="connsiteY21" fmla="*/ 908050 h 1003300"/>
                <a:gd name="connsiteX22" fmla="*/ 279400 w 2127250"/>
                <a:gd name="connsiteY22" fmla="*/ 920750 h 1003300"/>
                <a:gd name="connsiteX23" fmla="*/ 298450 w 2127250"/>
                <a:gd name="connsiteY23" fmla="*/ 933450 h 1003300"/>
                <a:gd name="connsiteX24" fmla="*/ 342900 w 2127250"/>
                <a:gd name="connsiteY24" fmla="*/ 946150 h 1003300"/>
                <a:gd name="connsiteX25" fmla="*/ 457200 w 2127250"/>
                <a:gd name="connsiteY25" fmla="*/ 958850 h 1003300"/>
                <a:gd name="connsiteX26" fmla="*/ 787400 w 2127250"/>
                <a:gd name="connsiteY26" fmla="*/ 971550 h 1003300"/>
                <a:gd name="connsiteX27" fmla="*/ 889000 w 2127250"/>
                <a:gd name="connsiteY27" fmla="*/ 977900 h 1003300"/>
                <a:gd name="connsiteX28" fmla="*/ 946150 w 2127250"/>
                <a:gd name="connsiteY28" fmla="*/ 984250 h 1003300"/>
                <a:gd name="connsiteX29" fmla="*/ 1250950 w 2127250"/>
                <a:gd name="connsiteY29" fmla="*/ 990600 h 1003300"/>
                <a:gd name="connsiteX30" fmla="*/ 1346200 w 2127250"/>
                <a:gd name="connsiteY30" fmla="*/ 996950 h 1003300"/>
                <a:gd name="connsiteX31" fmla="*/ 1416050 w 2127250"/>
                <a:gd name="connsiteY31" fmla="*/ 1003300 h 1003300"/>
                <a:gd name="connsiteX32" fmla="*/ 1587500 w 2127250"/>
                <a:gd name="connsiteY32" fmla="*/ 996950 h 1003300"/>
                <a:gd name="connsiteX33" fmla="*/ 1625600 w 2127250"/>
                <a:gd name="connsiteY33" fmla="*/ 990600 h 1003300"/>
                <a:gd name="connsiteX34" fmla="*/ 1663700 w 2127250"/>
                <a:gd name="connsiteY34" fmla="*/ 977900 h 1003300"/>
                <a:gd name="connsiteX35" fmla="*/ 1714500 w 2127250"/>
                <a:gd name="connsiteY35" fmla="*/ 965200 h 1003300"/>
                <a:gd name="connsiteX36" fmla="*/ 1733550 w 2127250"/>
                <a:gd name="connsiteY36" fmla="*/ 958850 h 1003300"/>
                <a:gd name="connsiteX37" fmla="*/ 1809750 w 2127250"/>
                <a:gd name="connsiteY37" fmla="*/ 946150 h 1003300"/>
                <a:gd name="connsiteX38" fmla="*/ 1924050 w 2127250"/>
                <a:gd name="connsiteY38" fmla="*/ 933450 h 1003300"/>
                <a:gd name="connsiteX39" fmla="*/ 2019300 w 2127250"/>
                <a:gd name="connsiteY39" fmla="*/ 901700 h 1003300"/>
                <a:gd name="connsiteX40" fmla="*/ 2038350 w 2127250"/>
                <a:gd name="connsiteY40" fmla="*/ 895350 h 1003300"/>
                <a:gd name="connsiteX41" fmla="*/ 2057400 w 2127250"/>
                <a:gd name="connsiteY41" fmla="*/ 889000 h 1003300"/>
                <a:gd name="connsiteX42" fmla="*/ 2076450 w 2127250"/>
                <a:gd name="connsiteY42" fmla="*/ 869950 h 1003300"/>
                <a:gd name="connsiteX43" fmla="*/ 2095500 w 2127250"/>
                <a:gd name="connsiteY43" fmla="*/ 863600 h 1003300"/>
                <a:gd name="connsiteX44" fmla="*/ 2127250 w 2127250"/>
                <a:gd name="connsiteY44" fmla="*/ 806450 h 1003300"/>
                <a:gd name="connsiteX45" fmla="*/ 2120900 w 2127250"/>
                <a:gd name="connsiteY45" fmla="*/ 349250 h 1003300"/>
                <a:gd name="connsiteX46" fmla="*/ 2108200 w 2127250"/>
                <a:gd name="connsiteY46" fmla="*/ 311150 h 1003300"/>
                <a:gd name="connsiteX47" fmla="*/ 2076450 w 2127250"/>
                <a:gd name="connsiteY47" fmla="*/ 254000 h 1003300"/>
                <a:gd name="connsiteX48" fmla="*/ 2057400 w 2127250"/>
                <a:gd name="connsiteY48" fmla="*/ 234950 h 1003300"/>
                <a:gd name="connsiteX49" fmla="*/ 2012950 w 2127250"/>
                <a:gd name="connsiteY49" fmla="*/ 190500 h 1003300"/>
                <a:gd name="connsiteX50" fmla="*/ 1987550 w 2127250"/>
                <a:gd name="connsiteY50" fmla="*/ 165100 h 1003300"/>
                <a:gd name="connsiteX51" fmla="*/ 1981200 w 2127250"/>
                <a:gd name="connsiteY51" fmla="*/ 146050 h 1003300"/>
                <a:gd name="connsiteX52" fmla="*/ 1962150 w 2127250"/>
                <a:gd name="connsiteY52" fmla="*/ 139700 h 1003300"/>
                <a:gd name="connsiteX53" fmla="*/ 1905000 w 2127250"/>
                <a:gd name="connsiteY53" fmla="*/ 101600 h 1003300"/>
                <a:gd name="connsiteX54" fmla="*/ 1885950 w 2127250"/>
                <a:gd name="connsiteY54" fmla="*/ 88900 h 1003300"/>
                <a:gd name="connsiteX55" fmla="*/ 1866900 w 2127250"/>
                <a:gd name="connsiteY55" fmla="*/ 82550 h 1003300"/>
                <a:gd name="connsiteX56" fmla="*/ 1828800 w 2127250"/>
                <a:gd name="connsiteY56" fmla="*/ 57150 h 1003300"/>
                <a:gd name="connsiteX57" fmla="*/ 1809750 w 2127250"/>
                <a:gd name="connsiteY57" fmla="*/ 50800 h 1003300"/>
                <a:gd name="connsiteX58" fmla="*/ 1771650 w 2127250"/>
                <a:gd name="connsiteY58" fmla="*/ 31750 h 1003300"/>
                <a:gd name="connsiteX59" fmla="*/ 908050 w 2127250"/>
                <a:gd name="connsiteY59" fmla="*/ 25400 h 1003300"/>
                <a:gd name="connsiteX60" fmla="*/ 825500 w 2127250"/>
                <a:gd name="connsiteY60" fmla="*/ 19050 h 1003300"/>
                <a:gd name="connsiteX61" fmla="*/ 793750 w 2127250"/>
                <a:gd name="connsiteY61" fmla="*/ 12700 h 1003300"/>
                <a:gd name="connsiteX62" fmla="*/ 679450 w 2127250"/>
                <a:gd name="connsiteY62" fmla="*/ 6350 h 1003300"/>
                <a:gd name="connsiteX63" fmla="*/ 609600 w 2127250"/>
                <a:gd name="connsiteY63" fmla="*/ 0 h 1003300"/>
                <a:gd name="connsiteX64" fmla="*/ 450850 w 2127250"/>
                <a:gd name="connsiteY64" fmla="*/ 6350 h 1003300"/>
                <a:gd name="connsiteX65" fmla="*/ 387350 w 2127250"/>
                <a:gd name="connsiteY65" fmla="*/ 19050 h 1003300"/>
                <a:gd name="connsiteX66" fmla="*/ 273050 w 2127250"/>
                <a:gd name="connsiteY66" fmla="*/ 25400 h 100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127250" h="1003300">
                  <a:moveTo>
                    <a:pt x="273050" y="25400"/>
                  </a:moveTo>
                  <a:cubicBezTo>
                    <a:pt x="243417" y="28575"/>
                    <a:pt x="230028" y="31274"/>
                    <a:pt x="209550" y="38100"/>
                  </a:cubicBezTo>
                  <a:cubicBezTo>
                    <a:pt x="196850" y="42333"/>
                    <a:pt x="184437" y="47553"/>
                    <a:pt x="171450" y="50800"/>
                  </a:cubicBezTo>
                  <a:cubicBezTo>
                    <a:pt x="162983" y="52917"/>
                    <a:pt x="154409" y="54642"/>
                    <a:pt x="146050" y="57150"/>
                  </a:cubicBezTo>
                  <a:cubicBezTo>
                    <a:pt x="133228" y="60997"/>
                    <a:pt x="120650" y="65617"/>
                    <a:pt x="107950" y="69850"/>
                  </a:cubicBezTo>
                  <a:lnTo>
                    <a:pt x="88900" y="76200"/>
                  </a:lnTo>
                  <a:cubicBezTo>
                    <a:pt x="71967" y="127000"/>
                    <a:pt x="97367" y="67733"/>
                    <a:pt x="63500" y="101600"/>
                  </a:cubicBezTo>
                  <a:cubicBezTo>
                    <a:pt x="58767" y="106333"/>
                    <a:pt x="61331" y="115423"/>
                    <a:pt x="57150" y="120650"/>
                  </a:cubicBezTo>
                  <a:cubicBezTo>
                    <a:pt x="52382" y="126609"/>
                    <a:pt x="44450" y="129117"/>
                    <a:pt x="38100" y="133350"/>
                  </a:cubicBezTo>
                  <a:cubicBezTo>
                    <a:pt x="14942" y="202825"/>
                    <a:pt x="51876" y="97592"/>
                    <a:pt x="19050" y="171450"/>
                  </a:cubicBezTo>
                  <a:cubicBezTo>
                    <a:pt x="10216" y="191327"/>
                    <a:pt x="5277" y="213840"/>
                    <a:pt x="0" y="234950"/>
                  </a:cubicBezTo>
                  <a:cubicBezTo>
                    <a:pt x="2117" y="268817"/>
                    <a:pt x="3278" y="302757"/>
                    <a:pt x="6350" y="336550"/>
                  </a:cubicBezTo>
                  <a:cubicBezTo>
                    <a:pt x="7516" y="349372"/>
                    <a:pt x="12205" y="361784"/>
                    <a:pt x="12700" y="374650"/>
                  </a:cubicBezTo>
                  <a:cubicBezTo>
                    <a:pt x="16443" y="471968"/>
                    <a:pt x="13441" y="569522"/>
                    <a:pt x="19050" y="666750"/>
                  </a:cubicBezTo>
                  <a:cubicBezTo>
                    <a:pt x="19821" y="680115"/>
                    <a:pt x="27517" y="692150"/>
                    <a:pt x="31750" y="704850"/>
                  </a:cubicBezTo>
                  <a:cubicBezTo>
                    <a:pt x="40513" y="731140"/>
                    <a:pt x="32531" y="720187"/>
                    <a:pt x="57150" y="736600"/>
                  </a:cubicBezTo>
                  <a:cubicBezTo>
                    <a:pt x="73111" y="784483"/>
                    <a:pt x="49724" y="727318"/>
                    <a:pt x="82550" y="768350"/>
                  </a:cubicBezTo>
                  <a:cubicBezTo>
                    <a:pt x="117603" y="812167"/>
                    <a:pt x="53355" y="763704"/>
                    <a:pt x="107950" y="800100"/>
                  </a:cubicBezTo>
                  <a:cubicBezTo>
                    <a:pt x="141817" y="850900"/>
                    <a:pt x="97367" y="789517"/>
                    <a:pt x="139700" y="831850"/>
                  </a:cubicBezTo>
                  <a:cubicBezTo>
                    <a:pt x="182033" y="874183"/>
                    <a:pt x="120650" y="829733"/>
                    <a:pt x="171450" y="863600"/>
                  </a:cubicBezTo>
                  <a:cubicBezTo>
                    <a:pt x="201915" y="909297"/>
                    <a:pt x="158774" y="853033"/>
                    <a:pt x="222250" y="895350"/>
                  </a:cubicBezTo>
                  <a:cubicBezTo>
                    <a:pt x="228600" y="899583"/>
                    <a:pt x="234326" y="904950"/>
                    <a:pt x="241300" y="908050"/>
                  </a:cubicBezTo>
                  <a:cubicBezTo>
                    <a:pt x="253533" y="913487"/>
                    <a:pt x="268261" y="913324"/>
                    <a:pt x="279400" y="920750"/>
                  </a:cubicBezTo>
                  <a:cubicBezTo>
                    <a:pt x="285750" y="924983"/>
                    <a:pt x="291624" y="930037"/>
                    <a:pt x="298450" y="933450"/>
                  </a:cubicBezTo>
                  <a:cubicBezTo>
                    <a:pt x="306520" y="937485"/>
                    <a:pt x="336118" y="944794"/>
                    <a:pt x="342900" y="946150"/>
                  </a:cubicBezTo>
                  <a:cubicBezTo>
                    <a:pt x="383140" y="954198"/>
                    <a:pt x="413704" y="956364"/>
                    <a:pt x="457200" y="958850"/>
                  </a:cubicBezTo>
                  <a:cubicBezTo>
                    <a:pt x="586343" y="966230"/>
                    <a:pt x="653201" y="965586"/>
                    <a:pt x="787400" y="971550"/>
                  </a:cubicBezTo>
                  <a:cubicBezTo>
                    <a:pt x="821299" y="973057"/>
                    <a:pt x="855175" y="975194"/>
                    <a:pt x="889000" y="977900"/>
                  </a:cubicBezTo>
                  <a:cubicBezTo>
                    <a:pt x="908106" y="979428"/>
                    <a:pt x="926995" y="983578"/>
                    <a:pt x="946150" y="984250"/>
                  </a:cubicBezTo>
                  <a:cubicBezTo>
                    <a:pt x="1047710" y="987813"/>
                    <a:pt x="1149350" y="988483"/>
                    <a:pt x="1250950" y="990600"/>
                  </a:cubicBezTo>
                  <a:lnTo>
                    <a:pt x="1346200" y="996950"/>
                  </a:lnTo>
                  <a:cubicBezTo>
                    <a:pt x="1369510" y="998743"/>
                    <a:pt x="1392671" y="1003300"/>
                    <a:pt x="1416050" y="1003300"/>
                  </a:cubicBezTo>
                  <a:cubicBezTo>
                    <a:pt x="1473239" y="1003300"/>
                    <a:pt x="1530350" y="999067"/>
                    <a:pt x="1587500" y="996950"/>
                  </a:cubicBezTo>
                  <a:cubicBezTo>
                    <a:pt x="1600200" y="994833"/>
                    <a:pt x="1613109" y="993723"/>
                    <a:pt x="1625600" y="990600"/>
                  </a:cubicBezTo>
                  <a:cubicBezTo>
                    <a:pt x="1638587" y="987353"/>
                    <a:pt x="1650713" y="981147"/>
                    <a:pt x="1663700" y="977900"/>
                  </a:cubicBezTo>
                  <a:cubicBezTo>
                    <a:pt x="1680633" y="973667"/>
                    <a:pt x="1697941" y="970720"/>
                    <a:pt x="1714500" y="965200"/>
                  </a:cubicBezTo>
                  <a:cubicBezTo>
                    <a:pt x="1720850" y="963083"/>
                    <a:pt x="1727056" y="960473"/>
                    <a:pt x="1733550" y="958850"/>
                  </a:cubicBezTo>
                  <a:cubicBezTo>
                    <a:pt x="1755130" y="953455"/>
                    <a:pt x="1789072" y="948631"/>
                    <a:pt x="1809750" y="946150"/>
                  </a:cubicBezTo>
                  <a:lnTo>
                    <a:pt x="1924050" y="933450"/>
                  </a:lnTo>
                  <a:lnTo>
                    <a:pt x="2019300" y="901700"/>
                  </a:lnTo>
                  <a:lnTo>
                    <a:pt x="2038350" y="895350"/>
                  </a:lnTo>
                  <a:lnTo>
                    <a:pt x="2057400" y="889000"/>
                  </a:lnTo>
                  <a:cubicBezTo>
                    <a:pt x="2063750" y="882650"/>
                    <a:pt x="2068978" y="874931"/>
                    <a:pt x="2076450" y="869950"/>
                  </a:cubicBezTo>
                  <a:cubicBezTo>
                    <a:pt x="2082019" y="866237"/>
                    <a:pt x="2090767" y="868333"/>
                    <a:pt x="2095500" y="863600"/>
                  </a:cubicBezTo>
                  <a:cubicBezTo>
                    <a:pt x="2117335" y="841765"/>
                    <a:pt x="2119265" y="830405"/>
                    <a:pt x="2127250" y="806450"/>
                  </a:cubicBezTo>
                  <a:cubicBezTo>
                    <a:pt x="2125133" y="654050"/>
                    <a:pt x="2126758" y="501552"/>
                    <a:pt x="2120900" y="349250"/>
                  </a:cubicBezTo>
                  <a:cubicBezTo>
                    <a:pt x="2120385" y="335873"/>
                    <a:pt x="2112433" y="323850"/>
                    <a:pt x="2108200" y="311150"/>
                  </a:cubicBezTo>
                  <a:cubicBezTo>
                    <a:pt x="2100215" y="287195"/>
                    <a:pt x="2098285" y="275835"/>
                    <a:pt x="2076450" y="254000"/>
                  </a:cubicBezTo>
                  <a:cubicBezTo>
                    <a:pt x="2070100" y="247650"/>
                    <a:pt x="2062913" y="242039"/>
                    <a:pt x="2057400" y="234950"/>
                  </a:cubicBezTo>
                  <a:cubicBezTo>
                    <a:pt x="2021737" y="189097"/>
                    <a:pt x="2049353" y="202634"/>
                    <a:pt x="2012950" y="190500"/>
                  </a:cubicBezTo>
                  <a:cubicBezTo>
                    <a:pt x="1996017" y="139700"/>
                    <a:pt x="2021417" y="198967"/>
                    <a:pt x="1987550" y="165100"/>
                  </a:cubicBezTo>
                  <a:cubicBezTo>
                    <a:pt x="1982817" y="160367"/>
                    <a:pt x="1985933" y="150783"/>
                    <a:pt x="1981200" y="146050"/>
                  </a:cubicBezTo>
                  <a:cubicBezTo>
                    <a:pt x="1976467" y="141317"/>
                    <a:pt x="1968001" y="142951"/>
                    <a:pt x="1962150" y="139700"/>
                  </a:cubicBezTo>
                  <a:lnTo>
                    <a:pt x="1905000" y="101600"/>
                  </a:lnTo>
                  <a:cubicBezTo>
                    <a:pt x="1898650" y="97367"/>
                    <a:pt x="1893190" y="91313"/>
                    <a:pt x="1885950" y="88900"/>
                  </a:cubicBezTo>
                  <a:cubicBezTo>
                    <a:pt x="1879600" y="86783"/>
                    <a:pt x="1872751" y="85801"/>
                    <a:pt x="1866900" y="82550"/>
                  </a:cubicBezTo>
                  <a:cubicBezTo>
                    <a:pt x="1853557" y="75137"/>
                    <a:pt x="1843280" y="61977"/>
                    <a:pt x="1828800" y="57150"/>
                  </a:cubicBezTo>
                  <a:cubicBezTo>
                    <a:pt x="1822450" y="55033"/>
                    <a:pt x="1815737" y="53793"/>
                    <a:pt x="1809750" y="50800"/>
                  </a:cubicBezTo>
                  <a:cubicBezTo>
                    <a:pt x="1796369" y="44109"/>
                    <a:pt x="1788084" y="31986"/>
                    <a:pt x="1771650" y="31750"/>
                  </a:cubicBezTo>
                  <a:lnTo>
                    <a:pt x="908050" y="25400"/>
                  </a:lnTo>
                  <a:cubicBezTo>
                    <a:pt x="880533" y="23283"/>
                    <a:pt x="852929" y="22098"/>
                    <a:pt x="825500" y="19050"/>
                  </a:cubicBezTo>
                  <a:cubicBezTo>
                    <a:pt x="814773" y="17858"/>
                    <a:pt x="804502" y="13635"/>
                    <a:pt x="793750" y="12700"/>
                  </a:cubicBezTo>
                  <a:cubicBezTo>
                    <a:pt x="755735" y="9394"/>
                    <a:pt x="717518" y="8975"/>
                    <a:pt x="679450" y="6350"/>
                  </a:cubicBezTo>
                  <a:cubicBezTo>
                    <a:pt x="656126" y="4741"/>
                    <a:pt x="632883" y="2117"/>
                    <a:pt x="609600" y="0"/>
                  </a:cubicBezTo>
                  <a:cubicBezTo>
                    <a:pt x="556683" y="2117"/>
                    <a:pt x="503699" y="2940"/>
                    <a:pt x="450850" y="6350"/>
                  </a:cubicBezTo>
                  <a:cubicBezTo>
                    <a:pt x="397384" y="9799"/>
                    <a:pt x="429821" y="12516"/>
                    <a:pt x="387350" y="19050"/>
                  </a:cubicBezTo>
                  <a:cubicBezTo>
                    <a:pt x="336959" y="26802"/>
                    <a:pt x="302683" y="22225"/>
                    <a:pt x="273050" y="2540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Consolas" panose="020B0609020204030204" pitchFamily="49" charset="0"/>
                </a:rPr>
                <a:t>HHHH  HHHT  HHTH  HHTT</a:t>
              </a:r>
            </a:p>
            <a:p>
              <a:pPr algn="ctr"/>
              <a:r>
                <a:rPr lang="en-US">
                  <a:solidFill>
                    <a:schemeClr val="tx1"/>
                  </a:solidFill>
                  <a:latin typeface="Consolas" panose="020B0609020204030204" pitchFamily="49" charset="0"/>
                </a:rPr>
                <a:t>HTHH  HTHT  HTTH  HTTT</a:t>
              </a:r>
            </a:p>
            <a:p>
              <a:pPr algn="ctr"/>
              <a:r>
                <a:rPr lang="en-US">
                  <a:solidFill>
                    <a:schemeClr val="tx1"/>
                  </a:solidFill>
                  <a:latin typeface="Consolas" panose="020B0609020204030204" pitchFamily="49" charset="0"/>
                </a:rPr>
                <a:t>THHH  THHT  THTH  THTT</a:t>
              </a:r>
            </a:p>
            <a:p>
              <a:pPr algn="ctr"/>
              <a:r>
                <a:rPr lang="en-US">
                  <a:solidFill>
                    <a:schemeClr val="tx1"/>
                  </a:solidFill>
                  <a:latin typeface="Consolas" panose="020B0609020204030204" pitchFamily="49" charset="0"/>
                </a:rPr>
                <a:t>TTHH  TTHT  TTTH  TTTT</a:t>
              </a:r>
            </a:p>
          </p:txBody>
        </p:sp>
      </p:grpSp>
      <p:grpSp>
        <p:nvGrpSpPr>
          <p:cNvPr id="7" name="Group 6">
            <a:extLst>
              <a:ext uri="{FF2B5EF4-FFF2-40B4-BE49-F238E27FC236}">
                <a16:creationId xmlns:a16="http://schemas.microsoft.com/office/drawing/2014/main" id="{43304BBA-9811-741A-A47B-95176666AB34}"/>
              </a:ext>
            </a:extLst>
          </p:cNvPr>
          <p:cNvGrpSpPr/>
          <p:nvPr/>
        </p:nvGrpSpPr>
        <p:grpSpPr>
          <a:xfrm>
            <a:off x="3002280" y="4170367"/>
            <a:ext cx="1125220" cy="411902"/>
            <a:chOff x="3002280" y="4170367"/>
            <a:chExt cx="1125220" cy="411902"/>
          </a:xfrm>
        </p:grpSpPr>
        <p:sp>
          <p:nvSpPr>
            <p:cNvPr id="2" name="Freeform: Shape 9">
              <a:extLst>
                <a:ext uri="{FF2B5EF4-FFF2-40B4-BE49-F238E27FC236}">
                  <a16:creationId xmlns:a16="http://schemas.microsoft.com/office/drawing/2014/main" id="{126A4865-2F50-9E85-538F-4741A925D872}"/>
                </a:ext>
              </a:extLst>
            </p:cNvPr>
            <p:cNvSpPr/>
            <p:nvPr/>
          </p:nvSpPr>
          <p:spPr>
            <a:xfrm>
              <a:off x="3002280" y="4170367"/>
              <a:ext cx="470774" cy="196944"/>
            </a:xfrm>
            <a:custGeom>
              <a:avLst/>
              <a:gdLst>
                <a:gd name="connsiteX0" fmla="*/ 177800 w 470774"/>
                <a:gd name="connsiteY0" fmla="*/ 12794 h 196944"/>
                <a:gd name="connsiteX1" fmla="*/ 44450 w 470774"/>
                <a:gd name="connsiteY1" fmla="*/ 19144 h 196944"/>
                <a:gd name="connsiteX2" fmla="*/ 12700 w 470774"/>
                <a:gd name="connsiteY2" fmla="*/ 50894 h 196944"/>
                <a:gd name="connsiteX3" fmla="*/ 0 w 470774"/>
                <a:gd name="connsiteY3" fmla="*/ 88994 h 196944"/>
                <a:gd name="connsiteX4" fmla="*/ 6350 w 470774"/>
                <a:gd name="connsiteY4" fmla="*/ 133444 h 196944"/>
                <a:gd name="connsiteX5" fmla="*/ 44450 w 470774"/>
                <a:gd name="connsiteY5" fmla="*/ 158844 h 196944"/>
                <a:gd name="connsiteX6" fmla="*/ 107950 w 470774"/>
                <a:gd name="connsiteY6" fmla="*/ 177894 h 196944"/>
                <a:gd name="connsiteX7" fmla="*/ 127000 w 470774"/>
                <a:gd name="connsiteY7" fmla="*/ 184244 h 196944"/>
                <a:gd name="connsiteX8" fmla="*/ 177800 w 470774"/>
                <a:gd name="connsiteY8" fmla="*/ 190594 h 196944"/>
                <a:gd name="connsiteX9" fmla="*/ 241300 w 470774"/>
                <a:gd name="connsiteY9" fmla="*/ 196944 h 196944"/>
                <a:gd name="connsiteX10" fmla="*/ 412750 w 470774"/>
                <a:gd name="connsiteY10" fmla="*/ 184244 h 196944"/>
                <a:gd name="connsiteX11" fmla="*/ 457200 w 470774"/>
                <a:gd name="connsiteY11" fmla="*/ 171544 h 196944"/>
                <a:gd name="connsiteX12" fmla="*/ 463550 w 470774"/>
                <a:gd name="connsiteY12" fmla="*/ 76294 h 196944"/>
                <a:gd name="connsiteX13" fmla="*/ 457200 w 470774"/>
                <a:gd name="connsiteY13" fmla="*/ 57244 h 196944"/>
                <a:gd name="connsiteX14" fmla="*/ 381000 w 470774"/>
                <a:gd name="connsiteY14" fmla="*/ 19144 h 196944"/>
                <a:gd name="connsiteX15" fmla="*/ 317500 w 470774"/>
                <a:gd name="connsiteY15" fmla="*/ 6444 h 196944"/>
                <a:gd name="connsiteX16" fmla="*/ 241300 w 470774"/>
                <a:gd name="connsiteY16" fmla="*/ 94 h 196944"/>
                <a:gd name="connsiteX17" fmla="*/ 177800 w 470774"/>
                <a:gd name="connsiteY17" fmla="*/ 12794 h 19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0774" h="196944">
                  <a:moveTo>
                    <a:pt x="177800" y="12794"/>
                  </a:moveTo>
                  <a:cubicBezTo>
                    <a:pt x="144992" y="15969"/>
                    <a:pt x="88607" y="13624"/>
                    <a:pt x="44450" y="19144"/>
                  </a:cubicBezTo>
                  <a:cubicBezTo>
                    <a:pt x="31501" y="20763"/>
                    <a:pt x="17182" y="40809"/>
                    <a:pt x="12700" y="50894"/>
                  </a:cubicBezTo>
                  <a:cubicBezTo>
                    <a:pt x="7263" y="63127"/>
                    <a:pt x="0" y="88994"/>
                    <a:pt x="0" y="88994"/>
                  </a:cubicBezTo>
                  <a:cubicBezTo>
                    <a:pt x="2117" y="103811"/>
                    <a:pt x="-1685" y="120817"/>
                    <a:pt x="6350" y="133444"/>
                  </a:cubicBezTo>
                  <a:cubicBezTo>
                    <a:pt x="14545" y="146321"/>
                    <a:pt x="29970" y="154017"/>
                    <a:pt x="44450" y="158844"/>
                  </a:cubicBezTo>
                  <a:cubicBezTo>
                    <a:pt x="134992" y="189025"/>
                    <a:pt x="40772" y="158700"/>
                    <a:pt x="107950" y="177894"/>
                  </a:cubicBezTo>
                  <a:cubicBezTo>
                    <a:pt x="114386" y="179733"/>
                    <a:pt x="120414" y="183047"/>
                    <a:pt x="127000" y="184244"/>
                  </a:cubicBezTo>
                  <a:cubicBezTo>
                    <a:pt x="143790" y="187297"/>
                    <a:pt x="160839" y="188709"/>
                    <a:pt x="177800" y="190594"/>
                  </a:cubicBezTo>
                  <a:cubicBezTo>
                    <a:pt x="198942" y="192943"/>
                    <a:pt x="220133" y="194827"/>
                    <a:pt x="241300" y="196944"/>
                  </a:cubicBezTo>
                  <a:cubicBezTo>
                    <a:pt x="310920" y="193463"/>
                    <a:pt x="351880" y="195311"/>
                    <a:pt x="412750" y="184244"/>
                  </a:cubicBezTo>
                  <a:cubicBezTo>
                    <a:pt x="430292" y="181055"/>
                    <a:pt x="440878" y="176985"/>
                    <a:pt x="457200" y="171544"/>
                  </a:cubicBezTo>
                  <a:cubicBezTo>
                    <a:pt x="474139" y="120728"/>
                    <a:pt x="473988" y="138921"/>
                    <a:pt x="463550" y="76294"/>
                  </a:cubicBezTo>
                  <a:cubicBezTo>
                    <a:pt x="462450" y="69692"/>
                    <a:pt x="461933" y="61977"/>
                    <a:pt x="457200" y="57244"/>
                  </a:cubicBezTo>
                  <a:cubicBezTo>
                    <a:pt x="432581" y="32625"/>
                    <a:pt x="411988" y="29473"/>
                    <a:pt x="381000" y="19144"/>
                  </a:cubicBezTo>
                  <a:cubicBezTo>
                    <a:pt x="351516" y="9316"/>
                    <a:pt x="360157" y="10934"/>
                    <a:pt x="317500" y="6444"/>
                  </a:cubicBezTo>
                  <a:cubicBezTo>
                    <a:pt x="292152" y="3776"/>
                    <a:pt x="266772" y="1004"/>
                    <a:pt x="241300" y="94"/>
                  </a:cubicBezTo>
                  <a:cubicBezTo>
                    <a:pt x="207455" y="-1115"/>
                    <a:pt x="210608" y="9619"/>
                    <a:pt x="177800" y="12794"/>
                  </a:cubicBez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10">
              <a:extLst>
                <a:ext uri="{FF2B5EF4-FFF2-40B4-BE49-F238E27FC236}">
                  <a16:creationId xmlns:a16="http://schemas.microsoft.com/office/drawing/2014/main" id="{AAB9B88F-4C82-6A06-3E68-7227C54EAECF}"/>
                </a:ext>
              </a:extLst>
            </p:cNvPr>
            <p:cNvSpPr/>
            <p:nvPr/>
          </p:nvSpPr>
          <p:spPr>
            <a:xfrm>
              <a:off x="3552416" y="4385419"/>
              <a:ext cx="575084" cy="196850"/>
            </a:xfrm>
            <a:custGeom>
              <a:avLst/>
              <a:gdLst>
                <a:gd name="connsiteX0" fmla="*/ 209550 w 575084"/>
                <a:gd name="connsiteY0" fmla="*/ 38100 h 196850"/>
                <a:gd name="connsiteX1" fmla="*/ 44450 w 575084"/>
                <a:gd name="connsiteY1" fmla="*/ 31750 h 196850"/>
                <a:gd name="connsiteX2" fmla="*/ 12700 w 575084"/>
                <a:gd name="connsiteY2" fmla="*/ 57150 h 196850"/>
                <a:gd name="connsiteX3" fmla="*/ 0 w 575084"/>
                <a:gd name="connsiteY3" fmla="*/ 95250 h 196850"/>
                <a:gd name="connsiteX4" fmla="*/ 19050 w 575084"/>
                <a:gd name="connsiteY4" fmla="*/ 158750 h 196850"/>
                <a:gd name="connsiteX5" fmla="*/ 57150 w 575084"/>
                <a:gd name="connsiteY5" fmla="*/ 171450 h 196850"/>
                <a:gd name="connsiteX6" fmla="*/ 101600 w 575084"/>
                <a:gd name="connsiteY6" fmla="*/ 184150 h 196850"/>
                <a:gd name="connsiteX7" fmla="*/ 133350 w 575084"/>
                <a:gd name="connsiteY7" fmla="*/ 190500 h 196850"/>
                <a:gd name="connsiteX8" fmla="*/ 196850 w 575084"/>
                <a:gd name="connsiteY8" fmla="*/ 196850 h 196850"/>
                <a:gd name="connsiteX9" fmla="*/ 514350 w 575084"/>
                <a:gd name="connsiteY9" fmla="*/ 190500 h 196850"/>
                <a:gd name="connsiteX10" fmla="*/ 533400 w 575084"/>
                <a:gd name="connsiteY10" fmla="*/ 184150 h 196850"/>
                <a:gd name="connsiteX11" fmla="*/ 558800 w 575084"/>
                <a:gd name="connsiteY11" fmla="*/ 177800 h 196850"/>
                <a:gd name="connsiteX12" fmla="*/ 565150 w 575084"/>
                <a:gd name="connsiteY12" fmla="*/ 88900 h 196850"/>
                <a:gd name="connsiteX13" fmla="*/ 546100 w 575084"/>
                <a:gd name="connsiteY13" fmla="*/ 50800 h 196850"/>
                <a:gd name="connsiteX14" fmla="*/ 527050 w 575084"/>
                <a:gd name="connsiteY14" fmla="*/ 44450 h 196850"/>
                <a:gd name="connsiteX15" fmla="*/ 488950 w 575084"/>
                <a:gd name="connsiteY15" fmla="*/ 19050 h 196850"/>
                <a:gd name="connsiteX16" fmla="*/ 469900 w 575084"/>
                <a:gd name="connsiteY16" fmla="*/ 12700 h 196850"/>
                <a:gd name="connsiteX17" fmla="*/ 361950 w 575084"/>
                <a:gd name="connsiteY17" fmla="*/ 0 h 196850"/>
                <a:gd name="connsiteX18" fmla="*/ 228600 w 575084"/>
                <a:gd name="connsiteY18" fmla="*/ 12700 h 196850"/>
                <a:gd name="connsiteX19" fmla="*/ 209550 w 575084"/>
                <a:gd name="connsiteY19" fmla="*/ 38100 h 19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5084" h="196850">
                  <a:moveTo>
                    <a:pt x="209550" y="38100"/>
                  </a:moveTo>
                  <a:cubicBezTo>
                    <a:pt x="112776" y="18745"/>
                    <a:pt x="167594" y="24054"/>
                    <a:pt x="44450" y="31750"/>
                  </a:cubicBezTo>
                  <a:cubicBezTo>
                    <a:pt x="23793" y="38636"/>
                    <a:pt x="22690" y="34671"/>
                    <a:pt x="12700" y="57150"/>
                  </a:cubicBezTo>
                  <a:cubicBezTo>
                    <a:pt x="7263" y="69383"/>
                    <a:pt x="0" y="95250"/>
                    <a:pt x="0" y="95250"/>
                  </a:cubicBezTo>
                  <a:cubicBezTo>
                    <a:pt x="1776" y="107681"/>
                    <a:pt x="930" y="147425"/>
                    <a:pt x="19050" y="158750"/>
                  </a:cubicBezTo>
                  <a:cubicBezTo>
                    <a:pt x="30402" y="165845"/>
                    <a:pt x="44450" y="167217"/>
                    <a:pt x="57150" y="171450"/>
                  </a:cubicBezTo>
                  <a:cubicBezTo>
                    <a:pt x="78364" y="178521"/>
                    <a:pt x="77680" y="178834"/>
                    <a:pt x="101600" y="184150"/>
                  </a:cubicBezTo>
                  <a:cubicBezTo>
                    <a:pt x="112136" y="186491"/>
                    <a:pt x="122652" y="189074"/>
                    <a:pt x="133350" y="190500"/>
                  </a:cubicBezTo>
                  <a:cubicBezTo>
                    <a:pt x="154436" y="193311"/>
                    <a:pt x="175683" y="194733"/>
                    <a:pt x="196850" y="196850"/>
                  </a:cubicBezTo>
                  <a:lnTo>
                    <a:pt x="514350" y="190500"/>
                  </a:lnTo>
                  <a:cubicBezTo>
                    <a:pt x="521039" y="190248"/>
                    <a:pt x="526964" y="185989"/>
                    <a:pt x="533400" y="184150"/>
                  </a:cubicBezTo>
                  <a:cubicBezTo>
                    <a:pt x="541791" y="181752"/>
                    <a:pt x="550333" y="179917"/>
                    <a:pt x="558800" y="177800"/>
                  </a:cubicBezTo>
                  <a:cubicBezTo>
                    <a:pt x="583387" y="140920"/>
                    <a:pt x="575504" y="161380"/>
                    <a:pt x="565150" y="88900"/>
                  </a:cubicBezTo>
                  <a:cubicBezTo>
                    <a:pt x="563666" y="78510"/>
                    <a:pt x="554214" y="57291"/>
                    <a:pt x="546100" y="50800"/>
                  </a:cubicBezTo>
                  <a:cubicBezTo>
                    <a:pt x="540873" y="46619"/>
                    <a:pt x="532901" y="47701"/>
                    <a:pt x="527050" y="44450"/>
                  </a:cubicBezTo>
                  <a:cubicBezTo>
                    <a:pt x="513707" y="37037"/>
                    <a:pt x="503430" y="23877"/>
                    <a:pt x="488950" y="19050"/>
                  </a:cubicBezTo>
                  <a:cubicBezTo>
                    <a:pt x="482600" y="16933"/>
                    <a:pt x="476464" y="14013"/>
                    <a:pt x="469900" y="12700"/>
                  </a:cubicBezTo>
                  <a:cubicBezTo>
                    <a:pt x="441825" y="7085"/>
                    <a:pt x="387140" y="2519"/>
                    <a:pt x="361950" y="0"/>
                  </a:cubicBezTo>
                  <a:cubicBezTo>
                    <a:pt x="287541" y="6201"/>
                    <a:pt x="295371" y="4845"/>
                    <a:pt x="228600" y="12700"/>
                  </a:cubicBezTo>
                  <a:lnTo>
                    <a:pt x="209550" y="38100"/>
                  </a:ln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A diagram of a diagram&#10;&#10;Description automatically generated">
            <a:extLst>
              <a:ext uri="{FF2B5EF4-FFF2-40B4-BE49-F238E27FC236}">
                <a16:creationId xmlns:a16="http://schemas.microsoft.com/office/drawing/2014/main" id="{448A32BE-BE33-ACDB-763A-7C85A732F16D}"/>
              </a:ext>
            </a:extLst>
          </p:cNvPr>
          <p:cNvPicPr>
            <a:picLocks noChangeAspect="1"/>
          </p:cNvPicPr>
          <p:nvPr/>
        </p:nvPicPr>
        <p:blipFill>
          <a:blip r:embed="rId6"/>
          <a:stretch>
            <a:fillRect/>
          </a:stretch>
        </p:blipFill>
        <p:spPr>
          <a:xfrm>
            <a:off x="6705600" y="3303592"/>
            <a:ext cx="1022779" cy="1733550"/>
          </a:xfrm>
          <a:prstGeom prst="rect">
            <a:avLst/>
          </a:prstGeom>
        </p:spPr>
      </p:pic>
    </p:spTree>
    <p:extLst>
      <p:ext uri="{BB962C8B-B14F-4D97-AF65-F5344CB8AC3E}">
        <p14:creationId xmlns:p14="http://schemas.microsoft.com/office/powerpoint/2010/main" val="4283543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8C39A1-4E64-43F0-9F76-236CCB638624}"/>
              </a:ext>
            </a:extLst>
          </p:cNvPr>
          <p:cNvSpPr>
            <a:spLocks noGrp="1"/>
          </p:cNvSpPr>
          <p:nvPr>
            <p:ph type="title"/>
          </p:nvPr>
        </p:nvSpPr>
        <p:spPr/>
        <p:txBody>
          <a:bodyPr/>
          <a:lstStyle/>
          <a:p>
            <a:r>
              <a:rPr lang="en-US"/>
              <a:t>Probability and Intuition</a:t>
            </a:r>
          </a:p>
        </p:txBody>
      </p:sp>
      <p:sp>
        <p:nvSpPr>
          <p:cNvPr id="6" name="Text Placeholder 5">
            <a:extLst>
              <a:ext uri="{FF2B5EF4-FFF2-40B4-BE49-F238E27FC236}">
                <a16:creationId xmlns:a16="http://schemas.microsoft.com/office/drawing/2014/main" id="{2B708B36-04F9-AFC7-E0D4-DFFF5A0BDFF0}"/>
              </a:ext>
            </a:extLst>
          </p:cNvPr>
          <p:cNvSpPr>
            <a:spLocks noGrp="1"/>
          </p:cNvSpPr>
          <p:nvPr>
            <p:ph type="body" idx="1"/>
          </p:nvPr>
        </p:nvSpPr>
        <p:spPr/>
        <p:txBody>
          <a:bodyPr/>
          <a:lstStyle/>
          <a:p>
            <a:pPr marL="127000" indent="0">
              <a:buNone/>
            </a:pPr>
            <a:r>
              <a:rPr lang="en-US" dirty="0"/>
              <a:t>Suppose we flip a coin 20 times.</a:t>
            </a:r>
          </a:p>
          <a:p>
            <a:pPr marL="127000" indent="0">
              <a:buNone/>
            </a:pPr>
            <a:endParaRPr lang="en-US" dirty="0"/>
          </a:p>
          <a:p>
            <a:pPr marL="127000" indent="0">
              <a:buNone/>
            </a:pPr>
            <a:r>
              <a:rPr lang="en-US" dirty="0"/>
              <a:t>Consider two outcomes:</a:t>
            </a:r>
          </a:p>
          <a:p>
            <a:pPr marL="127000" indent="0">
              <a:buNone/>
            </a:pPr>
            <a:r>
              <a:rPr lang="en-US" dirty="0"/>
              <a:t>   a) </a:t>
            </a:r>
            <a:r>
              <a:rPr lang="en-US" sz="2000" dirty="0">
                <a:latin typeface="Courier New" panose="02070309020205020404" pitchFamily="49" charset="0"/>
                <a:cs typeface="Courier New" panose="02070309020205020404" pitchFamily="49" charset="0"/>
              </a:rPr>
              <a:t>HHHHHHHHHHHHHHHHHHHHH</a:t>
            </a:r>
            <a:endParaRPr lang="en-US" dirty="0">
              <a:latin typeface="Courier New" panose="02070309020205020404" pitchFamily="49" charset="0"/>
              <a:cs typeface="Courier New" panose="02070309020205020404" pitchFamily="49" charset="0"/>
            </a:endParaRPr>
          </a:p>
          <a:p>
            <a:pPr marL="127000" indent="0">
              <a:buNone/>
            </a:pPr>
            <a:r>
              <a:rPr lang="en-US" dirty="0"/>
              <a:t>   b) </a:t>
            </a:r>
            <a:r>
              <a:rPr lang="en-US" sz="2000" dirty="0">
                <a:latin typeface="Courier New" panose="02070309020205020404" pitchFamily="49" charset="0"/>
                <a:cs typeface="Courier New" panose="02070309020205020404" pitchFamily="49" charset="0"/>
              </a:rPr>
              <a:t>HHTTHTHHHTTHTHTHHTHTH</a:t>
            </a:r>
            <a:endParaRPr lang="en-US" dirty="0">
              <a:latin typeface="Courier New" panose="02070309020205020404" pitchFamily="49" charset="0"/>
              <a:cs typeface="Courier New" panose="02070309020205020404" pitchFamily="49" charset="0"/>
            </a:endParaRPr>
          </a:p>
          <a:p>
            <a:pPr marL="127000" indent="0">
              <a:buNone/>
            </a:pPr>
            <a:endParaRPr lang="en-US" dirty="0"/>
          </a:p>
          <a:p>
            <a:pPr marL="127000" indent="0">
              <a:buNone/>
            </a:pPr>
            <a:r>
              <a:rPr lang="en-US" dirty="0"/>
              <a:t>Which outcome is </a:t>
            </a:r>
            <a:r>
              <a:rPr lang="en-US" i="1" u="sng" dirty="0"/>
              <a:t>more likely</a:t>
            </a:r>
            <a:r>
              <a:rPr lang="en-US" dirty="0"/>
              <a:t>?</a:t>
            </a:r>
          </a:p>
          <a:p>
            <a:pPr marL="127000" indent="0">
              <a:buNone/>
            </a:pPr>
            <a:r>
              <a:rPr lang="en-US" dirty="0"/>
              <a:t>	</a:t>
            </a:r>
            <a:r>
              <a:rPr lang="en-US" sz="1600" dirty="0"/>
              <a:t>Neither!  Both equally likely…</a:t>
            </a:r>
          </a:p>
          <a:p>
            <a:pPr marL="127000" indent="0">
              <a:buNone/>
            </a:pPr>
            <a:endParaRPr lang="en-US" dirty="0"/>
          </a:p>
          <a:p>
            <a:pPr marL="127000" indent="0">
              <a:buNone/>
            </a:pPr>
            <a:r>
              <a:rPr lang="en-US" dirty="0"/>
              <a:t>Which outcome is </a:t>
            </a:r>
            <a:r>
              <a:rPr lang="en-US" i="1" u="sng" dirty="0"/>
              <a:t>more random</a:t>
            </a:r>
            <a:r>
              <a:rPr lang="en-US" dirty="0"/>
              <a:t>?</a:t>
            </a:r>
          </a:p>
          <a:p>
            <a:pPr marL="127000" indent="0" defTabSz="457200">
              <a:buNone/>
            </a:pPr>
            <a:r>
              <a:rPr lang="en-US" dirty="0"/>
              <a:t>	</a:t>
            </a:r>
            <a:r>
              <a:rPr lang="en-US" sz="1600" dirty="0"/>
              <a:t>This is a deeper question…</a:t>
            </a:r>
          </a:p>
          <a:p>
            <a:pPr marL="127000" indent="0">
              <a:buNone/>
            </a:pPr>
            <a:r>
              <a:rPr lang="en-US" sz="1600" dirty="0"/>
              <a:t>	Kolmogorov complexity says (b) is – we won’t deal with this notion of “random”</a:t>
            </a:r>
          </a:p>
          <a:p>
            <a:pPr marL="127000" indent="0">
              <a:buNone/>
            </a:pPr>
            <a:endParaRPr lang="en-US" dirty="0"/>
          </a:p>
        </p:txBody>
      </p:sp>
    </p:spTree>
    <p:extLst>
      <p:ext uri="{BB962C8B-B14F-4D97-AF65-F5344CB8AC3E}">
        <p14:creationId xmlns:p14="http://schemas.microsoft.com/office/powerpoint/2010/main" val="171298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788030-3056-4B01-92B8-C25E05E0E18D}"/>
              </a:ext>
            </a:extLst>
          </p:cNvPr>
          <p:cNvSpPr>
            <a:spLocks noGrp="1"/>
          </p:cNvSpPr>
          <p:nvPr>
            <p:ph type="title"/>
          </p:nvPr>
        </p:nvSpPr>
        <p:spPr/>
        <p:txBody>
          <a:bodyPr/>
          <a:lstStyle/>
          <a:p>
            <a:r>
              <a:rPr lang="en-US"/>
              <a:t>Four Biased Coins</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77C0F910-D172-4B87-B509-82A555F5A2CC}"/>
                  </a:ext>
                </a:extLst>
              </p:cNvPr>
              <p:cNvSpPr>
                <a:spLocks noGrp="1"/>
              </p:cNvSpPr>
              <p:nvPr>
                <p:ph type="body" idx="1"/>
              </p:nvPr>
            </p:nvSpPr>
            <p:spPr/>
            <p:txBody>
              <a:bodyPr/>
              <a:lstStyle/>
              <a:p>
                <a:pPr marL="101600" indent="0">
                  <a:buNone/>
                </a:pPr>
                <a:r>
                  <a:rPr lang="en-US"/>
                  <a:t>One common model in engineering applications is the biased coin. Can be used to model, e.g. chance that a system will fail.</a:t>
                </a:r>
              </a:p>
              <a:p>
                <a:pPr marL="101600" indent="0">
                  <a:buNone/>
                </a:pPr>
                <a:endParaRPr lang="en-US"/>
              </a:p>
              <a:p>
                <a:pPr marL="101600" indent="0">
                  <a:buNone/>
                </a:pPr>
                <a:r>
                  <a:rPr lang="en-US"/>
                  <a:t>Suppose we have a coin where </a:t>
                </a:r>
                <a14:m>
                  <m:oMath xmlns:m="http://schemas.openxmlformats.org/officeDocument/2006/math">
                    <m:r>
                      <a:rPr lang="en-US" b="1" i="1" smtClean="0">
                        <a:latin typeface="Cambria Math" panose="02040503050406030204" pitchFamily="18" charset="0"/>
                      </a:rPr>
                      <m:t>𝑷</m:t>
                    </m:r>
                    <m:d>
                      <m:dPr>
                        <m:ctrlPr>
                          <a:rPr lang="en-US" b="0" i="1" smtClean="0">
                            <a:latin typeface="Cambria Math" panose="02040503050406030204" pitchFamily="18" charset="0"/>
                          </a:rPr>
                        </m:ctrlPr>
                      </m:dPr>
                      <m:e>
                        <m:r>
                          <a:rPr lang="en-US" b="0" i="1" smtClean="0">
                            <a:latin typeface="Cambria Math" panose="02040503050406030204" pitchFamily="18" charset="0"/>
                          </a:rPr>
                          <m:t>𝐻</m:t>
                        </m:r>
                      </m:e>
                    </m:d>
                    <m:r>
                      <a:rPr lang="en-US" b="0" i="1" smtClean="0">
                        <a:latin typeface="Cambria Math" panose="02040503050406030204" pitchFamily="18" charset="0"/>
                      </a:rPr>
                      <m:t>=1</m:t>
                    </m:r>
                    <m:r>
                      <m:rPr>
                        <m:lit/>
                      </m:rPr>
                      <a:rPr lang="en-US" b="0" i="1" smtClean="0">
                        <a:latin typeface="Cambria Math" panose="02040503050406030204" pitchFamily="18" charset="0"/>
                      </a:rPr>
                      <m:t>/</m:t>
                    </m:r>
                    <m:r>
                      <a:rPr lang="en-US" b="0" i="1" smtClean="0">
                        <a:latin typeface="Cambria Math" panose="02040503050406030204" pitchFamily="18" charset="0"/>
                      </a:rPr>
                      <m:t>3</m:t>
                    </m:r>
                  </m:oMath>
                </a14:m>
                <a:r>
                  <a:rPr lang="en-US"/>
                  <a:t> and </a:t>
                </a:r>
                <a14:m>
                  <m:oMath xmlns:m="http://schemas.openxmlformats.org/officeDocument/2006/math">
                    <m:r>
                      <a:rPr lang="en-US" b="1" i="1" smtClean="0">
                        <a:latin typeface="Cambria Math" panose="02040503050406030204" pitchFamily="18" charset="0"/>
                      </a:rPr>
                      <m:t>𝑷</m:t>
                    </m:r>
                    <m:d>
                      <m:dPr>
                        <m:ctrlPr>
                          <a:rPr lang="en-US" b="0" i="1" smtClean="0">
                            <a:latin typeface="Cambria Math" panose="02040503050406030204" pitchFamily="18" charset="0"/>
                          </a:rPr>
                        </m:ctrlPr>
                      </m:dPr>
                      <m:e>
                        <m:r>
                          <a:rPr lang="en-US" b="0" i="1" smtClean="0">
                            <a:latin typeface="Cambria Math" panose="02040503050406030204" pitchFamily="18" charset="0"/>
                          </a:rPr>
                          <m:t>𝑇</m:t>
                        </m:r>
                      </m:e>
                    </m:d>
                    <m:r>
                      <a:rPr lang="en-US" b="0" i="1" smtClean="0">
                        <a:latin typeface="Cambria Math" panose="02040503050406030204" pitchFamily="18" charset="0"/>
                      </a:rPr>
                      <m:t>=2/3</m:t>
                    </m:r>
                  </m:oMath>
                </a14:m>
                <a:r>
                  <a:rPr lang="en-US"/>
                  <a:t>.</a:t>
                </a:r>
              </a:p>
              <a:p>
                <a:pPr marL="101600" indent="0">
                  <a:buNone/>
                </a:pPr>
                <a:endParaRPr lang="en-US"/>
              </a:p>
              <a:p>
                <a:pPr marL="101600" indent="0">
                  <a:buNone/>
                </a:pPr>
                <a:r>
                  <a:rPr lang="en-US"/>
                  <a:t>Suppose that our experiment consists of four consecutive flips.</a:t>
                </a:r>
              </a:p>
              <a:p>
                <a:pPr marL="101600" indent="0">
                  <a:buNone/>
                </a:pPr>
                <a:endParaRPr lang="en-US"/>
              </a:p>
              <a:p>
                <a:pPr marL="101600" indent="0">
                  <a:buNone/>
                </a:pPr>
                <a:r>
                  <a:rPr lang="en-US"/>
                  <a:t>What is the chance that all the flips are the same?</a:t>
                </a:r>
              </a:p>
              <a:p>
                <a14:m>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𝑠𝑎𝑚𝑒</m:t>
                            </m:r>
                          </m:sub>
                        </m:sSub>
                      </m:e>
                    </m:d>
                    <m:r>
                      <a:rPr lang="en-US" b="0" i="1" smtClean="0">
                        <a:latin typeface="Cambria Math" panose="02040503050406030204" pitchFamily="18" charset="0"/>
                      </a:rPr>
                      <m:t>=</m:t>
                    </m:r>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𝐻𝐻𝐻𝐻</m:t>
                        </m:r>
                      </m:e>
                    </m:d>
                    <m:r>
                      <a:rPr lang="en-US" b="0" i="1" smtClean="0">
                        <a:latin typeface="Cambria Math" panose="02040503050406030204" pitchFamily="18" charset="0"/>
                      </a:rPr>
                      <m:t>+</m:t>
                    </m:r>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𝑇𝑇𝑇𝑇</m:t>
                        </m:r>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1</m:t>
                            </m:r>
                            <m:r>
                              <m:rPr>
                                <m:lit/>
                              </m:rPr>
                              <a:rPr lang="en-US" b="0" i="1" smtClean="0">
                                <a:latin typeface="Cambria Math" panose="02040503050406030204" pitchFamily="18" charset="0"/>
                              </a:rPr>
                              <m:t>/</m:t>
                            </m:r>
                            <m:r>
                              <a:rPr lang="en-US" b="0" i="1" smtClean="0">
                                <a:latin typeface="Cambria Math" panose="02040503050406030204" pitchFamily="18" charset="0"/>
                              </a:rPr>
                              <m:t>3</m:t>
                            </m:r>
                          </m:e>
                        </m:d>
                      </m:e>
                      <m:sup>
                        <m:r>
                          <a:rPr lang="en-US" b="0" i="1" smtClean="0">
                            <a:latin typeface="Cambria Math" panose="02040503050406030204" pitchFamily="18" charset="0"/>
                          </a:rPr>
                          <m:t>4</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2</m:t>
                            </m:r>
                            <m:r>
                              <m:rPr>
                                <m:lit/>
                              </m:rPr>
                              <a:rPr lang="en-US" b="0" i="1" smtClean="0">
                                <a:latin typeface="Cambria Math" panose="02040503050406030204" pitchFamily="18" charset="0"/>
                              </a:rPr>
                              <m:t>/</m:t>
                            </m:r>
                            <m:r>
                              <a:rPr lang="en-US" b="0" i="1" smtClean="0">
                                <a:latin typeface="Cambria Math" panose="02040503050406030204" pitchFamily="18" charset="0"/>
                              </a:rPr>
                              <m:t>3</m:t>
                            </m:r>
                          </m:e>
                        </m:d>
                      </m:e>
                      <m:sup>
                        <m:r>
                          <a:rPr lang="en-US" b="0" i="1" smtClean="0">
                            <a:latin typeface="Cambria Math" panose="02040503050406030204" pitchFamily="18" charset="0"/>
                          </a:rPr>
                          <m:t>4</m:t>
                        </m:r>
                      </m:sup>
                    </m:sSup>
                    <m:r>
                      <a:rPr lang="en-US" b="0" i="1" smtClean="0">
                        <a:latin typeface="Cambria Math" panose="02040503050406030204" pitchFamily="18" charset="0"/>
                      </a:rPr>
                      <m:t>=17</m:t>
                    </m:r>
                    <m:r>
                      <m:rPr>
                        <m:lit/>
                      </m:rPr>
                      <a:rPr lang="en-US" b="0" i="1" smtClean="0">
                        <a:latin typeface="Cambria Math" panose="02040503050406030204" pitchFamily="18" charset="0"/>
                      </a:rPr>
                      <m:t>/</m:t>
                    </m:r>
                    <m:r>
                      <a:rPr lang="en-US" b="0" i="1" smtClean="0">
                        <a:latin typeface="Cambria Math" panose="02040503050406030204" pitchFamily="18" charset="0"/>
                      </a:rPr>
                      <m:t>81</m:t>
                    </m:r>
                  </m:oMath>
                </a14:m>
                <a:endParaRPr lang="en-US"/>
              </a:p>
            </p:txBody>
          </p:sp>
        </mc:Choice>
        <mc:Fallback xmlns="">
          <p:sp>
            <p:nvSpPr>
              <p:cNvPr id="6" name="Text Placeholder 5">
                <a:extLst>
                  <a:ext uri="{FF2B5EF4-FFF2-40B4-BE49-F238E27FC236}">
                    <a16:creationId xmlns:a16="http://schemas.microsoft.com/office/drawing/2014/main" id="{77C0F910-D172-4B87-B509-82A555F5A2CC}"/>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p:pic>
        <p:nvPicPr>
          <p:cNvPr id="17410" name="Picture 2">
            <a:extLst>
              <a:ext uri="{FF2B5EF4-FFF2-40B4-BE49-F238E27FC236}">
                <a16:creationId xmlns:a16="http://schemas.microsoft.com/office/drawing/2014/main" id="{793B411D-860C-4B24-B90E-22F7A9190A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2850" y="1218948"/>
            <a:ext cx="1708150" cy="881405"/>
          </a:xfrm>
          <a:prstGeom prst="rect">
            <a:avLst/>
          </a:prstGeom>
        </p:spPr>
        <p:style>
          <a:lnRef idx="2">
            <a:schemeClr val="dk1"/>
          </a:lnRef>
          <a:fillRef idx="1">
            <a:schemeClr val="lt1"/>
          </a:fillRef>
          <a:effectRef idx="0">
            <a:schemeClr val="dk1"/>
          </a:effectRef>
          <a:fontRef idx="minor">
            <a:schemeClr val="dk1"/>
          </a:fontRef>
        </p:style>
      </p:pic>
      <p:grpSp>
        <p:nvGrpSpPr>
          <p:cNvPr id="8" name="Group 7">
            <a:extLst>
              <a:ext uri="{FF2B5EF4-FFF2-40B4-BE49-F238E27FC236}">
                <a16:creationId xmlns:a16="http://schemas.microsoft.com/office/drawing/2014/main" id="{0CBDB16A-CE17-B39C-4D67-D02A39550CF2}"/>
              </a:ext>
            </a:extLst>
          </p:cNvPr>
          <p:cNvGrpSpPr/>
          <p:nvPr/>
        </p:nvGrpSpPr>
        <p:grpSpPr>
          <a:xfrm>
            <a:off x="1708150" y="4095750"/>
            <a:ext cx="3924300" cy="1003300"/>
            <a:chOff x="1708150" y="4095750"/>
            <a:chExt cx="3924300" cy="1003300"/>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772929F-EFC4-4875-A59D-C2A7CCE2FBB7}"/>
                    </a:ext>
                  </a:extLst>
                </p:cNvPr>
                <p:cNvSpPr txBox="1"/>
                <p:nvPr/>
              </p:nvSpPr>
              <p:spPr>
                <a:xfrm>
                  <a:off x="1708150" y="4367311"/>
                  <a:ext cx="103505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Ω</m:t>
                        </m:r>
                        <m:r>
                          <a:rPr lang="en-US" b="0" i="1" smtClean="0">
                            <a:latin typeface="Cambria Math" panose="02040503050406030204" pitchFamily="18" charset="0"/>
                          </a:rPr>
                          <m:t>=</m:t>
                        </m:r>
                      </m:oMath>
                    </m:oMathPara>
                  </a14:m>
                  <a:endParaRPr lang="en-US"/>
                </a:p>
              </p:txBody>
            </p:sp>
          </mc:Choice>
          <mc:Fallback xmlns="">
            <p:sp>
              <p:nvSpPr>
                <p:cNvPr id="9" name="TextBox 8">
                  <a:extLst>
                    <a:ext uri="{FF2B5EF4-FFF2-40B4-BE49-F238E27FC236}">
                      <a16:creationId xmlns:a16="http://schemas.microsoft.com/office/drawing/2014/main" id="{3772929F-EFC4-4875-A59D-C2A7CCE2FBB7}"/>
                    </a:ext>
                  </a:extLst>
                </p:cNvPr>
                <p:cNvSpPr txBox="1">
                  <a:spLocks noRot="1" noChangeAspect="1" noMove="1" noResize="1" noEditPoints="1" noAdjustHandles="1" noChangeArrowheads="1" noChangeShapeType="1" noTextEdit="1"/>
                </p:cNvSpPr>
                <p:nvPr/>
              </p:nvSpPr>
              <p:spPr>
                <a:xfrm>
                  <a:off x="1708150" y="4367311"/>
                  <a:ext cx="1035050" cy="307777"/>
                </a:xfrm>
                <a:prstGeom prst="rect">
                  <a:avLst/>
                </a:prstGeom>
                <a:blipFill>
                  <a:blip r:embed="rId5"/>
                  <a:stretch>
                    <a:fillRect/>
                  </a:stretch>
                </a:blipFill>
              </p:spPr>
              <p:txBody>
                <a:bodyPr/>
                <a:lstStyle/>
                <a:p>
                  <a:r>
                    <a:rPr lang="en-US">
                      <a:noFill/>
                    </a:rPr>
                    <a:t> </a:t>
                  </a:r>
                </a:p>
              </p:txBody>
            </p:sp>
          </mc:Fallback>
        </mc:AlternateContent>
        <p:sp>
          <p:nvSpPr>
            <p:cNvPr id="3" name="Freeform: Shape 2">
              <a:extLst>
                <a:ext uri="{FF2B5EF4-FFF2-40B4-BE49-F238E27FC236}">
                  <a16:creationId xmlns:a16="http://schemas.microsoft.com/office/drawing/2014/main" id="{E8170A35-E8E1-4C23-AB70-35ACDC3DDA2A}"/>
                </a:ext>
              </a:extLst>
            </p:cNvPr>
            <p:cNvSpPr/>
            <p:nvPr/>
          </p:nvSpPr>
          <p:spPr>
            <a:xfrm>
              <a:off x="2622550" y="4095750"/>
              <a:ext cx="3009900" cy="1003300"/>
            </a:xfrm>
            <a:custGeom>
              <a:avLst/>
              <a:gdLst>
                <a:gd name="connsiteX0" fmla="*/ 273050 w 2127250"/>
                <a:gd name="connsiteY0" fmla="*/ 25400 h 1003300"/>
                <a:gd name="connsiteX1" fmla="*/ 209550 w 2127250"/>
                <a:gd name="connsiteY1" fmla="*/ 38100 h 1003300"/>
                <a:gd name="connsiteX2" fmla="*/ 171450 w 2127250"/>
                <a:gd name="connsiteY2" fmla="*/ 50800 h 1003300"/>
                <a:gd name="connsiteX3" fmla="*/ 146050 w 2127250"/>
                <a:gd name="connsiteY3" fmla="*/ 57150 h 1003300"/>
                <a:gd name="connsiteX4" fmla="*/ 107950 w 2127250"/>
                <a:gd name="connsiteY4" fmla="*/ 69850 h 1003300"/>
                <a:gd name="connsiteX5" fmla="*/ 88900 w 2127250"/>
                <a:gd name="connsiteY5" fmla="*/ 76200 h 1003300"/>
                <a:gd name="connsiteX6" fmla="*/ 63500 w 2127250"/>
                <a:gd name="connsiteY6" fmla="*/ 101600 h 1003300"/>
                <a:gd name="connsiteX7" fmla="*/ 57150 w 2127250"/>
                <a:gd name="connsiteY7" fmla="*/ 120650 h 1003300"/>
                <a:gd name="connsiteX8" fmla="*/ 38100 w 2127250"/>
                <a:gd name="connsiteY8" fmla="*/ 133350 h 1003300"/>
                <a:gd name="connsiteX9" fmla="*/ 19050 w 2127250"/>
                <a:gd name="connsiteY9" fmla="*/ 171450 h 1003300"/>
                <a:gd name="connsiteX10" fmla="*/ 0 w 2127250"/>
                <a:gd name="connsiteY10" fmla="*/ 234950 h 1003300"/>
                <a:gd name="connsiteX11" fmla="*/ 6350 w 2127250"/>
                <a:gd name="connsiteY11" fmla="*/ 336550 h 1003300"/>
                <a:gd name="connsiteX12" fmla="*/ 12700 w 2127250"/>
                <a:gd name="connsiteY12" fmla="*/ 374650 h 1003300"/>
                <a:gd name="connsiteX13" fmla="*/ 19050 w 2127250"/>
                <a:gd name="connsiteY13" fmla="*/ 666750 h 1003300"/>
                <a:gd name="connsiteX14" fmla="*/ 31750 w 2127250"/>
                <a:gd name="connsiteY14" fmla="*/ 704850 h 1003300"/>
                <a:gd name="connsiteX15" fmla="*/ 57150 w 2127250"/>
                <a:gd name="connsiteY15" fmla="*/ 736600 h 1003300"/>
                <a:gd name="connsiteX16" fmla="*/ 82550 w 2127250"/>
                <a:gd name="connsiteY16" fmla="*/ 768350 h 1003300"/>
                <a:gd name="connsiteX17" fmla="*/ 107950 w 2127250"/>
                <a:gd name="connsiteY17" fmla="*/ 800100 h 1003300"/>
                <a:gd name="connsiteX18" fmla="*/ 139700 w 2127250"/>
                <a:gd name="connsiteY18" fmla="*/ 831850 h 1003300"/>
                <a:gd name="connsiteX19" fmla="*/ 171450 w 2127250"/>
                <a:gd name="connsiteY19" fmla="*/ 863600 h 1003300"/>
                <a:gd name="connsiteX20" fmla="*/ 222250 w 2127250"/>
                <a:gd name="connsiteY20" fmla="*/ 895350 h 1003300"/>
                <a:gd name="connsiteX21" fmla="*/ 241300 w 2127250"/>
                <a:gd name="connsiteY21" fmla="*/ 908050 h 1003300"/>
                <a:gd name="connsiteX22" fmla="*/ 279400 w 2127250"/>
                <a:gd name="connsiteY22" fmla="*/ 920750 h 1003300"/>
                <a:gd name="connsiteX23" fmla="*/ 298450 w 2127250"/>
                <a:gd name="connsiteY23" fmla="*/ 933450 h 1003300"/>
                <a:gd name="connsiteX24" fmla="*/ 342900 w 2127250"/>
                <a:gd name="connsiteY24" fmla="*/ 946150 h 1003300"/>
                <a:gd name="connsiteX25" fmla="*/ 457200 w 2127250"/>
                <a:gd name="connsiteY25" fmla="*/ 958850 h 1003300"/>
                <a:gd name="connsiteX26" fmla="*/ 787400 w 2127250"/>
                <a:gd name="connsiteY26" fmla="*/ 971550 h 1003300"/>
                <a:gd name="connsiteX27" fmla="*/ 889000 w 2127250"/>
                <a:gd name="connsiteY27" fmla="*/ 977900 h 1003300"/>
                <a:gd name="connsiteX28" fmla="*/ 946150 w 2127250"/>
                <a:gd name="connsiteY28" fmla="*/ 984250 h 1003300"/>
                <a:gd name="connsiteX29" fmla="*/ 1250950 w 2127250"/>
                <a:gd name="connsiteY29" fmla="*/ 990600 h 1003300"/>
                <a:gd name="connsiteX30" fmla="*/ 1346200 w 2127250"/>
                <a:gd name="connsiteY30" fmla="*/ 996950 h 1003300"/>
                <a:gd name="connsiteX31" fmla="*/ 1416050 w 2127250"/>
                <a:gd name="connsiteY31" fmla="*/ 1003300 h 1003300"/>
                <a:gd name="connsiteX32" fmla="*/ 1587500 w 2127250"/>
                <a:gd name="connsiteY32" fmla="*/ 996950 h 1003300"/>
                <a:gd name="connsiteX33" fmla="*/ 1625600 w 2127250"/>
                <a:gd name="connsiteY33" fmla="*/ 990600 h 1003300"/>
                <a:gd name="connsiteX34" fmla="*/ 1663700 w 2127250"/>
                <a:gd name="connsiteY34" fmla="*/ 977900 h 1003300"/>
                <a:gd name="connsiteX35" fmla="*/ 1714500 w 2127250"/>
                <a:gd name="connsiteY35" fmla="*/ 965200 h 1003300"/>
                <a:gd name="connsiteX36" fmla="*/ 1733550 w 2127250"/>
                <a:gd name="connsiteY36" fmla="*/ 958850 h 1003300"/>
                <a:gd name="connsiteX37" fmla="*/ 1809750 w 2127250"/>
                <a:gd name="connsiteY37" fmla="*/ 946150 h 1003300"/>
                <a:gd name="connsiteX38" fmla="*/ 1924050 w 2127250"/>
                <a:gd name="connsiteY38" fmla="*/ 933450 h 1003300"/>
                <a:gd name="connsiteX39" fmla="*/ 2019300 w 2127250"/>
                <a:gd name="connsiteY39" fmla="*/ 901700 h 1003300"/>
                <a:gd name="connsiteX40" fmla="*/ 2038350 w 2127250"/>
                <a:gd name="connsiteY40" fmla="*/ 895350 h 1003300"/>
                <a:gd name="connsiteX41" fmla="*/ 2057400 w 2127250"/>
                <a:gd name="connsiteY41" fmla="*/ 889000 h 1003300"/>
                <a:gd name="connsiteX42" fmla="*/ 2076450 w 2127250"/>
                <a:gd name="connsiteY42" fmla="*/ 869950 h 1003300"/>
                <a:gd name="connsiteX43" fmla="*/ 2095500 w 2127250"/>
                <a:gd name="connsiteY43" fmla="*/ 863600 h 1003300"/>
                <a:gd name="connsiteX44" fmla="*/ 2127250 w 2127250"/>
                <a:gd name="connsiteY44" fmla="*/ 806450 h 1003300"/>
                <a:gd name="connsiteX45" fmla="*/ 2120900 w 2127250"/>
                <a:gd name="connsiteY45" fmla="*/ 349250 h 1003300"/>
                <a:gd name="connsiteX46" fmla="*/ 2108200 w 2127250"/>
                <a:gd name="connsiteY46" fmla="*/ 311150 h 1003300"/>
                <a:gd name="connsiteX47" fmla="*/ 2076450 w 2127250"/>
                <a:gd name="connsiteY47" fmla="*/ 254000 h 1003300"/>
                <a:gd name="connsiteX48" fmla="*/ 2057400 w 2127250"/>
                <a:gd name="connsiteY48" fmla="*/ 234950 h 1003300"/>
                <a:gd name="connsiteX49" fmla="*/ 2012950 w 2127250"/>
                <a:gd name="connsiteY49" fmla="*/ 190500 h 1003300"/>
                <a:gd name="connsiteX50" fmla="*/ 1987550 w 2127250"/>
                <a:gd name="connsiteY50" fmla="*/ 165100 h 1003300"/>
                <a:gd name="connsiteX51" fmla="*/ 1981200 w 2127250"/>
                <a:gd name="connsiteY51" fmla="*/ 146050 h 1003300"/>
                <a:gd name="connsiteX52" fmla="*/ 1962150 w 2127250"/>
                <a:gd name="connsiteY52" fmla="*/ 139700 h 1003300"/>
                <a:gd name="connsiteX53" fmla="*/ 1905000 w 2127250"/>
                <a:gd name="connsiteY53" fmla="*/ 101600 h 1003300"/>
                <a:gd name="connsiteX54" fmla="*/ 1885950 w 2127250"/>
                <a:gd name="connsiteY54" fmla="*/ 88900 h 1003300"/>
                <a:gd name="connsiteX55" fmla="*/ 1866900 w 2127250"/>
                <a:gd name="connsiteY55" fmla="*/ 82550 h 1003300"/>
                <a:gd name="connsiteX56" fmla="*/ 1828800 w 2127250"/>
                <a:gd name="connsiteY56" fmla="*/ 57150 h 1003300"/>
                <a:gd name="connsiteX57" fmla="*/ 1809750 w 2127250"/>
                <a:gd name="connsiteY57" fmla="*/ 50800 h 1003300"/>
                <a:gd name="connsiteX58" fmla="*/ 1771650 w 2127250"/>
                <a:gd name="connsiteY58" fmla="*/ 31750 h 1003300"/>
                <a:gd name="connsiteX59" fmla="*/ 908050 w 2127250"/>
                <a:gd name="connsiteY59" fmla="*/ 25400 h 1003300"/>
                <a:gd name="connsiteX60" fmla="*/ 825500 w 2127250"/>
                <a:gd name="connsiteY60" fmla="*/ 19050 h 1003300"/>
                <a:gd name="connsiteX61" fmla="*/ 793750 w 2127250"/>
                <a:gd name="connsiteY61" fmla="*/ 12700 h 1003300"/>
                <a:gd name="connsiteX62" fmla="*/ 679450 w 2127250"/>
                <a:gd name="connsiteY62" fmla="*/ 6350 h 1003300"/>
                <a:gd name="connsiteX63" fmla="*/ 609600 w 2127250"/>
                <a:gd name="connsiteY63" fmla="*/ 0 h 1003300"/>
                <a:gd name="connsiteX64" fmla="*/ 450850 w 2127250"/>
                <a:gd name="connsiteY64" fmla="*/ 6350 h 1003300"/>
                <a:gd name="connsiteX65" fmla="*/ 387350 w 2127250"/>
                <a:gd name="connsiteY65" fmla="*/ 19050 h 1003300"/>
                <a:gd name="connsiteX66" fmla="*/ 273050 w 2127250"/>
                <a:gd name="connsiteY66" fmla="*/ 25400 h 100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127250" h="1003300">
                  <a:moveTo>
                    <a:pt x="273050" y="25400"/>
                  </a:moveTo>
                  <a:cubicBezTo>
                    <a:pt x="243417" y="28575"/>
                    <a:pt x="230028" y="31274"/>
                    <a:pt x="209550" y="38100"/>
                  </a:cubicBezTo>
                  <a:cubicBezTo>
                    <a:pt x="196850" y="42333"/>
                    <a:pt x="184437" y="47553"/>
                    <a:pt x="171450" y="50800"/>
                  </a:cubicBezTo>
                  <a:cubicBezTo>
                    <a:pt x="162983" y="52917"/>
                    <a:pt x="154409" y="54642"/>
                    <a:pt x="146050" y="57150"/>
                  </a:cubicBezTo>
                  <a:cubicBezTo>
                    <a:pt x="133228" y="60997"/>
                    <a:pt x="120650" y="65617"/>
                    <a:pt x="107950" y="69850"/>
                  </a:cubicBezTo>
                  <a:lnTo>
                    <a:pt x="88900" y="76200"/>
                  </a:lnTo>
                  <a:cubicBezTo>
                    <a:pt x="71967" y="127000"/>
                    <a:pt x="97367" y="67733"/>
                    <a:pt x="63500" y="101600"/>
                  </a:cubicBezTo>
                  <a:cubicBezTo>
                    <a:pt x="58767" y="106333"/>
                    <a:pt x="61331" y="115423"/>
                    <a:pt x="57150" y="120650"/>
                  </a:cubicBezTo>
                  <a:cubicBezTo>
                    <a:pt x="52382" y="126609"/>
                    <a:pt x="44450" y="129117"/>
                    <a:pt x="38100" y="133350"/>
                  </a:cubicBezTo>
                  <a:cubicBezTo>
                    <a:pt x="14942" y="202825"/>
                    <a:pt x="51876" y="97592"/>
                    <a:pt x="19050" y="171450"/>
                  </a:cubicBezTo>
                  <a:cubicBezTo>
                    <a:pt x="10216" y="191327"/>
                    <a:pt x="5277" y="213840"/>
                    <a:pt x="0" y="234950"/>
                  </a:cubicBezTo>
                  <a:cubicBezTo>
                    <a:pt x="2117" y="268817"/>
                    <a:pt x="3278" y="302757"/>
                    <a:pt x="6350" y="336550"/>
                  </a:cubicBezTo>
                  <a:cubicBezTo>
                    <a:pt x="7516" y="349372"/>
                    <a:pt x="12205" y="361784"/>
                    <a:pt x="12700" y="374650"/>
                  </a:cubicBezTo>
                  <a:cubicBezTo>
                    <a:pt x="16443" y="471968"/>
                    <a:pt x="13441" y="569522"/>
                    <a:pt x="19050" y="666750"/>
                  </a:cubicBezTo>
                  <a:cubicBezTo>
                    <a:pt x="19821" y="680115"/>
                    <a:pt x="27517" y="692150"/>
                    <a:pt x="31750" y="704850"/>
                  </a:cubicBezTo>
                  <a:cubicBezTo>
                    <a:pt x="40513" y="731140"/>
                    <a:pt x="32531" y="720187"/>
                    <a:pt x="57150" y="736600"/>
                  </a:cubicBezTo>
                  <a:cubicBezTo>
                    <a:pt x="73111" y="784483"/>
                    <a:pt x="49724" y="727318"/>
                    <a:pt x="82550" y="768350"/>
                  </a:cubicBezTo>
                  <a:cubicBezTo>
                    <a:pt x="117603" y="812167"/>
                    <a:pt x="53355" y="763704"/>
                    <a:pt x="107950" y="800100"/>
                  </a:cubicBezTo>
                  <a:cubicBezTo>
                    <a:pt x="141817" y="850900"/>
                    <a:pt x="97367" y="789517"/>
                    <a:pt x="139700" y="831850"/>
                  </a:cubicBezTo>
                  <a:cubicBezTo>
                    <a:pt x="182033" y="874183"/>
                    <a:pt x="120650" y="829733"/>
                    <a:pt x="171450" y="863600"/>
                  </a:cubicBezTo>
                  <a:cubicBezTo>
                    <a:pt x="201915" y="909297"/>
                    <a:pt x="158774" y="853033"/>
                    <a:pt x="222250" y="895350"/>
                  </a:cubicBezTo>
                  <a:cubicBezTo>
                    <a:pt x="228600" y="899583"/>
                    <a:pt x="234326" y="904950"/>
                    <a:pt x="241300" y="908050"/>
                  </a:cubicBezTo>
                  <a:cubicBezTo>
                    <a:pt x="253533" y="913487"/>
                    <a:pt x="268261" y="913324"/>
                    <a:pt x="279400" y="920750"/>
                  </a:cubicBezTo>
                  <a:cubicBezTo>
                    <a:pt x="285750" y="924983"/>
                    <a:pt x="291624" y="930037"/>
                    <a:pt x="298450" y="933450"/>
                  </a:cubicBezTo>
                  <a:cubicBezTo>
                    <a:pt x="306520" y="937485"/>
                    <a:pt x="336118" y="944794"/>
                    <a:pt x="342900" y="946150"/>
                  </a:cubicBezTo>
                  <a:cubicBezTo>
                    <a:pt x="383140" y="954198"/>
                    <a:pt x="413704" y="956364"/>
                    <a:pt x="457200" y="958850"/>
                  </a:cubicBezTo>
                  <a:cubicBezTo>
                    <a:pt x="586343" y="966230"/>
                    <a:pt x="653201" y="965586"/>
                    <a:pt x="787400" y="971550"/>
                  </a:cubicBezTo>
                  <a:cubicBezTo>
                    <a:pt x="821299" y="973057"/>
                    <a:pt x="855175" y="975194"/>
                    <a:pt x="889000" y="977900"/>
                  </a:cubicBezTo>
                  <a:cubicBezTo>
                    <a:pt x="908106" y="979428"/>
                    <a:pt x="926995" y="983578"/>
                    <a:pt x="946150" y="984250"/>
                  </a:cubicBezTo>
                  <a:cubicBezTo>
                    <a:pt x="1047710" y="987813"/>
                    <a:pt x="1149350" y="988483"/>
                    <a:pt x="1250950" y="990600"/>
                  </a:cubicBezTo>
                  <a:lnTo>
                    <a:pt x="1346200" y="996950"/>
                  </a:lnTo>
                  <a:cubicBezTo>
                    <a:pt x="1369510" y="998743"/>
                    <a:pt x="1392671" y="1003300"/>
                    <a:pt x="1416050" y="1003300"/>
                  </a:cubicBezTo>
                  <a:cubicBezTo>
                    <a:pt x="1473239" y="1003300"/>
                    <a:pt x="1530350" y="999067"/>
                    <a:pt x="1587500" y="996950"/>
                  </a:cubicBezTo>
                  <a:cubicBezTo>
                    <a:pt x="1600200" y="994833"/>
                    <a:pt x="1613109" y="993723"/>
                    <a:pt x="1625600" y="990600"/>
                  </a:cubicBezTo>
                  <a:cubicBezTo>
                    <a:pt x="1638587" y="987353"/>
                    <a:pt x="1650713" y="981147"/>
                    <a:pt x="1663700" y="977900"/>
                  </a:cubicBezTo>
                  <a:cubicBezTo>
                    <a:pt x="1680633" y="973667"/>
                    <a:pt x="1697941" y="970720"/>
                    <a:pt x="1714500" y="965200"/>
                  </a:cubicBezTo>
                  <a:cubicBezTo>
                    <a:pt x="1720850" y="963083"/>
                    <a:pt x="1727056" y="960473"/>
                    <a:pt x="1733550" y="958850"/>
                  </a:cubicBezTo>
                  <a:cubicBezTo>
                    <a:pt x="1755130" y="953455"/>
                    <a:pt x="1789072" y="948631"/>
                    <a:pt x="1809750" y="946150"/>
                  </a:cubicBezTo>
                  <a:lnTo>
                    <a:pt x="1924050" y="933450"/>
                  </a:lnTo>
                  <a:lnTo>
                    <a:pt x="2019300" y="901700"/>
                  </a:lnTo>
                  <a:lnTo>
                    <a:pt x="2038350" y="895350"/>
                  </a:lnTo>
                  <a:lnTo>
                    <a:pt x="2057400" y="889000"/>
                  </a:lnTo>
                  <a:cubicBezTo>
                    <a:pt x="2063750" y="882650"/>
                    <a:pt x="2068978" y="874931"/>
                    <a:pt x="2076450" y="869950"/>
                  </a:cubicBezTo>
                  <a:cubicBezTo>
                    <a:pt x="2082019" y="866237"/>
                    <a:pt x="2090767" y="868333"/>
                    <a:pt x="2095500" y="863600"/>
                  </a:cubicBezTo>
                  <a:cubicBezTo>
                    <a:pt x="2117335" y="841765"/>
                    <a:pt x="2119265" y="830405"/>
                    <a:pt x="2127250" y="806450"/>
                  </a:cubicBezTo>
                  <a:cubicBezTo>
                    <a:pt x="2125133" y="654050"/>
                    <a:pt x="2126758" y="501552"/>
                    <a:pt x="2120900" y="349250"/>
                  </a:cubicBezTo>
                  <a:cubicBezTo>
                    <a:pt x="2120385" y="335873"/>
                    <a:pt x="2112433" y="323850"/>
                    <a:pt x="2108200" y="311150"/>
                  </a:cubicBezTo>
                  <a:cubicBezTo>
                    <a:pt x="2100215" y="287195"/>
                    <a:pt x="2098285" y="275835"/>
                    <a:pt x="2076450" y="254000"/>
                  </a:cubicBezTo>
                  <a:cubicBezTo>
                    <a:pt x="2070100" y="247650"/>
                    <a:pt x="2062913" y="242039"/>
                    <a:pt x="2057400" y="234950"/>
                  </a:cubicBezTo>
                  <a:cubicBezTo>
                    <a:pt x="2021737" y="189097"/>
                    <a:pt x="2049353" y="202634"/>
                    <a:pt x="2012950" y="190500"/>
                  </a:cubicBezTo>
                  <a:cubicBezTo>
                    <a:pt x="1996017" y="139700"/>
                    <a:pt x="2021417" y="198967"/>
                    <a:pt x="1987550" y="165100"/>
                  </a:cubicBezTo>
                  <a:cubicBezTo>
                    <a:pt x="1982817" y="160367"/>
                    <a:pt x="1985933" y="150783"/>
                    <a:pt x="1981200" y="146050"/>
                  </a:cubicBezTo>
                  <a:cubicBezTo>
                    <a:pt x="1976467" y="141317"/>
                    <a:pt x="1968001" y="142951"/>
                    <a:pt x="1962150" y="139700"/>
                  </a:cubicBezTo>
                  <a:lnTo>
                    <a:pt x="1905000" y="101600"/>
                  </a:lnTo>
                  <a:cubicBezTo>
                    <a:pt x="1898650" y="97367"/>
                    <a:pt x="1893190" y="91313"/>
                    <a:pt x="1885950" y="88900"/>
                  </a:cubicBezTo>
                  <a:cubicBezTo>
                    <a:pt x="1879600" y="86783"/>
                    <a:pt x="1872751" y="85801"/>
                    <a:pt x="1866900" y="82550"/>
                  </a:cubicBezTo>
                  <a:cubicBezTo>
                    <a:pt x="1853557" y="75137"/>
                    <a:pt x="1843280" y="61977"/>
                    <a:pt x="1828800" y="57150"/>
                  </a:cubicBezTo>
                  <a:cubicBezTo>
                    <a:pt x="1822450" y="55033"/>
                    <a:pt x="1815737" y="53793"/>
                    <a:pt x="1809750" y="50800"/>
                  </a:cubicBezTo>
                  <a:cubicBezTo>
                    <a:pt x="1796369" y="44109"/>
                    <a:pt x="1788084" y="31986"/>
                    <a:pt x="1771650" y="31750"/>
                  </a:cubicBezTo>
                  <a:lnTo>
                    <a:pt x="908050" y="25400"/>
                  </a:lnTo>
                  <a:cubicBezTo>
                    <a:pt x="880533" y="23283"/>
                    <a:pt x="852929" y="22098"/>
                    <a:pt x="825500" y="19050"/>
                  </a:cubicBezTo>
                  <a:cubicBezTo>
                    <a:pt x="814773" y="17858"/>
                    <a:pt x="804502" y="13635"/>
                    <a:pt x="793750" y="12700"/>
                  </a:cubicBezTo>
                  <a:cubicBezTo>
                    <a:pt x="755735" y="9394"/>
                    <a:pt x="717518" y="8975"/>
                    <a:pt x="679450" y="6350"/>
                  </a:cubicBezTo>
                  <a:cubicBezTo>
                    <a:pt x="656126" y="4741"/>
                    <a:pt x="632883" y="2117"/>
                    <a:pt x="609600" y="0"/>
                  </a:cubicBezTo>
                  <a:cubicBezTo>
                    <a:pt x="556683" y="2117"/>
                    <a:pt x="503699" y="2940"/>
                    <a:pt x="450850" y="6350"/>
                  </a:cubicBezTo>
                  <a:cubicBezTo>
                    <a:pt x="397384" y="9799"/>
                    <a:pt x="429821" y="12516"/>
                    <a:pt x="387350" y="19050"/>
                  </a:cubicBezTo>
                  <a:cubicBezTo>
                    <a:pt x="336959" y="26802"/>
                    <a:pt x="302683" y="22225"/>
                    <a:pt x="273050" y="2540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Consolas" panose="020B0609020204030204" pitchFamily="49" charset="0"/>
                </a:rPr>
                <a:t>HHHH  HHHT  HHTH  HHTT</a:t>
              </a:r>
            </a:p>
            <a:p>
              <a:pPr algn="ctr"/>
              <a:r>
                <a:rPr lang="en-US">
                  <a:solidFill>
                    <a:schemeClr val="tx1"/>
                  </a:solidFill>
                  <a:latin typeface="Consolas" panose="020B0609020204030204" pitchFamily="49" charset="0"/>
                </a:rPr>
                <a:t>HTHH  HTHT  HTTH  HTTT</a:t>
              </a:r>
            </a:p>
            <a:p>
              <a:pPr algn="ctr"/>
              <a:r>
                <a:rPr lang="en-US">
                  <a:solidFill>
                    <a:schemeClr val="tx1"/>
                  </a:solidFill>
                  <a:latin typeface="Consolas" panose="020B0609020204030204" pitchFamily="49" charset="0"/>
                </a:rPr>
                <a:t>THHH  THHT  THTH  THTT</a:t>
              </a:r>
            </a:p>
            <a:p>
              <a:pPr algn="ctr"/>
              <a:r>
                <a:rPr lang="en-US">
                  <a:solidFill>
                    <a:schemeClr val="tx1"/>
                  </a:solidFill>
                  <a:latin typeface="Consolas" panose="020B0609020204030204" pitchFamily="49" charset="0"/>
                </a:rPr>
                <a:t>TTHH  TTHT  TTTH  TTTT</a:t>
              </a:r>
            </a:p>
          </p:txBody>
        </p:sp>
      </p:grpSp>
      <p:grpSp>
        <p:nvGrpSpPr>
          <p:cNvPr id="7" name="Group 6">
            <a:extLst>
              <a:ext uri="{FF2B5EF4-FFF2-40B4-BE49-F238E27FC236}">
                <a16:creationId xmlns:a16="http://schemas.microsoft.com/office/drawing/2014/main" id="{43304BBA-9811-741A-A47B-95176666AB34}"/>
              </a:ext>
            </a:extLst>
          </p:cNvPr>
          <p:cNvGrpSpPr/>
          <p:nvPr/>
        </p:nvGrpSpPr>
        <p:grpSpPr>
          <a:xfrm>
            <a:off x="3002280" y="4170367"/>
            <a:ext cx="2296286" cy="833433"/>
            <a:chOff x="3002280" y="4170367"/>
            <a:chExt cx="2296286" cy="833433"/>
          </a:xfrm>
        </p:grpSpPr>
        <p:sp>
          <p:nvSpPr>
            <p:cNvPr id="2" name="Freeform: Shape 9">
              <a:extLst>
                <a:ext uri="{FF2B5EF4-FFF2-40B4-BE49-F238E27FC236}">
                  <a16:creationId xmlns:a16="http://schemas.microsoft.com/office/drawing/2014/main" id="{126A4865-2F50-9E85-538F-4741A925D872}"/>
                </a:ext>
              </a:extLst>
            </p:cNvPr>
            <p:cNvSpPr/>
            <p:nvPr/>
          </p:nvSpPr>
          <p:spPr>
            <a:xfrm>
              <a:off x="3002280" y="4170367"/>
              <a:ext cx="470774" cy="196944"/>
            </a:xfrm>
            <a:custGeom>
              <a:avLst/>
              <a:gdLst>
                <a:gd name="connsiteX0" fmla="*/ 177800 w 470774"/>
                <a:gd name="connsiteY0" fmla="*/ 12794 h 196944"/>
                <a:gd name="connsiteX1" fmla="*/ 44450 w 470774"/>
                <a:gd name="connsiteY1" fmla="*/ 19144 h 196944"/>
                <a:gd name="connsiteX2" fmla="*/ 12700 w 470774"/>
                <a:gd name="connsiteY2" fmla="*/ 50894 h 196944"/>
                <a:gd name="connsiteX3" fmla="*/ 0 w 470774"/>
                <a:gd name="connsiteY3" fmla="*/ 88994 h 196944"/>
                <a:gd name="connsiteX4" fmla="*/ 6350 w 470774"/>
                <a:gd name="connsiteY4" fmla="*/ 133444 h 196944"/>
                <a:gd name="connsiteX5" fmla="*/ 44450 w 470774"/>
                <a:gd name="connsiteY5" fmla="*/ 158844 h 196944"/>
                <a:gd name="connsiteX6" fmla="*/ 107950 w 470774"/>
                <a:gd name="connsiteY6" fmla="*/ 177894 h 196944"/>
                <a:gd name="connsiteX7" fmla="*/ 127000 w 470774"/>
                <a:gd name="connsiteY7" fmla="*/ 184244 h 196944"/>
                <a:gd name="connsiteX8" fmla="*/ 177800 w 470774"/>
                <a:gd name="connsiteY8" fmla="*/ 190594 h 196944"/>
                <a:gd name="connsiteX9" fmla="*/ 241300 w 470774"/>
                <a:gd name="connsiteY9" fmla="*/ 196944 h 196944"/>
                <a:gd name="connsiteX10" fmla="*/ 412750 w 470774"/>
                <a:gd name="connsiteY10" fmla="*/ 184244 h 196944"/>
                <a:gd name="connsiteX11" fmla="*/ 457200 w 470774"/>
                <a:gd name="connsiteY11" fmla="*/ 171544 h 196944"/>
                <a:gd name="connsiteX12" fmla="*/ 463550 w 470774"/>
                <a:gd name="connsiteY12" fmla="*/ 76294 h 196944"/>
                <a:gd name="connsiteX13" fmla="*/ 457200 w 470774"/>
                <a:gd name="connsiteY13" fmla="*/ 57244 h 196944"/>
                <a:gd name="connsiteX14" fmla="*/ 381000 w 470774"/>
                <a:gd name="connsiteY14" fmla="*/ 19144 h 196944"/>
                <a:gd name="connsiteX15" fmla="*/ 317500 w 470774"/>
                <a:gd name="connsiteY15" fmla="*/ 6444 h 196944"/>
                <a:gd name="connsiteX16" fmla="*/ 241300 w 470774"/>
                <a:gd name="connsiteY16" fmla="*/ 94 h 196944"/>
                <a:gd name="connsiteX17" fmla="*/ 177800 w 470774"/>
                <a:gd name="connsiteY17" fmla="*/ 12794 h 19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0774" h="196944">
                  <a:moveTo>
                    <a:pt x="177800" y="12794"/>
                  </a:moveTo>
                  <a:cubicBezTo>
                    <a:pt x="144992" y="15969"/>
                    <a:pt x="88607" y="13624"/>
                    <a:pt x="44450" y="19144"/>
                  </a:cubicBezTo>
                  <a:cubicBezTo>
                    <a:pt x="31501" y="20763"/>
                    <a:pt x="17182" y="40809"/>
                    <a:pt x="12700" y="50894"/>
                  </a:cubicBezTo>
                  <a:cubicBezTo>
                    <a:pt x="7263" y="63127"/>
                    <a:pt x="0" y="88994"/>
                    <a:pt x="0" y="88994"/>
                  </a:cubicBezTo>
                  <a:cubicBezTo>
                    <a:pt x="2117" y="103811"/>
                    <a:pt x="-1685" y="120817"/>
                    <a:pt x="6350" y="133444"/>
                  </a:cubicBezTo>
                  <a:cubicBezTo>
                    <a:pt x="14545" y="146321"/>
                    <a:pt x="29970" y="154017"/>
                    <a:pt x="44450" y="158844"/>
                  </a:cubicBezTo>
                  <a:cubicBezTo>
                    <a:pt x="134992" y="189025"/>
                    <a:pt x="40772" y="158700"/>
                    <a:pt x="107950" y="177894"/>
                  </a:cubicBezTo>
                  <a:cubicBezTo>
                    <a:pt x="114386" y="179733"/>
                    <a:pt x="120414" y="183047"/>
                    <a:pt x="127000" y="184244"/>
                  </a:cubicBezTo>
                  <a:cubicBezTo>
                    <a:pt x="143790" y="187297"/>
                    <a:pt x="160839" y="188709"/>
                    <a:pt x="177800" y="190594"/>
                  </a:cubicBezTo>
                  <a:cubicBezTo>
                    <a:pt x="198942" y="192943"/>
                    <a:pt x="220133" y="194827"/>
                    <a:pt x="241300" y="196944"/>
                  </a:cubicBezTo>
                  <a:cubicBezTo>
                    <a:pt x="310920" y="193463"/>
                    <a:pt x="351880" y="195311"/>
                    <a:pt x="412750" y="184244"/>
                  </a:cubicBezTo>
                  <a:cubicBezTo>
                    <a:pt x="430292" y="181055"/>
                    <a:pt x="440878" y="176985"/>
                    <a:pt x="457200" y="171544"/>
                  </a:cubicBezTo>
                  <a:cubicBezTo>
                    <a:pt x="474139" y="120728"/>
                    <a:pt x="473988" y="138921"/>
                    <a:pt x="463550" y="76294"/>
                  </a:cubicBezTo>
                  <a:cubicBezTo>
                    <a:pt x="462450" y="69692"/>
                    <a:pt x="461933" y="61977"/>
                    <a:pt x="457200" y="57244"/>
                  </a:cubicBezTo>
                  <a:cubicBezTo>
                    <a:pt x="432581" y="32625"/>
                    <a:pt x="411988" y="29473"/>
                    <a:pt x="381000" y="19144"/>
                  </a:cubicBezTo>
                  <a:cubicBezTo>
                    <a:pt x="351516" y="9316"/>
                    <a:pt x="360157" y="10934"/>
                    <a:pt x="317500" y="6444"/>
                  </a:cubicBezTo>
                  <a:cubicBezTo>
                    <a:pt x="292152" y="3776"/>
                    <a:pt x="266772" y="1004"/>
                    <a:pt x="241300" y="94"/>
                  </a:cubicBezTo>
                  <a:cubicBezTo>
                    <a:pt x="207455" y="-1115"/>
                    <a:pt x="210608" y="9619"/>
                    <a:pt x="177800" y="12794"/>
                  </a:cubicBez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10">
              <a:extLst>
                <a:ext uri="{FF2B5EF4-FFF2-40B4-BE49-F238E27FC236}">
                  <a16:creationId xmlns:a16="http://schemas.microsoft.com/office/drawing/2014/main" id="{AAB9B88F-4C82-6A06-3E68-7227C54EAECF}"/>
                </a:ext>
              </a:extLst>
            </p:cNvPr>
            <p:cNvSpPr/>
            <p:nvPr/>
          </p:nvSpPr>
          <p:spPr>
            <a:xfrm>
              <a:off x="4723482" y="4806950"/>
              <a:ext cx="575084" cy="196850"/>
            </a:xfrm>
            <a:custGeom>
              <a:avLst/>
              <a:gdLst>
                <a:gd name="connsiteX0" fmla="*/ 209550 w 575084"/>
                <a:gd name="connsiteY0" fmla="*/ 38100 h 196850"/>
                <a:gd name="connsiteX1" fmla="*/ 44450 w 575084"/>
                <a:gd name="connsiteY1" fmla="*/ 31750 h 196850"/>
                <a:gd name="connsiteX2" fmla="*/ 12700 w 575084"/>
                <a:gd name="connsiteY2" fmla="*/ 57150 h 196850"/>
                <a:gd name="connsiteX3" fmla="*/ 0 w 575084"/>
                <a:gd name="connsiteY3" fmla="*/ 95250 h 196850"/>
                <a:gd name="connsiteX4" fmla="*/ 19050 w 575084"/>
                <a:gd name="connsiteY4" fmla="*/ 158750 h 196850"/>
                <a:gd name="connsiteX5" fmla="*/ 57150 w 575084"/>
                <a:gd name="connsiteY5" fmla="*/ 171450 h 196850"/>
                <a:gd name="connsiteX6" fmla="*/ 101600 w 575084"/>
                <a:gd name="connsiteY6" fmla="*/ 184150 h 196850"/>
                <a:gd name="connsiteX7" fmla="*/ 133350 w 575084"/>
                <a:gd name="connsiteY7" fmla="*/ 190500 h 196850"/>
                <a:gd name="connsiteX8" fmla="*/ 196850 w 575084"/>
                <a:gd name="connsiteY8" fmla="*/ 196850 h 196850"/>
                <a:gd name="connsiteX9" fmla="*/ 514350 w 575084"/>
                <a:gd name="connsiteY9" fmla="*/ 190500 h 196850"/>
                <a:gd name="connsiteX10" fmla="*/ 533400 w 575084"/>
                <a:gd name="connsiteY10" fmla="*/ 184150 h 196850"/>
                <a:gd name="connsiteX11" fmla="*/ 558800 w 575084"/>
                <a:gd name="connsiteY11" fmla="*/ 177800 h 196850"/>
                <a:gd name="connsiteX12" fmla="*/ 565150 w 575084"/>
                <a:gd name="connsiteY12" fmla="*/ 88900 h 196850"/>
                <a:gd name="connsiteX13" fmla="*/ 546100 w 575084"/>
                <a:gd name="connsiteY13" fmla="*/ 50800 h 196850"/>
                <a:gd name="connsiteX14" fmla="*/ 527050 w 575084"/>
                <a:gd name="connsiteY14" fmla="*/ 44450 h 196850"/>
                <a:gd name="connsiteX15" fmla="*/ 488950 w 575084"/>
                <a:gd name="connsiteY15" fmla="*/ 19050 h 196850"/>
                <a:gd name="connsiteX16" fmla="*/ 469900 w 575084"/>
                <a:gd name="connsiteY16" fmla="*/ 12700 h 196850"/>
                <a:gd name="connsiteX17" fmla="*/ 361950 w 575084"/>
                <a:gd name="connsiteY17" fmla="*/ 0 h 196850"/>
                <a:gd name="connsiteX18" fmla="*/ 228600 w 575084"/>
                <a:gd name="connsiteY18" fmla="*/ 12700 h 196850"/>
                <a:gd name="connsiteX19" fmla="*/ 209550 w 575084"/>
                <a:gd name="connsiteY19" fmla="*/ 38100 h 19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5084" h="196850">
                  <a:moveTo>
                    <a:pt x="209550" y="38100"/>
                  </a:moveTo>
                  <a:cubicBezTo>
                    <a:pt x="112776" y="18745"/>
                    <a:pt x="167594" y="24054"/>
                    <a:pt x="44450" y="31750"/>
                  </a:cubicBezTo>
                  <a:cubicBezTo>
                    <a:pt x="23793" y="38636"/>
                    <a:pt x="22690" y="34671"/>
                    <a:pt x="12700" y="57150"/>
                  </a:cubicBezTo>
                  <a:cubicBezTo>
                    <a:pt x="7263" y="69383"/>
                    <a:pt x="0" y="95250"/>
                    <a:pt x="0" y="95250"/>
                  </a:cubicBezTo>
                  <a:cubicBezTo>
                    <a:pt x="1776" y="107681"/>
                    <a:pt x="930" y="147425"/>
                    <a:pt x="19050" y="158750"/>
                  </a:cubicBezTo>
                  <a:cubicBezTo>
                    <a:pt x="30402" y="165845"/>
                    <a:pt x="44450" y="167217"/>
                    <a:pt x="57150" y="171450"/>
                  </a:cubicBezTo>
                  <a:cubicBezTo>
                    <a:pt x="78364" y="178521"/>
                    <a:pt x="77680" y="178834"/>
                    <a:pt x="101600" y="184150"/>
                  </a:cubicBezTo>
                  <a:cubicBezTo>
                    <a:pt x="112136" y="186491"/>
                    <a:pt x="122652" y="189074"/>
                    <a:pt x="133350" y="190500"/>
                  </a:cubicBezTo>
                  <a:cubicBezTo>
                    <a:pt x="154436" y="193311"/>
                    <a:pt x="175683" y="194733"/>
                    <a:pt x="196850" y="196850"/>
                  </a:cubicBezTo>
                  <a:lnTo>
                    <a:pt x="514350" y="190500"/>
                  </a:lnTo>
                  <a:cubicBezTo>
                    <a:pt x="521039" y="190248"/>
                    <a:pt x="526964" y="185989"/>
                    <a:pt x="533400" y="184150"/>
                  </a:cubicBezTo>
                  <a:cubicBezTo>
                    <a:pt x="541791" y="181752"/>
                    <a:pt x="550333" y="179917"/>
                    <a:pt x="558800" y="177800"/>
                  </a:cubicBezTo>
                  <a:cubicBezTo>
                    <a:pt x="583387" y="140920"/>
                    <a:pt x="575504" y="161380"/>
                    <a:pt x="565150" y="88900"/>
                  </a:cubicBezTo>
                  <a:cubicBezTo>
                    <a:pt x="563666" y="78510"/>
                    <a:pt x="554214" y="57291"/>
                    <a:pt x="546100" y="50800"/>
                  </a:cubicBezTo>
                  <a:cubicBezTo>
                    <a:pt x="540873" y="46619"/>
                    <a:pt x="532901" y="47701"/>
                    <a:pt x="527050" y="44450"/>
                  </a:cubicBezTo>
                  <a:cubicBezTo>
                    <a:pt x="513707" y="37037"/>
                    <a:pt x="503430" y="23877"/>
                    <a:pt x="488950" y="19050"/>
                  </a:cubicBezTo>
                  <a:cubicBezTo>
                    <a:pt x="482600" y="16933"/>
                    <a:pt x="476464" y="14013"/>
                    <a:pt x="469900" y="12700"/>
                  </a:cubicBezTo>
                  <a:cubicBezTo>
                    <a:pt x="441825" y="7085"/>
                    <a:pt x="387140" y="2519"/>
                    <a:pt x="361950" y="0"/>
                  </a:cubicBezTo>
                  <a:cubicBezTo>
                    <a:pt x="287541" y="6201"/>
                    <a:pt x="295371" y="4845"/>
                    <a:pt x="228600" y="12700"/>
                  </a:cubicBezTo>
                  <a:lnTo>
                    <a:pt x="209550" y="38100"/>
                  </a:ln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35445254"/>
      </p:ext>
    </p:extLst>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788030-3056-4B01-92B8-C25E05E0E18D}"/>
              </a:ext>
            </a:extLst>
          </p:cNvPr>
          <p:cNvSpPr>
            <a:spLocks noGrp="1"/>
          </p:cNvSpPr>
          <p:nvPr>
            <p:ph type="title"/>
          </p:nvPr>
        </p:nvSpPr>
        <p:spPr/>
        <p:txBody>
          <a:bodyPr/>
          <a:lstStyle/>
          <a:p>
            <a:r>
              <a:rPr lang="en-US"/>
              <a:t>Four Biased Coins</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77C0F910-D172-4B87-B509-82A555F5A2CC}"/>
                  </a:ext>
                </a:extLst>
              </p:cNvPr>
              <p:cNvSpPr>
                <a:spLocks noGrp="1"/>
              </p:cNvSpPr>
              <p:nvPr>
                <p:ph type="body" idx="1"/>
              </p:nvPr>
            </p:nvSpPr>
            <p:spPr/>
            <p:txBody>
              <a:bodyPr/>
              <a:lstStyle/>
              <a:p>
                <a:pPr marL="101600" indent="0">
                  <a:buNone/>
                </a:pPr>
                <a:r>
                  <a:rPr lang="en-US" dirty="0"/>
                  <a:t>One common model in engineering applications is the biased coin. Can be used to model, e.g. chance that a system will fail.</a:t>
                </a:r>
              </a:p>
              <a:p>
                <a:pPr marL="101600" indent="0">
                  <a:buNone/>
                </a:pPr>
                <a:endParaRPr lang="en-US" dirty="0"/>
              </a:p>
              <a:p>
                <a:pPr marL="101600" indent="0">
                  <a:buNone/>
                </a:pPr>
                <a:r>
                  <a:rPr lang="en-US" dirty="0"/>
                  <a:t>Suppose we have a coin where </a:t>
                </a:r>
                <a14:m>
                  <m:oMath xmlns:m="http://schemas.openxmlformats.org/officeDocument/2006/math">
                    <m:r>
                      <a:rPr lang="en-US" b="1" i="1" smtClean="0">
                        <a:latin typeface="Cambria Math" panose="02040503050406030204" pitchFamily="18" charset="0"/>
                      </a:rPr>
                      <m:t>𝑷</m:t>
                    </m:r>
                    <m:d>
                      <m:dPr>
                        <m:ctrlPr>
                          <a:rPr lang="en-US" b="0" i="1" smtClean="0">
                            <a:latin typeface="Cambria Math" panose="02040503050406030204" pitchFamily="18" charset="0"/>
                          </a:rPr>
                        </m:ctrlPr>
                      </m:dPr>
                      <m:e>
                        <m:r>
                          <a:rPr lang="en-US" b="0" i="1" smtClean="0">
                            <a:latin typeface="Cambria Math" panose="02040503050406030204" pitchFamily="18" charset="0"/>
                          </a:rPr>
                          <m:t>𝐻</m:t>
                        </m:r>
                      </m:e>
                    </m:d>
                    <m:r>
                      <a:rPr lang="en-US" b="0" i="1" smtClean="0">
                        <a:latin typeface="Cambria Math" panose="02040503050406030204" pitchFamily="18" charset="0"/>
                      </a:rPr>
                      <m:t>=1</m:t>
                    </m:r>
                    <m:r>
                      <m:rPr>
                        <m:lit/>
                      </m:rPr>
                      <a:rPr lang="en-US" b="0" i="1" smtClean="0">
                        <a:latin typeface="Cambria Math" panose="02040503050406030204" pitchFamily="18" charset="0"/>
                      </a:rPr>
                      <m:t>/</m:t>
                    </m:r>
                    <m:r>
                      <a:rPr lang="en-US" b="0" i="1" smtClean="0">
                        <a:latin typeface="Cambria Math" panose="02040503050406030204" pitchFamily="18" charset="0"/>
                      </a:rPr>
                      <m:t>3</m:t>
                    </m:r>
                  </m:oMath>
                </a14:m>
                <a:r>
                  <a:rPr lang="en-US" dirty="0"/>
                  <a:t> and </a:t>
                </a:r>
                <a14:m>
                  <m:oMath xmlns:m="http://schemas.openxmlformats.org/officeDocument/2006/math">
                    <m:r>
                      <a:rPr lang="en-US" b="1" i="1" smtClean="0">
                        <a:latin typeface="Cambria Math" panose="02040503050406030204" pitchFamily="18" charset="0"/>
                      </a:rPr>
                      <m:t>𝑷</m:t>
                    </m:r>
                    <m:d>
                      <m:dPr>
                        <m:ctrlPr>
                          <a:rPr lang="en-US" b="0" i="1" smtClean="0">
                            <a:latin typeface="Cambria Math" panose="02040503050406030204" pitchFamily="18" charset="0"/>
                          </a:rPr>
                        </m:ctrlPr>
                      </m:dPr>
                      <m:e>
                        <m:r>
                          <a:rPr lang="en-US" b="0" i="1" smtClean="0">
                            <a:latin typeface="Cambria Math" panose="02040503050406030204" pitchFamily="18" charset="0"/>
                          </a:rPr>
                          <m:t>𝑇</m:t>
                        </m:r>
                      </m:e>
                    </m:d>
                    <m:r>
                      <a:rPr lang="en-US" b="0" i="1" smtClean="0">
                        <a:latin typeface="Cambria Math" panose="02040503050406030204" pitchFamily="18" charset="0"/>
                      </a:rPr>
                      <m:t>=2/3</m:t>
                    </m:r>
                  </m:oMath>
                </a14:m>
                <a:r>
                  <a:rPr lang="en-US" dirty="0"/>
                  <a:t>.</a:t>
                </a:r>
              </a:p>
              <a:p>
                <a:pPr marL="101600" indent="0">
                  <a:buNone/>
                </a:pPr>
                <a:endParaRPr lang="en-US" dirty="0"/>
              </a:p>
              <a:p>
                <a:pPr marL="101600" indent="0">
                  <a:buNone/>
                </a:pPr>
                <a:r>
                  <a:rPr lang="en-US" dirty="0"/>
                  <a:t>Suppose that our experiment consists of four consecutive flips.</a:t>
                </a:r>
              </a:p>
              <a:p>
                <a:pPr marL="101600" indent="0">
                  <a:buNone/>
                </a:pPr>
                <a:endParaRPr lang="en-US" dirty="0"/>
              </a:p>
              <a:p>
                <a:pPr marL="101600" indent="0">
                  <a:buNone/>
                </a:pPr>
                <a:r>
                  <a:rPr lang="en-US" dirty="0"/>
                  <a:t>What is the chance that we have two heads?</a:t>
                </a:r>
              </a:p>
              <a:p>
                <a:pPr marL="101600" indent="0">
                  <a:buNone/>
                </a:pPr>
                <a:endParaRPr lang="en-US" dirty="0"/>
              </a:p>
            </p:txBody>
          </p:sp>
        </mc:Choice>
        <mc:Fallback xmlns="">
          <p:sp>
            <p:nvSpPr>
              <p:cNvPr id="6" name="Text Placeholder 5">
                <a:extLst>
                  <a:ext uri="{FF2B5EF4-FFF2-40B4-BE49-F238E27FC236}">
                    <a16:creationId xmlns:a16="http://schemas.microsoft.com/office/drawing/2014/main" id="{77C0F910-D172-4B87-B509-82A555F5A2CC}"/>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772929F-EFC4-4875-A59D-C2A7CCE2FBB7}"/>
                  </a:ext>
                </a:extLst>
              </p:cNvPr>
              <p:cNvSpPr txBox="1"/>
              <p:nvPr/>
            </p:nvSpPr>
            <p:spPr>
              <a:xfrm>
                <a:off x="1708150" y="4367311"/>
                <a:ext cx="103505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Ω</m:t>
                      </m:r>
                      <m:r>
                        <a:rPr lang="en-US" b="0" i="1" smtClean="0">
                          <a:latin typeface="Cambria Math" panose="02040503050406030204" pitchFamily="18" charset="0"/>
                        </a:rPr>
                        <m:t>=</m:t>
                      </m:r>
                    </m:oMath>
                  </m:oMathPara>
                </a14:m>
                <a:endParaRPr lang="en-US"/>
              </a:p>
            </p:txBody>
          </p:sp>
        </mc:Choice>
        <mc:Fallback xmlns="">
          <p:sp>
            <p:nvSpPr>
              <p:cNvPr id="9" name="TextBox 8">
                <a:extLst>
                  <a:ext uri="{FF2B5EF4-FFF2-40B4-BE49-F238E27FC236}">
                    <a16:creationId xmlns:a16="http://schemas.microsoft.com/office/drawing/2014/main" id="{3772929F-EFC4-4875-A59D-C2A7CCE2FBB7}"/>
                  </a:ext>
                </a:extLst>
              </p:cNvPr>
              <p:cNvSpPr txBox="1">
                <a:spLocks noRot="1" noChangeAspect="1" noMove="1" noResize="1" noEditPoints="1" noAdjustHandles="1" noChangeArrowheads="1" noChangeShapeType="1" noTextEdit="1"/>
              </p:cNvSpPr>
              <p:nvPr/>
            </p:nvSpPr>
            <p:spPr>
              <a:xfrm>
                <a:off x="1708150" y="4367311"/>
                <a:ext cx="1035050" cy="307777"/>
              </a:xfrm>
              <a:prstGeom prst="rect">
                <a:avLst/>
              </a:prstGeom>
              <a:blipFill>
                <a:blip r:embed="rId5"/>
                <a:stretch>
                  <a:fillRect/>
                </a:stretch>
              </a:blipFill>
            </p:spPr>
            <p:txBody>
              <a:bodyPr/>
              <a:lstStyle/>
              <a:p>
                <a:r>
                  <a:rPr lang="en-US">
                    <a:noFill/>
                  </a:rPr>
                  <a:t> </a:t>
                </a:r>
              </a:p>
            </p:txBody>
          </p:sp>
        </mc:Fallback>
      </mc:AlternateContent>
      <p:pic>
        <p:nvPicPr>
          <p:cNvPr id="17410" name="Picture 2">
            <a:extLst>
              <a:ext uri="{FF2B5EF4-FFF2-40B4-BE49-F238E27FC236}">
                <a16:creationId xmlns:a16="http://schemas.microsoft.com/office/drawing/2014/main" id="{793B411D-860C-4B24-B90E-22F7A9190A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92850" y="1218948"/>
            <a:ext cx="1708150" cy="881405"/>
          </a:xfrm>
          <a:prstGeom prst="rect">
            <a:avLst/>
          </a:prstGeom>
        </p:spPr>
        <p:style>
          <a:lnRef idx="2">
            <a:schemeClr val="dk1"/>
          </a:lnRef>
          <a:fillRef idx="1">
            <a:schemeClr val="lt1"/>
          </a:fillRef>
          <a:effectRef idx="0">
            <a:schemeClr val="dk1"/>
          </a:effectRef>
          <a:fontRef idx="minor">
            <a:schemeClr val="dk1"/>
          </a:fontRef>
        </p:style>
      </p:pic>
      <p:sp>
        <p:nvSpPr>
          <p:cNvPr id="3" name="Freeform: Shape 2">
            <a:extLst>
              <a:ext uri="{FF2B5EF4-FFF2-40B4-BE49-F238E27FC236}">
                <a16:creationId xmlns:a16="http://schemas.microsoft.com/office/drawing/2014/main" id="{E8170A35-E8E1-4C23-AB70-35ACDC3DDA2A}"/>
              </a:ext>
            </a:extLst>
          </p:cNvPr>
          <p:cNvSpPr/>
          <p:nvPr/>
        </p:nvSpPr>
        <p:spPr>
          <a:xfrm>
            <a:off x="2622550" y="4095750"/>
            <a:ext cx="3009900" cy="1003300"/>
          </a:xfrm>
          <a:custGeom>
            <a:avLst/>
            <a:gdLst>
              <a:gd name="connsiteX0" fmla="*/ 273050 w 2127250"/>
              <a:gd name="connsiteY0" fmla="*/ 25400 h 1003300"/>
              <a:gd name="connsiteX1" fmla="*/ 209550 w 2127250"/>
              <a:gd name="connsiteY1" fmla="*/ 38100 h 1003300"/>
              <a:gd name="connsiteX2" fmla="*/ 171450 w 2127250"/>
              <a:gd name="connsiteY2" fmla="*/ 50800 h 1003300"/>
              <a:gd name="connsiteX3" fmla="*/ 146050 w 2127250"/>
              <a:gd name="connsiteY3" fmla="*/ 57150 h 1003300"/>
              <a:gd name="connsiteX4" fmla="*/ 107950 w 2127250"/>
              <a:gd name="connsiteY4" fmla="*/ 69850 h 1003300"/>
              <a:gd name="connsiteX5" fmla="*/ 88900 w 2127250"/>
              <a:gd name="connsiteY5" fmla="*/ 76200 h 1003300"/>
              <a:gd name="connsiteX6" fmla="*/ 63500 w 2127250"/>
              <a:gd name="connsiteY6" fmla="*/ 101600 h 1003300"/>
              <a:gd name="connsiteX7" fmla="*/ 57150 w 2127250"/>
              <a:gd name="connsiteY7" fmla="*/ 120650 h 1003300"/>
              <a:gd name="connsiteX8" fmla="*/ 38100 w 2127250"/>
              <a:gd name="connsiteY8" fmla="*/ 133350 h 1003300"/>
              <a:gd name="connsiteX9" fmla="*/ 19050 w 2127250"/>
              <a:gd name="connsiteY9" fmla="*/ 171450 h 1003300"/>
              <a:gd name="connsiteX10" fmla="*/ 0 w 2127250"/>
              <a:gd name="connsiteY10" fmla="*/ 234950 h 1003300"/>
              <a:gd name="connsiteX11" fmla="*/ 6350 w 2127250"/>
              <a:gd name="connsiteY11" fmla="*/ 336550 h 1003300"/>
              <a:gd name="connsiteX12" fmla="*/ 12700 w 2127250"/>
              <a:gd name="connsiteY12" fmla="*/ 374650 h 1003300"/>
              <a:gd name="connsiteX13" fmla="*/ 19050 w 2127250"/>
              <a:gd name="connsiteY13" fmla="*/ 666750 h 1003300"/>
              <a:gd name="connsiteX14" fmla="*/ 31750 w 2127250"/>
              <a:gd name="connsiteY14" fmla="*/ 704850 h 1003300"/>
              <a:gd name="connsiteX15" fmla="*/ 57150 w 2127250"/>
              <a:gd name="connsiteY15" fmla="*/ 736600 h 1003300"/>
              <a:gd name="connsiteX16" fmla="*/ 82550 w 2127250"/>
              <a:gd name="connsiteY16" fmla="*/ 768350 h 1003300"/>
              <a:gd name="connsiteX17" fmla="*/ 107950 w 2127250"/>
              <a:gd name="connsiteY17" fmla="*/ 800100 h 1003300"/>
              <a:gd name="connsiteX18" fmla="*/ 139700 w 2127250"/>
              <a:gd name="connsiteY18" fmla="*/ 831850 h 1003300"/>
              <a:gd name="connsiteX19" fmla="*/ 171450 w 2127250"/>
              <a:gd name="connsiteY19" fmla="*/ 863600 h 1003300"/>
              <a:gd name="connsiteX20" fmla="*/ 222250 w 2127250"/>
              <a:gd name="connsiteY20" fmla="*/ 895350 h 1003300"/>
              <a:gd name="connsiteX21" fmla="*/ 241300 w 2127250"/>
              <a:gd name="connsiteY21" fmla="*/ 908050 h 1003300"/>
              <a:gd name="connsiteX22" fmla="*/ 279400 w 2127250"/>
              <a:gd name="connsiteY22" fmla="*/ 920750 h 1003300"/>
              <a:gd name="connsiteX23" fmla="*/ 298450 w 2127250"/>
              <a:gd name="connsiteY23" fmla="*/ 933450 h 1003300"/>
              <a:gd name="connsiteX24" fmla="*/ 342900 w 2127250"/>
              <a:gd name="connsiteY24" fmla="*/ 946150 h 1003300"/>
              <a:gd name="connsiteX25" fmla="*/ 457200 w 2127250"/>
              <a:gd name="connsiteY25" fmla="*/ 958850 h 1003300"/>
              <a:gd name="connsiteX26" fmla="*/ 787400 w 2127250"/>
              <a:gd name="connsiteY26" fmla="*/ 971550 h 1003300"/>
              <a:gd name="connsiteX27" fmla="*/ 889000 w 2127250"/>
              <a:gd name="connsiteY27" fmla="*/ 977900 h 1003300"/>
              <a:gd name="connsiteX28" fmla="*/ 946150 w 2127250"/>
              <a:gd name="connsiteY28" fmla="*/ 984250 h 1003300"/>
              <a:gd name="connsiteX29" fmla="*/ 1250950 w 2127250"/>
              <a:gd name="connsiteY29" fmla="*/ 990600 h 1003300"/>
              <a:gd name="connsiteX30" fmla="*/ 1346200 w 2127250"/>
              <a:gd name="connsiteY30" fmla="*/ 996950 h 1003300"/>
              <a:gd name="connsiteX31" fmla="*/ 1416050 w 2127250"/>
              <a:gd name="connsiteY31" fmla="*/ 1003300 h 1003300"/>
              <a:gd name="connsiteX32" fmla="*/ 1587500 w 2127250"/>
              <a:gd name="connsiteY32" fmla="*/ 996950 h 1003300"/>
              <a:gd name="connsiteX33" fmla="*/ 1625600 w 2127250"/>
              <a:gd name="connsiteY33" fmla="*/ 990600 h 1003300"/>
              <a:gd name="connsiteX34" fmla="*/ 1663700 w 2127250"/>
              <a:gd name="connsiteY34" fmla="*/ 977900 h 1003300"/>
              <a:gd name="connsiteX35" fmla="*/ 1714500 w 2127250"/>
              <a:gd name="connsiteY35" fmla="*/ 965200 h 1003300"/>
              <a:gd name="connsiteX36" fmla="*/ 1733550 w 2127250"/>
              <a:gd name="connsiteY36" fmla="*/ 958850 h 1003300"/>
              <a:gd name="connsiteX37" fmla="*/ 1809750 w 2127250"/>
              <a:gd name="connsiteY37" fmla="*/ 946150 h 1003300"/>
              <a:gd name="connsiteX38" fmla="*/ 1924050 w 2127250"/>
              <a:gd name="connsiteY38" fmla="*/ 933450 h 1003300"/>
              <a:gd name="connsiteX39" fmla="*/ 2019300 w 2127250"/>
              <a:gd name="connsiteY39" fmla="*/ 901700 h 1003300"/>
              <a:gd name="connsiteX40" fmla="*/ 2038350 w 2127250"/>
              <a:gd name="connsiteY40" fmla="*/ 895350 h 1003300"/>
              <a:gd name="connsiteX41" fmla="*/ 2057400 w 2127250"/>
              <a:gd name="connsiteY41" fmla="*/ 889000 h 1003300"/>
              <a:gd name="connsiteX42" fmla="*/ 2076450 w 2127250"/>
              <a:gd name="connsiteY42" fmla="*/ 869950 h 1003300"/>
              <a:gd name="connsiteX43" fmla="*/ 2095500 w 2127250"/>
              <a:gd name="connsiteY43" fmla="*/ 863600 h 1003300"/>
              <a:gd name="connsiteX44" fmla="*/ 2127250 w 2127250"/>
              <a:gd name="connsiteY44" fmla="*/ 806450 h 1003300"/>
              <a:gd name="connsiteX45" fmla="*/ 2120900 w 2127250"/>
              <a:gd name="connsiteY45" fmla="*/ 349250 h 1003300"/>
              <a:gd name="connsiteX46" fmla="*/ 2108200 w 2127250"/>
              <a:gd name="connsiteY46" fmla="*/ 311150 h 1003300"/>
              <a:gd name="connsiteX47" fmla="*/ 2076450 w 2127250"/>
              <a:gd name="connsiteY47" fmla="*/ 254000 h 1003300"/>
              <a:gd name="connsiteX48" fmla="*/ 2057400 w 2127250"/>
              <a:gd name="connsiteY48" fmla="*/ 234950 h 1003300"/>
              <a:gd name="connsiteX49" fmla="*/ 2012950 w 2127250"/>
              <a:gd name="connsiteY49" fmla="*/ 190500 h 1003300"/>
              <a:gd name="connsiteX50" fmla="*/ 1987550 w 2127250"/>
              <a:gd name="connsiteY50" fmla="*/ 165100 h 1003300"/>
              <a:gd name="connsiteX51" fmla="*/ 1981200 w 2127250"/>
              <a:gd name="connsiteY51" fmla="*/ 146050 h 1003300"/>
              <a:gd name="connsiteX52" fmla="*/ 1962150 w 2127250"/>
              <a:gd name="connsiteY52" fmla="*/ 139700 h 1003300"/>
              <a:gd name="connsiteX53" fmla="*/ 1905000 w 2127250"/>
              <a:gd name="connsiteY53" fmla="*/ 101600 h 1003300"/>
              <a:gd name="connsiteX54" fmla="*/ 1885950 w 2127250"/>
              <a:gd name="connsiteY54" fmla="*/ 88900 h 1003300"/>
              <a:gd name="connsiteX55" fmla="*/ 1866900 w 2127250"/>
              <a:gd name="connsiteY55" fmla="*/ 82550 h 1003300"/>
              <a:gd name="connsiteX56" fmla="*/ 1828800 w 2127250"/>
              <a:gd name="connsiteY56" fmla="*/ 57150 h 1003300"/>
              <a:gd name="connsiteX57" fmla="*/ 1809750 w 2127250"/>
              <a:gd name="connsiteY57" fmla="*/ 50800 h 1003300"/>
              <a:gd name="connsiteX58" fmla="*/ 1771650 w 2127250"/>
              <a:gd name="connsiteY58" fmla="*/ 31750 h 1003300"/>
              <a:gd name="connsiteX59" fmla="*/ 908050 w 2127250"/>
              <a:gd name="connsiteY59" fmla="*/ 25400 h 1003300"/>
              <a:gd name="connsiteX60" fmla="*/ 825500 w 2127250"/>
              <a:gd name="connsiteY60" fmla="*/ 19050 h 1003300"/>
              <a:gd name="connsiteX61" fmla="*/ 793750 w 2127250"/>
              <a:gd name="connsiteY61" fmla="*/ 12700 h 1003300"/>
              <a:gd name="connsiteX62" fmla="*/ 679450 w 2127250"/>
              <a:gd name="connsiteY62" fmla="*/ 6350 h 1003300"/>
              <a:gd name="connsiteX63" fmla="*/ 609600 w 2127250"/>
              <a:gd name="connsiteY63" fmla="*/ 0 h 1003300"/>
              <a:gd name="connsiteX64" fmla="*/ 450850 w 2127250"/>
              <a:gd name="connsiteY64" fmla="*/ 6350 h 1003300"/>
              <a:gd name="connsiteX65" fmla="*/ 387350 w 2127250"/>
              <a:gd name="connsiteY65" fmla="*/ 19050 h 1003300"/>
              <a:gd name="connsiteX66" fmla="*/ 273050 w 2127250"/>
              <a:gd name="connsiteY66" fmla="*/ 25400 h 100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127250" h="1003300">
                <a:moveTo>
                  <a:pt x="273050" y="25400"/>
                </a:moveTo>
                <a:cubicBezTo>
                  <a:pt x="243417" y="28575"/>
                  <a:pt x="230028" y="31274"/>
                  <a:pt x="209550" y="38100"/>
                </a:cubicBezTo>
                <a:cubicBezTo>
                  <a:pt x="196850" y="42333"/>
                  <a:pt x="184437" y="47553"/>
                  <a:pt x="171450" y="50800"/>
                </a:cubicBezTo>
                <a:cubicBezTo>
                  <a:pt x="162983" y="52917"/>
                  <a:pt x="154409" y="54642"/>
                  <a:pt x="146050" y="57150"/>
                </a:cubicBezTo>
                <a:cubicBezTo>
                  <a:pt x="133228" y="60997"/>
                  <a:pt x="120650" y="65617"/>
                  <a:pt x="107950" y="69850"/>
                </a:cubicBezTo>
                <a:lnTo>
                  <a:pt x="88900" y="76200"/>
                </a:lnTo>
                <a:cubicBezTo>
                  <a:pt x="71967" y="127000"/>
                  <a:pt x="97367" y="67733"/>
                  <a:pt x="63500" y="101600"/>
                </a:cubicBezTo>
                <a:cubicBezTo>
                  <a:pt x="58767" y="106333"/>
                  <a:pt x="61331" y="115423"/>
                  <a:pt x="57150" y="120650"/>
                </a:cubicBezTo>
                <a:cubicBezTo>
                  <a:pt x="52382" y="126609"/>
                  <a:pt x="44450" y="129117"/>
                  <a:pt x="38100" y="133350"/>
                </a:cubicBezTo>
                <a:cubicBezTo>
                  <a:pt x="14942" y="202825"/>
                  <a:pt x="51876" y="97592"/>
                  <a:pt x="19050" y="171450"/>
                </a:cubicBezTo>
                <a:cubicBezTo>
                  <a:pt x="10216" y="191327"/>
                  <a:pt x="5277" y="213840"/>
                  <a:pt x="0" y="234950"/>
                </a:cubicBezTo>
                <a:cubicBezTo>
                  <a:pt x="2117" y="268817"/>
                  <a:pt x="3278" y="302757"/>
                  <a:pt x="6350" y="336550"/>
                </a:cubicBezTo>
                <a:cubicBezTo>
                  <a:pt x="7516" y="349372"/>
                  <a:pt x="12205" y="361784"/>
                  <a:pt x="12700" y="374650"/>
                </a:cubicBezTo>
                <a:cubicBezTo>
                  <a:pt x="16443" y="471968"/>
                  <a:pt x="13441" y="569522"/>
                  <a:pt x="19050" y="666750"/>
                </a:cubicBezTo>
                <a:cubicBezTo>
                  <a:pt x="19821" y="680115"/>
                  <a:pt x="27517" y="692150"/>
                  <a:pt x="31750" y="704850"/>
                </a:cubicBezTo>
                <a:cubicBezTo>
                  <a:pt x="40513" y="731140"/>
                  <a:pt x="32531" y="720187"/>
                  <a:pt x="57150" y="736600"/>
                </a:cubicBezTo>
                <a:cubicBezTo>
                  <a:pt x="73111" y="784483"/>
                  <a:pt x="49724" y="727318"/>
                  <a:pt x="82550" y="768350"/>
                </a:cubicBezTo>
                <a:cubicBezTo>
                  <a:pt x="117603" y="812167"/>
                  <a:pt x="53355" y="763704"/>
                  <a:pt x="107950" y="800100"/>
                </a:cubicBezTo>
                <a:cubicBezTo>
                  <a:pt x="141817" y="850900"/>
                  <a:pt x="97367" y="789517"/>
                  <a:pt x="139700" y="831850"/>
                </a:cubicBezTo>
                <a:cubicBezTo>
                  <a:pt x="182033" y="874183"/>
                  <a:pt x="120650" y="829733"/>
                  <a:pt x="171450" y="863600"/>
                </a:cubicBezTo>
                <a:cubicBezTo>
                  <a:pt x="201915" y="909297"/>
                  <a:pt x="158774" y="853033"/>
                  <a:pt x="222250" y="895350"/>
                </a:cubicBezTo>
                <a:cubicBezTo>
                  <a:pt x="228600" y="899583"/>
                  <a:pt x="234326" y="904950"/>
                  <a:pt x="241300" y="908050"/>
                </a:cubicBezTo>
                <a:cubicBezTo>
                  <a:pt x="253533" y="913487"/>
                  <a:pt x="268261" y="913324"/>
                  <a:pt x="279400" y="920750"/>
                </a:cubicBezTo>
                <a:cubicBezTo>
                  <a:pt x="285750" y="924983"/>
                  <a:pt x="291624" y="930037"/>
                  <a:pt x="298450" y="933450"/>
                </a:cubicBezTo>
                <a:cubicBezTo>
                  <a:pt x="306520" y="937485"/>
                  <a:pt x="336118" y="944794"/>
                  <a:pt x="342900" y="946150"/>
                </a:cubicBezTo>
                <a:cubicBezTo>
                  <a:pt x="383140" y="954198"/>
                  <a:pt x="413704" y="956364"/>
                  <a:pt x="457200" y="958850"/>
                </a:cubicBezTo>
                <a:cubicBezTo>
                  <a:pt x="586343" y="966230"/>
                  <a:pt x="653201" y="965586"/>
                  <a:pt x="787400" y="971550"/>
                </a:cubicBezTo>
                <a:cubicBezTo>
                  <a:pt x="821299" y="973057"/>
                  <a:pt x="855175" y="975194"/>
                  <a:pt x="889000" y="977900"/>
                </a:cubicBezTo>
                <a:cubicBezTo>
                  <a:pt x="908106" y="979428"/>
                  <a:pt x="926995" y="983578"/>
                  <a:pt x="946150" y="984250"/>
                </a:cubicBezTo>
                <a:cubicBezTo>
                  <a:pt x="1047710" y="987813"/>
                  <a:pt x="1149350" y="988483"/>
                  <a:pt x="1250950" y="990600"/>
                </a:cubicBezTo>
                <a:lnTo>
                  <a:pt x="1346200" y="996950"/>
                </a:lnTo>
                <a:cubicBezTo>
                  <a:pt x="1369510" y="998743"/>
                  <a:pt x="1392671" y="1003300"/>
                  <a:pt x="1416050" y="1003300"/>
                </a:cubicBezTo>
                <a:cubicBezTo>
                  <a:pt x="1473239" y="1003300"/>
                  <a:pt x="1530350" y="999067"/>
                  <a:pt x="1587500" y="996950"/>
                </a:cubicBezTo>
                <a:cubicBezTo>
                  <a:pt x="1600200" y="994833"/>
                  <a:pt x="1613109" y="993723"/>
                  <a:pt x="1625600" y="990600"/>
                </a:cubicBezTo>
                <a:cubicBezTo>
                  <a:pt x="1638587" y="987353"/>
                  <a:pt x="1650713" y="981147"/>
                  <a:pt x="1663700" y="977900"/>
                </a:cubicBezTo>
                <a:cubicBezTo>
                  <a:pt x="1680633" y="973667"/>
                  <a:pt x="1697941" y="970720"/>
                  <a:pt x="1714500" y="965200"/>
                </a:cubicBezTo>
                <a:cubicBezTo>
                  <a:pt x="1720850" y="963083"/>
                  <a:pt x="1727056" y="960473"/>
                  <a:pt x="1733550" y="958850"/>
                </a:cubicBezTo>
                <a:cubicBezTo>
                  <a:pt x="1755130" y="953455"/>
                  <a:pt x="1789072" y="948631"/>
                  <a:pt x="1809750" y="946150"/>
                </a:cubicBezTo>
                <a:lnTo>
                  <a:pt x="1924050" y="933450"/>
                </a:lnTo>
                <a:lnTo>
                  <a:pt x="2019300" y="901700"/>
                </a:lnTo>
                <a:lnTo>
                  <a:pt x="2038350" y="895350"/>
                </a:lnTo>
                <a:lnTo>
                  <a:pt x="2057400" y="889000"/>
                </a:lnTo>
                <a:cubicBezTo>
                  <a:pt x="2063750" y="882650"/>
                  <a:pt x="2068978" y="874931"/>
                  <a:pt x="2076450" y="869950"/>
                </a:cubicBezTo>
                <a:cubicBezTo>
                  <a:pt x="2082019" y="866237"/>
                  <a:pt x="2090767" y="868333"/>
                  <a:pt x="2095500" y="863600"/>
                </a:cubicBezTo>
                <a:cubicBezTo>
                  <a:pt x="2117335" y="841765"/>
                  <a:pt x="2119265" y="830405"/>
                  <a:pt x="2127250" y="806450"/>
                </a:cubicBezTo>
                <a:cubicBezTo>
                  <a:pt x="2125133" y="654050"/>
                  <a:pt x="2126758" y="501552"/>
                  <a:pt x="2120900" y="349250"/>
                </a:cubicBezTo>
                <a:cubicBezTo>
                  <a:pt x="2120385" y="335873"/>
                  <a:pt x="2112433" y="323850"/>
                  <a:pt x="2108200" y="311150"/>
                </a:cubicBezTo>
                <a:cubicBezTo>
                  <a:pt x="2100215" y="287195"/>
                  <a:pt x="2098285" y="275835"/>
                  <a:pt x="2076450" y="254000"/>
                </a:cubicBezTo>
                <a:cubicBezTo>
                  <a:pt x="2070100" y="247650"/>
                  <a:pt x="2062913" y="242039"/>
                  <a:pt x="2057400" y="234950"/>
                </a:cubicBezTo>
                <a:cubicBezTo>
                  <a:pt x="2021737" y="189097"/>
                  <a:pt x="2049353" y="202634"/>
                  <a:pt x="2012950" y="190500"/>
                </a:cubicBezTo>
                <a:cubicBezTo>
                  <a:pt x="1996017" y="139700"/>
                  <a:pt x="2021417" y="198967"/>
                  <a:pt x="1987550" y="165100"/>
                </a:cubicBezTo>
                <a:cubicBezTo>
                  <a:pt x="1982817" y="160367"/>
                  <a:pt x="1985933" y="150783"/>
                  <a:pt x="1981200" y="146050"/>
                </a:cubicBezTo>
                <a:cubicBezTo>
                  <a:pt x="1976467" y="141317"/>
                  <a:pt x="1968001" y="142951"/>
                  <a:pt x="1962150" y="139700"/>
                </a:cubicBezTo>
                <a:lnTo>
                  <a:pt x="1905000" y="101600"/>
                </a:lnTo>
                <a:cubicBezTo>
                  <a:pt x="1898650" y="97367"/>
                  <a:pt x="1893190" y="91313"/>
                  <a:pt x="1885950" y="88900"/>
                </a:cubicBezTo>
                <a:cubicBezTo>
                  <a:pt x="1879600" y="86783"/>
                  <a:pt x="1872751" y="85801"/>
                  <a:pt x="1866900" y="82550"/>
                </a:cubicBezTo>
                <a:cubicBezTo>
                  <a:pt x="1853557" y="75137"/>
                  <a:pt x="1843280" y="61977"/>
                  <a:pt x="1828800" y="57150"/>
                </a:cubicBezTo>
                <a:cubicBezTo>
                  <a:pt x="1822450" y="55033"/>
                  <a:pt x="1815737" y="53793"/>
                  <a:pt x="1809750" y="50800"/>
                </a:cubicBezTo>
                <a:cubicBezTo>
                  <a:pt x="1796369" y="44109"/>
                  <a:pt x="1788084" y="31986"/>
                  <a:pt x="1771650" y="31750"/>
                </a:cubicBezTo>
                <a:lnTo>
                  <a:pt x="908050" y="25400"/>
                </a:lnTo>
                <a:cubicBezTo>
                  <a:pt x="880533" y="23283"/>
                  <a:pt x="852929" y="22098"/>
                  <a:pt x="825500" y="19050"/>
                </a:cubicBezTo>
                <a:cubicBezTo>
                  <a:pt x="814773" y="17858"/>
                  <a:pt x="804502" y="13635"/>
                  <a:pt x="793750" y="12700"/>
                </a:cubicBezTo>
                <a:cubicBezTo>
                  <a:pt x="755735" y="9394"/>
                  <a:pt x="717518" y="8975"/>
                  <a:pt x="679450" y="6350"/>
                </a:cubicBezTo>
                <a:cubicBezTo>
                  <a:pt x="656126" y="4741"/>
                  <a:pt x="632883" y="2117"/>
                  <a:pt x="609600" y="0"/>
                </a:cubicBezTo>
                <a:cubicBezTo>
                  <a:pt x="556683" y="2117"/>
                  <a:pt x="503699" y="2940"/>
                  <a:pt x="450850" y="6350"/>
                </a:cubicBezTo>
                <a:cubicBezTo>
                  <a:pt x="397384" y="9799"/>
                  <a:pt x="429821" y="12516"/>
                  <a:pt x="387350" y="19050"/>
                </a:cubicBezTo>
                <a:cubicBezTo>
                  <a:pt x="336959" y="26802"/>
                  <a:pt x="302683" y="22225"/>
                  <a:pt x="273050" y="2540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Consolas" panose="020B0609020204030204" pitchFamily="49" charset="0"/>
              </a:rPr>
              <a:t>HHHH  HHHT  HHTH  HHTT</a:t>
            </a:r>
          </a:p>
          <a:p>
            <a:pPr algn="ctr"/>
            <a:r>
              <a:rPr lang="en-US">
                <a:solidFill>
                  <a:schemeClr val="tx1"/>
                </a:solidFill>
                <a:latin typeface="Consolas" panose="020B0609020204030204" pitchFamily="49" charset="0"/>
              </a:rPr>
              <a:t>HTHH  HTHT  HTTH  HTTT</a:t>
            </a:r>
          </a:p>
          <a:p>
            <a:pPr algn="ctr"/>
            <a:r>
              <a:rPr lang="en-US">
                <a:solidFill>
                  <a:schemeClr val="tx1"/>
                </a:solidFill>
                <a:latin typeface="Consolas" panose="020B0609020204030204" pitchFamily="49" charset="0"/>
              </a:rPr>
              <a:t>THHH  THHT  THTH  THTT</a:t>
            </a:r>
          </a:p>
          <a:p>
            <a:pPr algn="ctr"/>
            <a:r>
              <a:rPr lang="en-US">
                <a:solidFill>
                  <a:schemeClr val="tx1"/>
                </a:solidFill>
                <a:latin typeface="Consolas" panose="020B0609020204030204" pitchFamily="49" charset="0"/>
              </a:rPr>
              <a:t>TTHH  TTHT  TTTH  TTTT</a:t>
            </a:r>
          </a:p>
        </p:txBody>
      </p:sp>
    </p:spTree>
    <p:extLst>
      <p:ext uri="{BB962C8B-B14F-4D97-AF65-F5344CB8AC3E}">
        <p14:creationId xmlns:p14="http://schemas.microsoft.com/office/powerpoint/2010/main" val="53188975"/>
      </p:ext>
    </p:extLst>
  </p:cSld>
  <p:clrMapOvr>
    <a:overrideClrMapping bg1="lt1" tx1="dk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788030-3056-4B01-92B8-C25E05E0E18D}"/>
              </a:ext>
            </a:extLst>
          </p:cNvPr>
          <p:cNvSpPr>
            <a:spLocks noGrp="1"/>
          </p:cNvSpPr>
          <p:nvPr>
            <p:ph type="title"/>
          </p:nvPr>
        </p:nvSpPr>
        <p:spPr/>
        <p:txBody>
          <a:bodyPr/>
          <a:lstStyle/>
          <a:p>
            <a:r>
              <a:rPr lang="en-US"/>
              <a:t>Four Biased Coins</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77C0F910-D172-4B87-B509-82A555F5A2CC}"/>
                  </a:ext>
                </a:extLst>
              </p:cNvPr>
              <p:cNvSpPr>
                <a:spLocks noGrp="1"/>
              </p:cNvSpPr>
              <p:nvPr>
                <p:ph type="body" idx="1"/>
              </p:nvPr>
            </p:nvSpPr>
            <p:spPr/>
            <p:txBody>
              <a:bodyPr/>
              <a:lstStyle/>
              <a:p>
                <a:pPr marL="101600" indent="0">
                  <a:buNone/>
                </a:pPr>
                <a:r>
                  <a:rPr lang="en-US"/>
                  <a:t>One common model in engineering applications is the biased coin. Can be used to model, e.g. chance that a system will fail.</a:t>
                </a:r>
              </a:p>
              <a:p>
                <a:pPr marL="101600" indent="0">
                  <a:buNone/>
                </a:pPr>
                <a:endParaRPr lang="en-US"/>
              </a:p>
              <a:p>
                <a:pPr marL="101600" indent="0">
                  <a:buNone/>
                </a:pPr>
                <a:r>
                  <a:rPr lang="en-US"/>
                  <a:t>Suppose we have a coin where </a:t>
                </a:r>
                <a14:m>
                  <m:oMath xmlns:m="http://schemas.openxmlformats.org/officeDocument/2006/math">
                    <m:r>
                      <a:rPr lang="en-US" b="1" i="1" smtClean="0">
                        <a:latin typeface="Cambria Math" panose="02040503050406030204" pitchFamily="18" charset="0"/>
                      </a:rPr>
                      <m:t>𝑷</m:t>
                    </m:r>
                    <m:d>
                      <m:dPr>
                        <m:ctrlPr>
                          <a:rPr lang="en-US" b="0" i="1" smtClean="0">
                            <a:latin typeface="Cambria Math" panose="02040503050406030204" pitchFamily="18" charset="0"/>
                          </a:rPr>
                        </m:ctrlPr>
                      </m:dPr>
                      <m:e>
                        <m:r>
                          <a:rPr lang="en-US" b="0" i="1" smtClean="0">
                            <a:latin typeface="Cambria Math" panose="02040503050406030204" pitchFamily="18" charset="0"/>
                          </a:rPr>
                          <m:t>𝐻</m:t>
                        </m:r>
                      </m:e>
                    </m:d>
                    <m:r>
                      <a:rPr lang="en-US" b="0" i="1" smtClean="0">
                        <a:latin typeface="Cambria Math" panose="02040503050406030204" pitchFamily="18" charset="0"/>
                      </a:rPr>
                      <m:t>=1</m:t>
                    </m:r>
                    <m:r>
                      <m:rPr>
                        <m:lit/>
                      </m:rPr>
                      <a:rPr lang="en-US" b="0" i="1" smtClean="0">
                        <a:latin typeface="Cambria Math" panose="02040503050406030204" pitchFamily="18" charset="0"/>
                      </a:rPr>
                      <m:t>/</m:t>
                    </m:r>
                    <m:r>
                      <a:rPr lang="en-US" b="0" i="1" smtClean="0">
                        <a:latin typeface="Cambria Math" panose="02040503050406030204" pitchFamily="18" charset="0"/>
                      </a:rPr>
                      <m:t>3</m:t>
                    </m:r>
                  </m:oMath>
                </a14:m>
                <a:r>
                  <a:rPr lang="en-US"/>
                  <a:t> and </a:t>
                </a:r>
                <a14:m>
                  <m:oMath xmlns:m="http://schemas.openxmlformats.org/officeDocument/2006/math">
                    <m:r>
                      <a:rPr lang="en-US" b="1" i="1" smtClean="0">
                        <a:latin typeface="Cambria Math" panose="02040503050406030204" pitchFamily="18" charset="0"/>
                      </a:rPr>
                      <m:t>𝑷</m:t>
                    </m:r>
                    <m:d>
                      <m:dPr>
                        <m:ctrlPr>
                          <a:rPr lang="en-US" b="0" i="1" smtClean="0">
                            <a:latin typeface="Cambria Math" panose="02040503050406030204" pitchFamily="18" charset="0"/>
                          </a:rPr>
                        </m:ctrlPr>
                      </m:dPr>
                      <m:e>
                        <m:r>
                          <a:rPr lang="en-US" b="0" i="1" smtClean="0">
                            <a:latin typeface="Cambria Math" panose="02040503050406030204" pitchFamily="18" charset="0"/>
                          </a:rPr>
                          <m:t>𝑇</m:t>
                        </m:r>
                      </m:e>
                    </m:d>
                    <m:r>
                      <a:rPr lang="en-US" b="0" i="1" smtClean="0">
                        <a:latin typeface="Cambria Math" panose="02040503050406030204" pitchFamily="18" charset="0"/>
                      </a:rPr>
                      <m:t>=2/3</m:t>
                    </m:r>
                  </m:oMath>
                </a14:m>
                <a:r>
                  <a:rPr lang="en-US"/>
                  <a:t>.</a:t>
                </a:r>
              </a:p>
              <a:p>
                <a:pPr marL="101600" indent="0">
                  <a:buNone/>
                </a:pPr>
                <a:endParaRPr lang="en-US"/>
              </a:p>
              <a:p>
                <a:pPr marL="101600" indent="0">
                  <a:buNone/>
                </a:pPr>
                <a:r>
                  <a:rPr lang="en-US"/>
                  <a:t>Suppose that our experiment consists of four consecutive flips.</a:t>
                </a:r>
              </a:p>
              <a:p>
                <a:pPr marL="101600" indent="0">
                  <a:buNone/>
                </a:pPr>
                <a:endParaRPr lang="en-US"/>
              </a:p>
              <a:p>
                <a:pPr marL="101600" indent="0">
                  <a:buNone/>
                </a:pPr>
                <a:r>
                  <a:rPr lang="en-US"/>
                  <a:t>What is the chance that we have two heads?</a:t>
                </a:r>
              </a:p>
              <a:p>
                <a14:m>
                  <m:oMath xmlns:m="http://schemas.openxmlformats.org/officeDocument/2006/math">
                    <m:r>
                      <a:rPr lang="en-US" b="1" i="1" smtClean="0">
                        <a:solidFill>
                          <a:srgbClr val="C00000"/>
                        </a:solidFill>
                        <a:latin typeface="Cambria Math" panose="02040503050406030204" pitchFamily="18" charset="0"/>
                      </a:rPr>
                      <m:t>𝑷</m:t>
                    </m:r>
                    <m:d>
                      <m:dPr>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𝐻𝐻𝑇𝑇</m:t>
                        </m:r>
                      </m:e>
                    </m:d>
                    <m:r>
                      <a:rPr lang="en-US" b="0" i="1" smtClean="0">
                        <a:solidFill>
                          <a:srgbClr val="C00000"/>
                        </a:solidFill>
                        <a:latin typeface="Cambria Math" panose="02040503050406030204" pitchFamily="18" charset="0"/>
                      </a:rPr>
                      <m:t>=</m:t>
                    </m:r>
                    <m:sSup>
                      <m:sSupPr>
                        <m:ctrlPr>
                          <a:rPr lang="en-US" b="0" i="1" smtClean="0">
                            <a:solidFill>
                              <a:srgbClr val="C00000"/>
                            </a:solidFill>
                            <a:latin typeface="Cambria Math" panose="02040503050406030204" pitchFamily="18" charset="0"/>
                          </a:rPr>
                        </m:ctrlPr>
                      </m:sSupPr>
                      <m:e>
                        <m:d>
                          <m:dPr>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2</m:t>
                            </m:r>
                            <m:r>
                              <m:rPr>
                                <m:lit/>
                              </m:rP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3</m:t>
                            </m:r>
                          </m:e>
                        </m:d>
                      </m:e>
                      <m:sup>
                        <m:r>
                          <a:rPr lang="en-US" b="0" i="1" smtClean="0">
                            <a:solidFill>
                              <a:srgbClr val="C00000"/>
                            </a:solidFill>
                            <a:latin typeface="Cambria Math" panose="02040503050406030204" pitchFamily="18" charset="0"/>
                          </a:rPr>
                          <m:t>2</m:t>
                        </m:r>
                      </m:sup>
                    </m:sSup>
                    <m:sSup>
                      <m:sSupPr>
                        <m:ctrlPr>
                          <a:rPr lang="en-US" b="0" i="1" smtClean="0">
                            <a:solidFill>
                              <a:srgbClr val="C00000"/>
                            </a:solidFill>
                            <a:latin typeface="Cambria Math" panose="02040503050406030204" pitchFamily="18" charset="0"/>
                          </a:rPr>
                        </m:ctrlPr>
                      </m:sSupPr>
                      <m:e>
                        <m:d>
                          <m:dPr>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1</m:t>
                            </m:r>
                            <m:r>
                              <m:rPr>
                                <m:lit/>
                              </m:rP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3</m:t>
                            </m:r>
                          </m:e>
                        </m:d>
                      </m:e>
                      <m:sup>
                        <m:r>
                          <a:rPr lang="en-US" b="0" i="1" smtClean="0">
                            <a:solidFill>
                              <a:srgbClr val="C00000"/>
                            </a:solidFill>
                            <a:latin typeface="Cambria Math" panose="02040503050406030204" pitchFamily="18" charset="0"/>
                          </a:rPr>
                          <m:t>2</m:t>
                        </m:r>
                      </m:sup>
                    </m:sSup>
                    <m:r>
                      <a:rPr lang="en-US" b="0" i="1" smtClean="0">
                        <a:solidFill>
                          <a:srgbClr val="C00000"/>
                        </a:solidFill>
                        <a:latin typeface="Cambria Math" panose="02040503050406030204" pitchFamily="18" charset="0"/>
                      </a:rPr>
                      <m:t>=4</m:t>
                    </m:r>
                    <m:r>
                      <m:rPr>
                        <m:lit/>
                      </m:rP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81</m:t>
                    </m:r>
                  </m:oMath>
                </a14:m>
                <a:r>
                  <a:rPr lang="en-US"/>
                  <a:t>, </a:t>
                </a:r>
                <a14:m>
                  <m:oMath xmlns:m="http://schemas.openxmlformats.org/officeDocument/2006/math">
                    <m:r>
                      <a:rPr lang="en-US" b="1" i="1" smtClean="0">
                        <a:solidFill>
                          <a:srgbClr val="C00000"/>
                        </a:solidFill>
                        <a:latin typeface="Cambria Math" panose="02040503050406030204" pitchFamily="18" charset="0"/>
                      </a:rPr>
                      <m:t>𝑷</m:t>
                    </m:r>
                    <m:d>
                      <m:dPr>
                        <m:ctrlPr>
                          <a:rPr lang="en-US" b="0" i="1" smtClean="0">
                            <a:solidFill>
                              <a:srgbClr val="C00000"/>
                            </a:solidFill>
                            <a:latin typeface="Cambria Math" panose="02040503050406030204" pitchFamily="18" charset="0"/>
                          </a:rPr>
                        </m:ctrlPr>
                      </m:dPr>
                      <m:e>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𝐴</m:t>
                            </m:r>
                          </m:e>
                          <m:sub>
                            <m:r>
                              <a:rPr lang="en-US" b="0" i="1" smtClean="0">
                                <a:solidFill>
                                  <a:srgbClr val="C00000"/>
                                </a:solidFill>
                                <a:latin typeface="Cambria Math" panose="02040503050406030204" pitchFamily="18" charset="0"/>
                              </a:rPr>
                              <m:t>𝑡𝑤𝑜h𝑒𝑎𝑑𝑠</m:t>
                            </m:r>
                          </m:sub>
                        </m:sSub>
                      </m:e>
                    </m:d>
                    <m:r>
                      <a:rPr lang="en-US" b="0" i="1" smtClean="0">
                        <a:solidFill>
                          <a:srgbClr val="C00000"/>
                        </a:solidFill>
                        <a:latin typeface="Cambria Math" panose="02040503050406030204" pitchFamily="18" charset="0"/>
                      </a:rPr>
                      <m:t>=6×4</m:t>
                    </m:r>
                    <m:r>
                      <m:rPr>
                        <m:lit/>
                      </m:rP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81=24/81</m:t>
                    </m:r>
                  </m:oMath>
                </a14:m>
                <a:r>
                  <a:rPr lang="en-US">
                    <a:solidFill>
                      <a:srgbClr val="C00000"/>
                    </a:solidFill>
                  </a:rPr>
                  <a:t> </a:t>
                </a:r>
              </a:p>
            </p:txBody>
          </p:sp>
        </mc:Choice>
        <mc:Fallback xmlns="">
          <p:sp>
            <p:nvSpPr>
              <p:cNvPr id="6" name="Text Placeholder 5">
                <a:extLst>
                  <a:ext uri="{FF2B5EF4-FFF2-40B4-BE49-F238E27FC236}">
                    <a16:creationId xmlns:a16="http://schemas.microsoft.com/office/drawing/2014/main" id="{77C0F910-D172-4B87-B509-82A555F5A2CC}"/>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772929F-EFC4-4875-A59D-C2A7CCE2FBB7}"/>
                  </a:ext>
                </a:extLst>
              </p:cNvPr>
              <p:cNvSpPr txBox="1"/>
              <p:nvPr/>
            </p:nvSpPr>
            <p:spPr>
              <a:xfrm>
                <a:off x="1708150" y="4367311"/>
                <a:ext cx="103505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Ω</m:t>
                      </m:r>
                      <m:r>
                        <a:rPr lang="en-US" b="0" i="1" smtClean="0">
                          <a:latin typeface="Cambria Math" panose="02040503050406030204" pitchFamily="18" charset="0"/>
                        </a:rPr>
                        <m:t>=</m:t>
                      </m:r>
                    </m:oMath>
                  </m:oMathPara>
                </a14:m>
                <a:endParaRPr lang="en-US"/>
              </a:p>
            </p:txBody>
          </p:sp>
        </mc:Choice>
        <mc:Fallback xmlns="">
          <p:sp>
            <p:nvSpPr>
              <p:cNvPr id="9" name="TextBox 8">
                <a:extLst>
                  <a:ext uri="{FF2B5EF4-FFF2-40B4-BE49-F238E27FC236}">
                    <a16:creationId xmlns:a16="http://schemas.microsoft.com/office/drawing/2014/main" id="{3772929F-EFC4-4875-A59D-C2A7CCE2FBB7}"/>
                  </a:ext>
                </a:extLst>
              </p:cNvPr>
              <p:cNvSpPr txBox="1">
                <a:spLocks noRot="1" noChangeAspect="1" noMove="1" noResize="1" noEditPoints="1" noAdjustHandles="1" noChangeArrowheads="1" noChangeShapeType="1" noTextEdit="1"/>
              </p:cNvSpPr>
              <p:nvPr/>
            </p:nvSpPr>
            <p:spPr>
              <a:xfrm>
                <a:off x="1708150" y="4367311"/>
                <a:ext cx="1035050" cy="307777"/>
              </a:xfrm>
              <a:prstGeom prst="rect">
                <a:avLst/>
              </a:prstGeom>
              <a:blipFill>
                <a:blip r:embed="rId4"/>
                <a:stretch>
                  <a:fillRect/>
                </a:stretch>
              </a:blipFill>
            </p:spPr>
            <p:txBody>
              <a:bodyPr/>
              <a:lstStyle/>
              <a:p>
                <a:r>
                  <a:rPr lang="en-US">
                    <a:noFill/>
                  </a:rPr>
                  <a:t> </a:t>
                </a:r>
              </a:p>
            </p:txBody>
          </p:sp>
        </mc:Fallback>
      </mc:AlternateContent>
      <p:pic>
        <p:nvPicPr>
          <p:cNvPr id="17410" name="Picture 2">
            <a:extLst>
              <a:ext uri="{FF2B5EF4-FFF2-40B4-BE49-F238E27FC236}">
                <a16:creationId xmlns:a16="http://schemas.microsoft.com/office/drawing/2014/main" id="{793B411D-860C-4B24-B90E-22F7A9190A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2850" y="1218948"/>
            <a:ext cx="1708150" cy="881405"/>
          </a:xfrm>
          <a:prstGeom prst="rect">
            <a:avLst/>
          </a:prstGeom>
        </p:spPr>
        <p:style>
          <a:lnRef idx="2">
            <a:schemeClr val="dk1"/>
          </a:lnRef>
          <a:fillRef idx="1">
            <a:schemeClr val="lt1"/>
          </a:fillRef>
          <a:effectRef idx="0">
            <a:schemeClr val="dk1"/>
          </a:effectRef>
          <a:fontRef idx="minor">
            <a:schemeClr val="dk1"/>
          </a:fontRef>
        </p:style>
      </p:pic>
      <p:sp>
        <p:nvSpPr>
          <p:cNvPr id="3" name="Freeform: Shape 2">
            <a:extLst>
              <a:ext uri="{FF2B5EF4-FFF2-40B4-BE49-F238E27FC236}">
                <a16:creationId xmlns:a16="http://schemas.microsoft.com/office/drawing/2014/main" id="{E8170A35-E8E1-4C23-AB70-35ACDC3DDA2A}"/>
              </a:ext>
            </a:extLst>
          </p:cNvPr>
          <p:cNvSpPr/>
          <p:nvPr/>
        </p:nvSpPr>
        <p:spPr>
          <a:xfrm>
            <a:off x="2622550" y="4095750"/>
            <a:ext cx="3009900" cy="1003300"/>
          </a:xfrm>
          <a:custGeom>
            <a:avLst/>
            <a:gdLst>
              <a:gd name="connsiteX0" fmla="*/ 273050 w 2127250"/>
              <a:gd name="connsiteY0" fmla="*/ 25400 h 1003300"/>
              <a:gd name="connsiteX1" fmla="*/ 209550 w 2127250"/>
              <a:gd name="connsiteY1" fmla="*/ 38100 h 1003300"/>
              <a:gd name="connsiteX2" fmla="*/ 171450 w 2127250"/>
              <a:gd name="connsiteY2" fmla="*/ 50800 h 1003300"/>
              <a:gd name="connsiteX3" fmla="*/ 146050 w 2127250"/>
              <a:gd name="connsiteY3" fmla="*/ 57150 h 1003300"/>
              <a:gd name="connsiteX4" fmla="*/ 107950 w 2127250"/>
              <a:gd name="connsiteY4" fmla="*/ 69850 h 1003300"/>
              <a:gd name="connsiteX5" fmla="*/ 88900 w 2127250"/>
              <a:gd name="connsiteY5" fmla="*/ 76200 h 1003300"/>
              <a:gd name="connsiteX6" fmla="*/ 63500 w 2127250"/>
              <a:gd name="connsiteY6" fmla="*/ 101600 h 1003300"/>
              <a:gd name="connsiteX7" fmla="*/ 57150 w 2127250"/>
              <a:gd name="connsiteY7" fmla="*/ 120650 h 1003300"/>
              <a:gd name="connsiteX8" fmla="*/ 38100 w 2127250"/>
              <a:gd name="connsiteY8" fmla="*/ 133350 h 1003300"/>
              <a:gd name="connsiteX9" fmla="*/ 19050 w 2127250"/>
              <a:gd name="connsiteY9" fmla="*/ 171450 h 1003300"/>
              <a:gd name="connsiteX10" fmla="*/ 0 w 2127250"/>
              <a:gd name="connsiteY10" fmla="*/ 234950 h 1003300"/>
              <a:gd name="connsiteX11" fmla="*/ 6350 w 2127250"/>
              <a:gd name="connsiteY11" fmla="*/ 336550 h 1003300"/>
              <a:gd name="connsiteX12" fmla="*/ 12700 w 2127250"/>
              <a:gd name="connsiteY12" fmla="*/ 374650 h 1003300"/>
              <a:gd name="connsiteX13" fmla="*/ 19050 w 2127250"/>
              <a:gd name="connsiteY13" fmla="*/ 666750 h 1003300"/>
              <a:gd name="connsiteX14" fmla="*/ 31750 w 2127250"/>
              <a:gd name="connsiteY14" fmla="*/ 704850 h 1003300"/>
              <a:gd name="connsiteX15" fmla="*/ 57150 w 2127250"/>
              <a:gd name="connsiteY15" fmla="*/ 736600 h 1003300"/>
              <a:gd name="connsiteX16" fmla="*/ 82550 w 2127250"/>
              <a:gd name="connsiteY16" fmla="*/ 768350 h 1003300"/>
              <a:gd name="connsiteX17" fmla="*/ 107950 w 2127250"/>
              <a:gd name="connsiteY17" fmla="*/ 800100 h 1003300"/>
              <a:gd name="connsiteX18" fmla="*/ 139700 w 2127250"/>
              <a:gd name="connsiteY18" fmla="*/ 831850 h 1003300"/>
              <a:gd name="connsiteX19" fmla="*/ 171450 w 2127250"/>
              <a:gd name="connsiteY19" fmla="*/ 863600 h 1003300"/>
              <a:gd name="connsiteX20" fmla="*/ 222250 w 2127250"/>
              <a:gd name="connsiteY20" fmla="*/ 895350 h 1003300"/>
              <a:gd name="connsiteX21" fmla="*/ 241300 w 2127250"/>
              <a:gd name="connsiteY21" fmla="*/ 908050 h 1003300"/>
              <a:gd name="connsiteX22" fmla="*/ 279400 w 2127250"/>
              <a:gd name="connsiteY22" fmla="*/ 920750 h 1003300"/>
              <a:gd name="connsiteX23" fmla="*/ 298450 w 2127250"/>
              <a:gd name="connsiteY23" fmla="*/ 933450 h 1003300"/>
              <a:gd name="connsiteX24" fmla="*/ 342900 w 2127250"/>
              <a:gd name="connsiteY24" fmla="*/ 946150 h 1003300"/>
              <a:gd name="connsiteX25" fmla="*/ 457200 w 2127250"/>
              <a:gd name="connsiteY25" fmla="*/ 958850 h 1003300"/>
              <a:gd name="connsiteX26" fmla="*/ 787400 w 2127250"/>
              <a:gd name="connsiteY26" fmla="*/ 971550 h 1003300"/>
              <a:gd name="connsiteX27" fmla="*/ 889000 w 2127250"/>
              <a:gd name="connsiteY27" fmla="*/ 977900 h 1003300"/>
              <a:gd name="connsiteX28" fmla="*/ 946150 w 2127250"/>
              <a:gd name="connsiteY28" fmla="*/ 984250 h 1003300"/>
              <a:gd name="connsiteX29" fmla="*/ 1250950 w 2127250"/>
              <a:gd name="connsiteY29" fmla="*/ 990600 h 1003300"/>
              <a:gd name="connsiteX30" fmla="*/ 1346200 w 2127250"/>
              <a:gd name="connsiteY30" fmla="*/ 996950 h 1003300"/>
              <a:gd name="connsiteX31" fmla="*/ 1416050 w 2127250"/>
              <a:gd name="connsiteY31" fmla="*/ 1003300 h 1003300"/>
              <a:gd name="connsiteX32" fmla="*/ 1587500 w 2127250"/>
              <a:gd name="connsiteY32" fmla="*/ 996950 h 1003300"/>
              <a:gd name="connsiteX33" fmla="*/ 1625600 w 2127250"/>
              <a:gd name="connsiteY33" fmla="*/ 990600 h 1003300"/>
              <a:gd name="connsiteX34" fmla="*/ 1663700 w 2127250"/>
              <a:gd name="connsiteY34" fmla="*/ 977900 h 1003300"/>
              <a:gd name="connsiteX35" fmla="*/ 1714500 w 2127250"/>
              <a:gd name="connsiteY35" fmla="*/ 965200 h 1003300"/>
              <a:gd name="connsiteX36" fmla="*/ 1733550 w 2127250"/>
              <a:gd name="connsiteY36" fmla="*/ 958850 h 1003300"/>
              <a:gd name="connsiteX37" fmla="*/ 1809750 w 2127250"/>
              <a:gd name="connsiteY37" fmla="*/ 946150 h 1003300"/>
              <a:gd name="connsiteX38" fmla="*/ 1924050 w 2127250"/>
              <a:gd name="connsiteY38" fmla="*/ 933450 h 1003300"/>
              <a:gd name="connsiteX39" fmla="*/ 2019300 w 2127250"/>
              <a:gd name="connsiteY39" fmla="*/ 901700 h 1003300"/>
              <a:gd name="connsiteX40" fmla="*/ 2038350 w 2127250"/>
              <a:gd name="connsiteY40" fmla="*/ 895350 h 1003300"/>
              <a:gd name="connsiteX41" fmla="*/ 2057400 w 2127250"/>
              <a:gd name="connsiteY41" fmla="*/ 889000 h 1003300"/>
              <a:gd name="connsiteX42" fmla="*/ 2076450 w 2127250"/>
              <a:gd name="connsiteY42" fmla="*/ 869950 h 1003300"/>
              <a:gd name="connsiteX43" fmla="*/ 2095500 w 2127250"/>
              <a:gd name="connsiteY43" fmla="*/ 863600 h 1003300"/>
              <a:gd name="connsiteX44" fmla="*/ 2127250 w 2127250"/>
              <a:gd name="connsiteY44" fmla="*/ 806450 h 1003300"/>
              <a:gd name="connsiteX45" fmla="*/ 2120900 w 2127250"/>
              <a:gd name="connsiteY45" fmla="*/ 349250 h 1003300"/>
              <a:gd name="connsiteX46" fmla="*/ 2108200 w 2127250"/>
              <a:gd name="connsiteY46" fmla="*/ 311150 h 1003300"/>
              <a:gd name="connsiteX47" fmla="*/ 2076450 w 2127250"/>
              <a:gd name="connsiteY47" fmla="*/ 254000 h 1003300"/>
              <a:gd name="connsiteX48" fmla="*/ 2057400 w 2127250"/>
              <a:gd name="connsiteY48" fmla="*/ 234950 h 1003300"/>
              <a:gd name="connsiteX49" fmla="*/ 2012950 w 2127250"/>
              <a:gd name="connsiteY49" fmla="*/ 190500 h 1003300"/>
              <a:gd name="connsiteX50" fmla="*/ 1987550 w 2127250"/>
              <a:gd name="connsiteY50" fmla="*/ 165100 h 1003300"/>
              <a:gd name="connsiteX51" fmla="*/ 1981200 w 2127250"/>
              <a:gd name="connsiteY51" fmla="*/ 146050 h 1003300"/>
              <a:gd name="connsiteX52" fmla="*/ 1962150 w 2127250"/>
              <a:gd name="connsiteY52" fmla="*/ 139700 h 1003300"/>
              <a:gd name="connsiteX53" fmla="*/ 1905000 w 2127250"/>
              <a:gd name="connsiteY53" fmla="*/ 101600 h 1003300"/>
              <a:gd name="connsiteX54" fmla="*/ 1885950 w 2127250"/>
              <a:gd name="connsiteY54" fmla="*/ 88900 h 1003300"/>
              <a:gd name="connsiteX55" fmla="*/ 1866900 w 2127250"/>
              <a:gd name="connsiteY55" fmla="*/ 82550 h 1003300"/>
              <a:gd name="connsiteX56" fmla="*/ 1828800 w 2127250"/>
              <a:gd name="connsiteY56" fmla="*/ 57150 h 1003300"/>
              <a:gd name="connsiteX57" fmla="*/ 1809750 w 2127250"/>
              <a:gd name="connsiteY57" fmla="*/ 50800 h 1003300"/>
              <a:gd name="connsiteX58" fmla="*/ 1771650 w 2127250"/>
              <a:gd name="connsiteY58" fmla="*/ 31750 h 1003300"/>
              <a:gd name="connsiteX59" fmla="*/ 908050 w 2127250"/>
              <a:gd name="connsiteY59" fmla="*/ 25400 h 1003300"/>
              <a:gd name="connsiteX60" fmla="*/ 825500 w 2127250"/>
              <a:gd name="connsiteY60" fmla="*/ 19050 h 1003300"/>
              <a:gd name="connsiteX61" fmla="*/ 793750 w 2127250"/>
              <a:gd name="connsiteY61" fmla="*/ 12700 h 1003300"/>
              <a:gd name="connsiteX62" fmla="*/ 679450 w 2127250"/>
              <a:gd name="connsiteY62" fmla="*/ 6350 h 1003300"/>
              <a:gd name="connsiteX63" fmla="*/ 609600 w 2127250"/>
              <a:gd name="connsiteY63" fmla="*/ 0 h 1003300"/>
              <a:gd name="connsiteX64" fmla="*/ 450850 w 2127250"/>
              <a:gd name="connsiteY64" fmla="*/ 6350 h 1003300"/>
              <a:gd name="connsiteX65" fmla="*/ 387350 w 2127250"/>
              <a:gd name="connsiteY65" fmla="*/ 19050 h 1003300"/>
              <a:gd name="connsiteX66" fmla="*/ 273050 w 2127250"/>
              <a:gd name="connsiteY66" fmla="*/ 25400 h 100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127250" h="1003300">
                <a:moveTo>
                  <a:pt x="273050" y="25400"/>
                </a:moveTo>
                <a:cubicBezTo>
                  <a:pt x="243417" y="28575"/>
                  <a:pt x="230028" y="31274"/>
                  <a:pt x="209550" y="38100"/>
                </a:cubicBezTo>
                <a:cubicBezTo>
                  <a:pt x="196850" y="42333"/>
                  <a:pt x="184437" y="47553"/>
                  <a:pt x="171450" y="50800"/>
                </a:cubicBezTo>
                <a:cubicBezTo>
                  <a:pt x="162983" y="52917"/>
                  <a:pt x="154409" y="54642"/>
                  <a:pt x="146050" y="57150"/>
                </a:cubicBezTo>
                <a:cubicBezTo>
                  <a:pt x="133228" y="60997"/>
                  <a:pt x="120650" y="65617"/>
                  <a:pt x="107950" y="69850"/>
                </a:cubicBezTo>
                <a:lnTo>
                  <a:pt x="88900" y="76200"/>
                </a:lnTo>
                <a:cubicBezTo>
                  <a:pt x="71967" y="127000"/>
                  <a:pt x="97367" y="67733"/>
                  <a:pt x="63500" y="101600"/>
                </a:cubicBezTo>
                <a:cubicBezTo>
                  <a:pt x="58767" y="106333"/>
                  <a:pt x="61331" y="115423"/>
                  <a:pt x="57150" y="120650"/>
                </a:cubicBezTo>
                <a:cubicBezTo>
                  <a:pt x="52382" y="126609"/>
                  <a:pt x="44450" y="129117"/>
                  <a:pt x="38100" y="133350"/>
                </a:cubicBezTo>
                <a:cubicBezTo>
                  <a:pt x="14942" y="202825"/>
                  <a:pt x="51876" y="97592"/>
                  <a:pt x="19050" y="171450"/>
                </a:cubicBezTo>
                <a:cubicBezTo>
                  <a:pt x="10216" y="191327"/>
                  <a:pt x="5277" y="213840"/>
                  <a:pt x="0" y="234950"/>
                </a:cubicBezTo>
                <a:cubicBezTo>
                  <a:pt x="2117" y="268817"/>
                  <a:pt x="3278" y="302757"/>
                  <a:pt x="6350" y="336550"/>
                </a:cubicBezTo>
                <a:cubicBezTo>
                  <a:pt x="7516" y="349372"/>
                  <a:pt x="12205" y="361784"/>
                  <a:pt x="12700" y="374650"/>
                </a:cubicBezTo>
                <a:cubicBezTo>
                  <a:pt x="16443" y="471968"/>
                  <a:pt x="13441" y="569522"/>
                  <a:pt x="19050" y="666750"/>
                </a:cubicBezTo>
                <a:cubicBezTo>
                  <a:pt x="19821" y="680115"/>
                  <a:pt x="27517" y="692150"/>
                  <a:pt x="31750" y="704850"/>
                </a:cubicBezTo>
                <a:cubicBezTo>
                  <a:pt x="40513" y="731140"/>
                  <a:pt x="32531" y="720187"/>
                  <a:pt x="57150" y="736600"/>
                </a:cubicBezTo>
                <a:cubicBezTo>
                  <a:pt x="73111" y="784483"/>
                  <a:pt x="49724" y="727318"/>
                  <a:pt x="82550" y="768350"/>
                </a:cubicBezTo>
                <a:cubicBezTo>
                  <a:pt x="117603" y="812167"/>
                  <a:pt x="53355" y="763704"/>
                  <a:pt x="107950" y="800100"/>
                </a:cubicBezTo>
                <a:cubicBezTo>
                  <a:pt x="141817" y="850900"/>
                  <a:pt x="97367" y="789517"/>
                  <a:pt x="139700" y="831850"/>
                </a:cubicBezTo>
                <a:cubicBezTo>
                  <a:pt x="182033" y="874183"/>
                  <a:pt x="120650" y="829733"/>
                  <a:pt x="171450" y="863600"/>
                </a:cubicBezTo>
                <a:cubicBezTo>
                  <a:pt x="201915" y="909297"/>
                  <a:pt x="158774" y="853033"/>
                  <a:pt x="222250" y="895350"/>
                </a:cubicBezTo>
                <a:cubicBezTo>
                  <a:pt x="228600" y="899583"/>
                  <a:pt x="234326" y="904950"/>
                  <a:pt x="241300" y="908050"/>
                </a:cubicBezTo>
                <a:cubicBezTo>
                  <a:pt x="253533" y="913487"/>
                  <a:pt x="268261" y="913324"/>
                  <a:pt x="279400" y="920750"/>
                </a:cubicBezTo>
                <a:cubicBezTo>
                  <a:pt x="285750" y="924983"/>
                  <a:pt x="291624" y="930037"/>
                  <a:pt x="298450" y="933450"/>
                </a:cubicBezTo>
                <a:cubicBezTo>
                  <a:pt x="306520" y="937485"/>
                  <a:pt x="336118" y="944794"/>
                  <a:pt x="342900" y="946150"/>
                </a:cubicBezTo>
                <a:cubicBezTo>
                  <a:pt x="383140" y="954198"/>
                  <a:pt x="413704" y="956364"/>
                  <a:pt x="457200" y="958850"/>
                </a:cubicBezTo>
                <a:cubicBezTo>
                  <a:pt x="586343" y="966230"/>
                  <a:pt x="653201" y="965586"/>
                  <a:pt x="787400" y="971550"/>
                </a:cubicBezTo>
                <a:cubicBezTo>
                  <a:pt x="821299" y="973057"/>
                  <a:pt x="855175" y="975194"/>
                  <a:pt x="889000" y="977900"/>
                </a:cubicBezTo>
                <a:cubicBezTo>
                  <a:pt x="908106" y="979428"/>
                  <a:pt x="926995" y="983578"/>
                  <a:pt x="946150" y="984250"/>
                </a:cubicBezTo>
                <a:cubicBezTo>
                  <a:pt x="1047710" y="987813"/>
                  <a:pt x="1149350" y="988483"/>
                  <a:pt x="1250950" y="990600"/>
                </a:cubicBezTo>
                <a:lnTo>
                  <a:pt x="1346200" y="996950"/>
                </a:lnTo>
                <a:cubicBezTo>
                  <a:pt x="1369510" y="998743"/>
                  <a:pt x="1392671" y="1003300"/>
                  <a:pt x="1416050" y="1003300"/>
                </a:cubicBezTo>
                <a:cubicBezTo>
                  <a:pt x="1473239" y="1003300"/>
                  <a:pt x="1530350" y="999067"/>
                  <a:pt x="1587500" y="996950"/>
                </a:cubicBezTo>
                <a:cubicBezTo>
                  <a:pt x="1600200" y="994833"/>
                  <a:pt x="1613109" y="993723"/>
                  <a:pt x="1625600" y="990600"/>
                </a:cubicBezTo>
                <a:cubicBezTo>
                  <a:pt x="1638587" y="987353"/>
                  <a:pt x="1650713" y="981147"/>
                  <a:pt x="1663700" y="977900"/>
                </a:cubicBezTo>
                <a:cubicBezTo>
                  <a:pt x="1680633" y="973667"/>
                  <a:pt x="1697941" y="970720"/>
                  <a:pt x="1714500" y="965200"/>
                </a:cubicBezTo>
                <a:cubicBezTo>
                  <a:pt x="1720850" y="963083"/>
                  <a:pt x="1727056" y="960473"/>
                  <a:pt x="1733550" y="958850"/>
                </a:cubicBezTo>
                <a:cubicBezTo>
                  <a:pt x="1755130" y="953455"/>
                  <a:pt x="1789072" y="948631"/>
                  <a:pt x="1809750" y="946150"/>
                </a:cubicBezTo>
                <a:lnTo>
                  <a:pt x="1924050" y="933450"/>
                </a:lnTo>
                <a:lnTo>
                  <a:pt x="2019300" y="901700"/>
                </a:lnTo>
                <a:lnTo>
                  <a:pt x="2038350" y="895350"/>
                </a:lnTo>
                <a:lnTo>
                  <a:pt x="2057400" y="889000"/>
                </a:lnTo>
                <a:cubicBezTo>
                  <a:pt x="2063750" y="882650"/>
                  <a:pt x="2068978" y="874931"/>
                  <a:pt x="2076450" y="869950"/>
                </a:cubicBezTo>
                <a:cubicBezTo>
                  <a:pt x="2082019" y="866237"/>
                  <a:pt x="2090767" y="868333"/>
                  <a:pt x="2095500" y="863600"/>
                </a:cubicBezTo>
                <a:cubicBezTo>
                  <a:pt x="2117335" y="841765"/>
                  <a:pt x="2119265" y="830405"/>
                  <a:pt x="2127250" y="806450"/>
                </a:cubicBezTo>
                <a:cubicBezTo>
                  <a:pt x="2125133" y="654050"/>
                  <a:pt x="2126758" y="501552"/>
                  <a:pt x="2120900" y="349250"/>
                </a:cubicBezTo>
                <a:cubicBezTo>
                  <a:pt x="2120385" y="335873"/>
                  <a:pt x="2112433" y="323850"/>
                  <a:pt x="2108200" y="311150"/>
                </a:cubicBezTo>
                <a:cubicBezTo>
                  <a:pt x="2100215" y="287195"/>
                  <a:pt x="2098285" y="275835"/>
                  <a:pt x="2076450" y="254000"/>
                </a:cubicBezTo>
                <a:cubicBezTo>
                  <a:pt x="2070100" y="247650"/>
                  <a:pt x="2062913" y="242039"/>
                  <a:pt x="2057400" y="234950"/>
                </a:cubicBezTo>
                <a:cubicBezTo>
                  <a:pt x="2021737" y="189097"/>
                  <a:pt x="2049353" y="202634"/>
                  <a:pt x="2012950" y="190500"/>
                </a:cubicBezTo>
                <a:cubicBezTo>
                  <a:pt x="1996017" y="139700"/>
                  <a:pt x="2021417" y="198967"/>
                  <a:pt x="1987550" y="165100"/>
                </a:cubicBezTo>
                <a:cubicBezTo>
                  <a:pt x="1982817" y="160367"/>
                  <a:pt x="1985933" y="150783"/>
                  <a:pt x="1981200" y="146050"/>
                </a:cubicBezTo>
                <a:cubicBezTo>
                  <a:pt x="1976467" y="141317"/>
                  <a:pt x="1968001" y="142951"/>
                  <a:pt x="1962150" y="139700"/>
                </a:cubicBezTo>
                <a:lnTo>
                  <a:pt x="1905000" y="101600"/>
                </a:lnTo>
                <a:cubicBezTo>
                  <a:pt x="1898650" y="97367"/>
                  <a:pt x="1893190" y="91313"/>
                  <a:pt x="1885950" y="88900"/>
                </a:cubicBezTo>
                <a:cubicBezTo>
                  <a:pt x="1879600" y="86783"/>
                  <a:pt x="1872751" y="85801"/>
                  <a:pt x="1866900" y="82550"/>
                </a:cubicBezTo>
                <a:cubicBezTo>
                  <a:pt x="1853557" y="75137"/>
                  <a:pt x="1843280" y="61977"/>
                  <a:pt x="1828800" y="57150"/>
                </a:cubicBezTo>
                <a:cubicBezTo>
                  <a:pt x="1822450" y="55033"/>
                  <a:pt x="1815737" y="53793"/>
                  <a:pt x="1809750" y="50800"/>
                </a:cubicBezTo>
                <a:cubicBezTo>
                  <a:pt x="1796369" y="44109"/>
                  <a:pt x="1788084" y="31986"/>
                  <a:pt x="1771650" y="31750"/>
                </a:cubicBezTo>
                <a:lnTo>
                  <a:pt x="908050" y="25400"/>
                </a:lnTo>
                <a:cubicBezTo>
                  <a:pt x="880533" y="23283"/>
                  <a:pt x="852929" y="22098"/>
                  <a:pt x="825500" y="19050"/>
                </a:cubicBezTo>
                <a:cubicBezTo>
                  <a:pt x="814773" y="17858"/>
                  <a:pt x="804502" y="13635"/>
                  <a:pt x="793750" y="12700"/>
                </a:cubicBezTo>
                <a:cubicBezTo>
                  <a:pt x="755735" y="9394"/>
                  <a:pt x="717518" y="8975"/>
                  <a:pt x="679450" y="6350"/>
                </a:cubicBezTo>
                <a:cubicBezTo>
                  <a:pt x="656126" y="4741"/>
                  <a:pt x="632883" y="2117"/>
                  <a:pt x="609600" y="0"/>
                </a:cubicBezTo>
                <a:cubicBezTo>
                  <a:pt x="556683" y="2117"/>
                  <a:pt x="503699" y="2940"/>
                  <a:pt x="450850" y="6350"/>
                </a:cubicBezTo>
                <a:cubicBezTo>
                  <a:pt x="397384" y="9799"/>
                  <a:pt x="429821" y="12516"/>
                  <a:pt x="387350" y="19050"/>
                </a:cubicBezTo>
                <a:cubicBezTo>
                  <a:pt x="336959" y="26802"/>
                  <a:pt x="302683" y="22225"/>
                  <a:pt x="273050" y="2540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Consolas" panose="020B0609020204030204" pitchFamily="49" charset="0"/>
              </a:rPr>
              <a:t>HHHH  HHHT  HHTH  HHTT</a:t>
            </a:r>
          </a:p>
          <a:p>
            <a:pPr algn="ctr"/>
            <a:r>
              <a:rPr lang="en-US">
                <a:solidFill>
                  <a:schemeClr val="tx1"/>
                </a:solidFill>
                <a:latin typeface="Consolas" panose="020B0609020204030204" pitchFamily="49" charset="0"/>
              </a:rPr>
              <a:t>HTHH  HTHT  HTTH  HTTT</a:t>
            </a:r>
          </a:p>
          <a:p>
            <a:pPr algn="ctr"/>
            <a:r>
              <a:rPr lang="en-US">
                <a:solidFill>
                  <a:schemeClr val="tx1"/>
                </a:solidFill>
                <a:latin typeface="Consolas" panose="020B0609020204030204" pitchFamily="49" charset="0"/>
              </a:rPr>
              <a:t>THHH  THHT  THTH  THTT</a:t>
            </a:r>
          </a:p>
          <a:p>
            <a:pPr algn="ctr"/>
            <a:r>
              <a:rPr lang="en-US">
                <a:solidFill>
                  <a:schemeClr val="tx1"/>
                </a:solidFill>
                <a:latin typeface="Consolas" panose="020B0609020204030204" pitchFamily="49" charset="0"/>
              </a:rPr>
              <a:t>TTHH  TTHT  TTTH  TTTT</a:t>
            </a:r>
          </a:p>
        </p:txBody>
      </p:sp>
      <p:sp>
        <p:nvSpPr>
          <p:cNvPr id="2" name="Freeform: Shape 1">
            <a:extLst>
              <a:ext uri="{FF2B5EF4-FFF2-40B4-BE49-F238E27FC236}">
                <a16:creationId xmlns:a16="http://schemas.microsoft.com/office/drawing/2014/main" id="{C07CD10D-C0A1-436E-A2A2-8EF63547C39B}"/>
              </a:ext>
            </a:extLst>
          </p:cNvPr>
          <p:cNvSpPr/>
          <p:nvPr/>
        </p:nvSpPr>
        <p:spPr>
          <a:xfrm>
            <a:off x="4743450" y="4191000"/>
            <a:ext cx="514350" cy="177800"/>
          </a:xfrm>
          <a:custGeom>
            <a:avLst/>
            <a:gdLst>
              <a:gd name="connsiteX0" fmla="*/ 247650 w 514350"/>
              <a:gd name="connsiteY0" fmla="*/ 6350 h 177800"/>
              <a:gd name="connsiteX1" fmla="*/ 215900 w 514350"/>
              <a:gd name="connsiteY1" fmla="*/ 0 h 177800"/>
              <a:gd name="connsiteX2" fmla="*/ 95250 w 514350"/>
              <a:gd name="connsiteY2" fmla="*/ 12700 h 177800"/>
              <a:gd name="connsiteX3" fmla="*/ 57150 w 514350"/>
              <a:gd name="connsiteY3" fmla="*/ 25400 h 177800"/>
              <a:gd name="connsiteX4" fmla="*/ 38100 w 514350"/>
              <a:gd name="connsiteY4" fmla="*/ 31750 h 177800"/>
              <a:gd name="connsiteX5" fmla="*/ 25400 w 514350"/>
              <a:gd name="connsiteY5" fmla="*/ 50800 h 177800"/>
              <a:gd name="connsiteX6" fmla="*/ 0 w 514350"/>
              <a:gd name="connsiteY6" fmla="*/ 76200 h 177800"/>
              <a:gd name="connsiteX7" fmla="*/ 19050 w 514350"/>
              <a:gd name="connsiteY7" fmla="*/ 120650 h 177800"/>
              <a:gd name="connsiteX8" fmla="*/ 38100 w 514350"/>
              <a:gd name="connsiteY8" fmla="*/ 127000 h 177800"/>
              <a:gd name="connsiteX9" fmla="*/ 76200 w 514350"/>
              <a:gd name="connsiteY9" fmla="*/ 152400 h 177800"/>
              <a:gd name="connsiteX10" fmla="*/ 120650 w 514350"/>
              <a:gd name="connsiteY10" fmla="*/ 165100 h 177800"/>
              <a:gd name="connsiteX11" fmla="*/ 209550 w 514350"/>
              <a:gd name="connsiteY11" fmla="*/ 177800 h 177800"/>
              <a:gd name="connsiteX12" fmla="*/ 393700 w 514350"/>
              <a:gd name="connsiteY12" fmla="*/ 171450 h 177800"/>
              <a:gd name="connsiteX13" fmla="*/ 444500 w 514350"/>
              <a:gd name="connsiteY13" fmla="*/ 165100 h 177800"/>
              <a:gd name="connsiteX14" fmla="*/ 495300 w 514350"/>
              <a:gd name="connsiteY14" fmla="*/ 152400 h 177800"/>
              <a:gd name="connsiteX15" fmla="*/ 514350 w 514350"/>
              <a:gd name="connsiteY15" fmla="*/ 139700 h 177800"/>
              <a:gd name="connsiteX16" fmla="*/ 495300 w 514350"/>
              <a:gd name="connsiteY16" fmla="*/ 76200 h 177800"/>
              <a:gd name="connsiteX17" fmla="*/ 476250 w 514350"/>
              <a:gd name="connsiteY17" fmla="*/ 69850 h 177800"/>
              <a:gd name="connsiteX18" fmla="*/ 419100 w 514350"/>
              <a:gd name="connsiteY18" fmla="*/ 44450 h 177800"/>
              <a:gd name="connsiteX19" fmla="*/ 361950 w 514350"/>
              <a:gd name="connsiteY19" fmla="*/ 25400 h 177800"/>
              <a:gd name="connsiteX20" fmla="*/ 342900 w 514350"/>
              <a:gd name="connsiteY20" fmla="*/ 19050 h 177800"/>
              <a:gd name="connsiteX21" fmla="*/ 273050 w 514350"/>
              <a:gd name="connsiteY21" fmla="*/ 6350 h 177800"/>
              <a:gd name="connsiteX22" fmla="*/ 184150 w 514350"/>
              <a:gd name="connsiteY22" fmla="*/ 635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4350" h="177800">
                <a:moveTo>
                  <a:pt x="247650" y="6350"/>
                </a:moveTo>
                <a:cubicBezTo>
                  <a:pt x="237067" y="4233"/>
                  <a:pt x="226693" y="0"/>
                  <a:pt x="215900" y="0"/>
                </a:cubicBezTo>
                <a:cubicBezTo>
                  <a:pt x="187027" y="0"/>
                  <a:pt x="130414" y="3110"/>
                  <a:pt x="95250" y="12700"/>
                </a:cubicBezTo>
                <a:cubicBezTo>
                  <a:pt x="82335" y="16222"/>
                  <a:pt x="69850" y="21167"/>
                  <a:pt x="57150" y="25400"/>
                </a:cubicBezTo>
                <a:lnTo>
                  <a:pt x="38100" y="31750"/>
                </a:lnTo>
                <a:cubicBezTo>
                  <a:pt x="33867" y="38100"/>
                  <a:pt x="31359" y="46032"/>
                  <a:pt x="25400" y="50800"/>
                </a:cubicBezTo>
                <a:cubicBezTo>
                  <a:pt x="-5388" y="75430"/>
                  <a:pt x="13855" y="34636"/>
                  <a:pt x="0" y="76200"/>
                </a:cubicBezTo>
                <a:cubicBezTo>
                  <a:pt x="3813" y="91452"/>
                  <a:pt x="5346" y="109687"/>
                  <a:pt x="19050" y="120650"/>
                </a:cubicBezTo>
                <a:cubicBezTo>
                  <a:pt x="24277" y="124831"/>
                  <a:pt x="32249" y="123749"/>
                  <a:pt x="38100" y="127000"/>
                </a:cubicBezTo>
                <a:cubicBezTo>
                  <a:pt x="51443" y="134413"/>
                  <a:pt x="61720" y="147573"/>
                  <a:pt x="76200" y="152400"/>
                </a:cubicBezTo>
                <a:cubicBezTo>
                  <a:pt x="94356" y="158452"/>
                  <a:pt x="100716" y="161113"/>
                  <a:pt x="120650" y="165100"/>
                </a:cubicBezTo>
                <a:cubicBezTo>
                  <a:pt x="151168" y="171204"/>
                  <a:pt x="178334" y="173898"/>
                  <a:pt x="209550" y="177800"/>
                </a:cubicBezTo>
                <a:lnTo>
                  <a:pt x="393700" y="171450"/>
                </a:lnTo>
                <a:cubicBezTo>
                  <a:pt x="410740" y="170529"/>
                  <a:pt x="427633" y="167695"/>
                  <a:pt x="444500" y="165100"/>
                </a:cubicBezTo>
                <a:cubicBezTo>
                  <a:pt x="454966" y="163490"/>
                  <a:pt x="483281" y="158409"/>
                  <a:pt x="495300" y="152400"/>
                </a:cubicBezTo>
                <a:cubicBezTo>
                  <a:pt x="502126" y="148987"/>
                  <a:pt x="508000" y="143933"/>
                  <a:pt x="514350" y="139700"/>
                </a:cubicBezTo>
                <a:cubicBezTo>
                  <a:pt x="511571" y="120247"/>
                  <a:pt x="513931" y="91105"/>
                  <a:pt x="495300" y="76200"/>
                </a:cubicBezTo>
                <a:cubicBezTo>
                  <a:pt x="490073" y="72019"/>
                  <a:pt x="482237" y="72843"/>
                  <a:pt x="476250" y="69850"/>
                </a:cubicBezTo>
                <a:cubicBezTo>
                  <a:pt x="415873" y="39661"/>
                  <a:pt x="517394" y="77215"/>
                  <a:pt x="419100" y="44450"/>
                </a:cubicBezTo>
                <a:lnTo>
                  <a:pt x="361950" y="25400"/>
                </a:lnTo>
                <a:cubicBezTo>
                  <a:pt x="355600" y="23283"/>
                  <a:pt x="349394" y="20673"/>
                  <a:pt x="342900" y="19050"/>
                </a:cubicBezTo>
                <a:cubicBezTo>
                  <a:pt x="317547" y="12712"/>
                  <a:pt x="301156" y="7688"/>
                  <a:pt x="273050" y="6350"/>
                </a:cubicBezTo>
                <a:cubicBezTo>
                  <a:pt x="243450" y="4940"/>
                  <a:pt x="213783" y="6350"/>
                  <a:pt x="184150" y="6350"/>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4" name="Freeform: Shape 3">
            <a:extLst>
              <a:ext uri="{FF2B5EF4-FFF2-40B4-BE49-F238E27FC236}">
                <a16:creationId xmlns:a16="http://schemas.microsoft.com/office/drawing/2014/main" id="{2DF4A3D6-F51B-478A-9A5A-EECD973706BA}"/>
              </a:ext>
            </a:extLst>
          </p:cNvPr>
          <p:cNvSpPr/>
          <p:nvPr/>
        </p:nvSpPr>
        <p:spPr>
          <a:xfrm>
            <a:off x="3594100" y="4362450"/>
            <a:ext cx="514100" cy="247650"/>
          </a:xfrm>
          <a:custGeom>
            <a:avLst/>
            <a:gdLst>
              <a:gd name="connsiteX0" fmla="*/ 285750 w 514100"/>
              <a:gd name="connsiteY0" fmla="*/ 12700 h 247650"/>
              <a:gd name="connsiteX1" fmla="*/ 196850 w 514100"/>
              <a:gd name="connsiteY1" fmla="*/ 6350 h 247650"/>
              <a:gd name="connsiteX2" fmla="*/ 158750 w 514100"/>
              <a:gd name="connsiteY2" fmla="*/ 0 h 247650"/>
              <a:gd name="connsiteX3" fmla="*/ 69850 w 514100"/>
              <a:gd name="connsiteY3" fmla="*/ 6350 h 247650"/>
              <a:gd name="connsiteX4" fmla="*/ 25400 w 514100"/>
              <a:gd name="connsiteY4" fmla="*/ 19050 h 247650"/>
              <a:gd name="connsiteX5" fmla="*/ 6350 w 514100"/>
              <a:gd name="connsiteY5" fmla="*/ 31750 h 247650"/>
              <a:gd name="connsiteX6" fmla="*/ 0 w 514100"/>
              <a:gd name="connsiteY6" fmla="*/ 50800 h 247650"/>
              <a:gd name="connsiteX7" fmla="*/ 6350 w 514100"/>
              <a:gd name="connsiteY7" fmla="*/ 101600 h 247650"/>
              <a:gd name="connsiteX8" fmla="*/ 31750 w 514100"/>
              <a:gd name="connsiteY8" fmla="*/ 158750 h 247650"/>
              <a:gd name="connsiteX9" fmla="*/ 50800 w 514100"/>
              <a:gd name="connsiteY9" fmla="*/ 171450 h 247650"/>
              <a:gd name="connsiteX10" fmla="*/ 57150 w 514100"/>
              <a:gd name="connsiteY10" fmla="*/ 190500 h 247650"/>
              <a:gd name="connsiteX11" fmla="*/ 76200 w 514100"/>
              <a:gd name="connsiteY11" fmla="*/ 196850 h 247650"/>
              <a:gd name="connsiteX12" fmla="*/ 95250 w 514100"/>
              <a:gd name="connsiteY12" fmla="*/ 209550 h 247650"/>
              <a:gd name="connsiteX13" fmla="*/ 133350 w 514100"/>
              <a:gd name="connsiteY13" fmla="*/ 222250 h 247650"/>
              <a:gd name="connsiteX14" fmla="*/ 171450 w 514100"/>
              <a:gd name="connsiteY14" fmla="*/ 234950 h 247650"/>
              <a:gd name="connsiteX15" fmla="*/ 190500 w 514100"/>
              <a:gd name="connsiteY15" fmla="*/ 241300 h 247650"/>
              <a:gd name="connsiteX16" fmla="*/ 215900 w 514100"/>
              <a:gd name="connsiteY16" fmla="*/ 247650 h 247650"/>
              <a:gd name="connsiteX17" fmla="*/ 349250 w 514100"/>
              <a:gd name="connsiteY17" fmla="*/ 241300 h 247650"/>
              <a:gd name="connsiteX18" fmla="*/ 387350 w 514100"/>
              <a:gd name="connsiteY18" fmla="*/ 228600 h 247650"/>
              <a:gd name="connsiteX19" fmla="*/ 419100 w 514100"/>
              <a:gd name="connsiteY19" fmla="*/ 222250 h 247650"/>
              <a:gd name="connsiteX20" fmla="*/ 457200 w 514100"/>
              <a:gd name="connsiteY20" fmla="*/ 215900 h 247650"/>
              <a:gd name="connsiteX21" fmla="*/ 495300 w 514100"/>
              <a:gd name="connsiteY21" fmla="*/ 203200 h 247650"/>
              <a:gd name="connsiteX22" fmla="*/ 501650 w 514100"/>
              <a:gd name="connsiteY22" fmla="*/ 127000 h 247650"/>
              <a:gd name="connsiteX23" fmla="*/ 463550 w 514100"/>
              <a:gd name="connsiteY23" fmla="*/ 101600 h 247650"/>
              <a:gd name="connsiteX24" fmla="*/ 444500 w 514100"/>
              <a:gd name="connsiteY24" fmla="*/ 88900 h 247650"/>
              <a:gd name="connsiteX25" fmla="*/ 406400 w 514100"/>
              <a:gd name="connsiteY25" fmla="*/ 76200 h 247650"/>
              <a:gd name="connsiteX26" fmla="*/ 349250 w 514100"/>
              <a:gd name="connsiteY26" fmla="*/ 50800 h 247650"/>
              <a:gd name="connsiteX27" fmla="*/ 304800 w 514100"/>
              <a:gd name="connsiteY27" fmla="*/ 38100 h 247650"/>
              <a:gd name="connsiteX28" fmla="*/ 285750 w 514100"/>
              <a:gd name="connsiteY28" fmla="*/ 1270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14100" h="247650">
                <a:moveTo>
                  <a:pt x="285750" y="12700"/>
                </a:moveTo>
                <a:cubicBezTo>
                  <a:pt x="267758" y="7408"/>
                  <a:pt x="226411" y="9306"/>
                  <a:pt x="196850" y="6350"/>
                </a:cubicBezTo>
                <a:cubicBezTo>
                  <a:pt x="184039" y="5069"/>
                  <a:pt x="171625" y="0"/>
                  <a:pt x="158750" y="0"/>
                </a:cubicBezTo>
                <a:cubicBezTo>
                  <a:pt x="129041" y="0"/>
                  <a:pt x="99483" y="4233"/>
                  <a:pt x="69850" y="6350"/>
                </a:cubicBezTo>
                <a:cubicBezTo>
                  <a:pt x="61712" y="8385"/>
                  <a:pt x="34510" y="14495"/>
                  <a:pt x="25400" y="19050"/>
                </a:cubicBezTo>
                <a:cubicBezTo>
                  <a:pt x="18574" y="22463"/>
                  <a:pt x="12700" y="27517"/>
                  <a:pt x="6350" y="31750"/>
                </a:cubicBezTo>
                <a:cubicBezTo>
                  <a:pt x="4233" y="38100"/>
                  <a:pt x="0" y="44107"/>
                  <a:pt x="0" y="50800"/>
                </a:cubicBezTo>
                <a:cubicBezTo>
                  <a:pt x="0" y="67865"/>
                  <a:pt x="2774" y="84914"/>
                  <a:pt x="6350" y="101600"/>
                </a:cubicBezTo>
                <a:cubicBezTo>
                  <a:pt x="9780" y="117605"/>
                  <a:pt x="18285" y="145285"/>
                  <a:pt x="31750" y="158750"/>
                </a:cubicBezTo>
                <a:cubicBezTo>
                  <a:pt x="37146" y="164146"/>
                  <a:pt x="44450" y="167217"/>
                  <a:pt x="50800" y="171450"/>
                </a:cubicBezTo>
                <a:cubicBezTo>
                  <a:pt x="52917" y="177800"/>
                  <a:pt x="52417" y="185767"/>
                  <a:pt x="57150" y="190500"/>
                </a:cubicBezTo>
                <a:cubicBezTo>
                  <a:pt x="61883" y="195233"/>
                  <a:pt x="70213" y="193857"/>
                  <a:pt x="76200" y="196850"/>
                </a:cubicBezTo>
                <a:cubicBezTo>
                  <a:pt x="83026" y="200263"/>
                  <a:pt x="88276" y="206450"/>
                  <a:pt x="95250" y="209550"/>
                </a:cubicBezTo>
                <a:cubicBezTo>
                  <a:pt x="107483" y="214987"/>
                  <a:pt x="120650" y="218017"/>
                  <a:pt x="133350" y="222250"/>
                </a:cubicBezTo>
                <a:lnTo>
                  <a:pt x="171450" y="234950"/>
                </a:lnTo>
                <a:cubicBezTo>
                  <a:pt x="177800" y="237067"/>
                  <a:pt x="184006" y="239677"/>
                  <a:pt x="190500" y="241300"/>
                </a:cubicBezTo>
                <a:lnTo>
                  <a:pt x="215900" y="247650"/>
                </a:lnTo>
                <a:cubicBezTo>
                  <a:pt x="260350" y="245533"/>
                  <a:pt x="305022" y="246214"/>
                  <a:pt x="349250" y="241300"/>
                </a:cubicBezTo>
                <a:cubicBezTo>
                  <a:pt x="362555" y="239822"/>
                  <a:pt x="374223" y="231225"/>
                  <a:pt x="387350" y="228600"/>
                </a:cubicBezTo>
                <a:lnTo>
                  <a:pt x="419100" y="222250"/>
                </a:lnTo>
                <a:cubicBezTo>
                  <a:pt x="431768" y="219947"/>
                  <a:pt x="444709" y="219023"/>
                  <a:pt x="457200" y="215900"/>
                </a:cubicBezTo>
                <a:cubicBezTo>
                  <a:pt x="470187" y="212653"/>
                  <a:pt x="495300" y="203200"/>
                  <a:pt x="495300" y="203200"/>
                </a:cubicBezTo>
                <a:cubicBezTo>
                  <a:pt x="512539" y="177342"/>
                  <a:pt x="524147" y="168779"/>
                  <a:pt x="501650" y="127000"/>
                </a:cubicBezTo>
                <a:cubicBezTo>
                  <a:pt x="494414" y="113561"/>
                  <a:pt x="476250" y="110067"/>
                  <a:pt x="463550" y="101600"/>
                </a:cubicBezTo>
                <a:cubicBezTo>
                  <a:pt x="457200" y="97367"/>
                  <a:pt x="451740" y="91313"/>
                  <a:pt x="444500" y="88900"/>
                </a:cubicBezTo>
                <a:cubicBezTo>
                  <a:pt x="431800" y="84667"/>
                  <a:pt x="417539" y="83626"/>
                  <a:pt x="406400" y="76200"/>
                </a:cubicBezTo>
                <a:cubicBezTo>
                  <a:pt x="376211" y="56074"/>
                  <a:pt x="394590" y="65913"/>
                  <a:pt x="349250" y="50800"/>
                </a:cubicBezTo>
                <a:cubicBezTo>
                  <a:pt x="334151" y="45767"/>
                  <a:pt x="320747" y="40758"/>
                  <a:pt x="304800" y="38100"/>
                </a:cubicBezTo>
                <a:cubicBezTo>
                  <a:pt x="300624" y="37404"/>
                  <a:pt x="303742" y="17992"/>
                  <a:pt x="285750" y="12700"/>
                </a:cubicBez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FE703FD8-692A-4F45-B7B8-2161BB24D264}"/>
              </a:ext>
            </a:extLst>
          </p:cNvPr>
          <p:cNvSpPr/>
          <p:nvPr/>
        </p:nvSpPr>
        <p:spPr>
          <a:xfrm>
            <a:off x="4178300" y="4380583"/>
            <a:ext cx="482875" cy="229517"/>
          </a:xfrm>
          <a:custGeom>
            <a:avLst/>
            <a:gdLst>
              <a:gd name="connsiteX0" fmla="*/ 273050 w 482875"/>
              <a:gd name="connsiteY0" fmla="*/ 917 h 229517"/>
              <a:gd name="connsiteX1" fmla="*/ 82550 w 482875"/>
              <a:gd name="connsiteY1" fmla="*/ 7267 h 229517"/>
              <a:gd name="connsiteX2" fmla="*/ 57150 w 482875"/>
              <a:gd name="connsiteY2" fmla="*/ 13617 h 229517"/>
              <a:gd name="connsiteX3" fmla="*/ 38100 w 482875"/>
              <a:gd name="connsiteY3" fmla="*/ 26317 h 229517"/>
              <a:gd name="connsiteX4" fmla="*/ 12700 w 482875"/>
              <a:gd name="connsiteY4" fmla="*/ 83467 h 229517"/>
              <a:gd name="connsiteX5" fmla="*/ 6350 w 482875"/>
              <a:gd name="connsiteY5" fmla="*/ 102517 h 229517"/>
              <a:gd name="connsiteX6" fmla="*/ 0 w 482875"/>
              <a:gd name="connsiteY6" fmla="*/ 121567 h 229517"/>
              <a:gd name="connsiteX7" fmla="*/ 6350 w 482875"/>
              <a:gd name="connsiteY7" fmla="*/ 166017 h 229517"/>
              <a:gd name="connsiteX8" fmla="*/ 44450 w 482875"/>
              <a:gd name="connsiteY8" fmla="*/ 191417 h 229517"/>
              <a:gd name="connsiteX9" fmla="*/ 63500 w 482875"/>
              <a:gd name="connsiteY9" fmla="*/ 204117 h 229517"/>
              <a:gd name="connsiteX10" fmla="*/ 82550 w 482875"/>
              <a:gd name="connsiteY10" fmla="*/ 216817 h 229517"/>
              <a:gd name="connsiteX11" fmla="*/ 133350 w 482875"/>
              <a:gd name="connsiteY11" fmla="*/ 229517 h 229517"/>
              <a:gd name="connsiteX12" fmla="*/ 393700 w 482875"/>
              <a:gd name="connsiteY12" fmla="*/ 223167 h 229517"/>
              <a:gd name="connsiteX13" fmla="*/ 425450 w 482875"/>
              <a:gd name="connsiteY13" fmla="*/ 216817 h 229517"/>
              <a:gd name="connsiteX14" fmla="*/ 463550 w 482875"/>
              <a:gd name="connsiteY14" fmla="*/ 204117 h 229517"/>
              <a:gd name="connsiteX15" fmla="*/ 469900 w 482875"/>
              <a:gd name="connsiteY15" fmla="*/ 185067 h 229517"/>
              <a:gd name="connsiteX16" fmla="*/ 482600 w 482875"/>
              <a:gd name="connsiteY16" fmla="*/ 166017 h 229517"/>
              <a:gd name="connsiteX17" fmla="*/ 476250 w 482875"/>
              <a:gd name="connsiteY17" fmla="*/ 121567 h 229517"/>
              <a:gd name="connsiteX18" fmla="*/ 469900 w 482875"/>
              <a:gd name="connsiteY18" fmla="*/ 102517 h 229517"/>
              <a:gd name="connsiteX19" fmla="*/ 431800 w 482875"/>
              <a:gd name="connsiteY19" fmla="*/ 77117 h 229517"/>
              <a:gd name="connsiteX20" fmla="*/ 412750 w 482875"/>
              <a:gd name="connsiteY20" fmla="*/ 64417 h 229517"/>
              <a:gd name="connsiteX21" fmla="*/ 393700 w 482875"/>
              <a:gd name="connsiteY21" fmla="*/ 51717 h 229517"/>
              <a:gd name="connsiteX22" fmla="*/ 330200 w 482875"/>
              <a:gd name="connsiteY22" fmla="*/ 32667 h 229517"/>
              <a:gd name="connsiteX23" fmla="*/ 311150 w 482875"/>
              <a:gd name="connsiteY23" fmla="*/ 26317 h 229517"/>
              <a:gd name="connsiteX24" fmla="*/ 273050 w 482875"/>
              <a:gd name="connsiteY24" fmla="*/ 917 h 22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2875" h="229517">
                <a:moveTo>
                  <a:pt x="273050" y="917"/>
                </a:moveTo>
                <a:cubicBezTo>
                  <a:pt x="234950" y="-2258"/>
                  <a:pt x="145976" y="3536"/>
                  <a:pt x="82550" y="7267"/>
                </a:cubicBezTo>
                <a:cubicBezTo>
                  <a:pt x="73838" y="7779"/>
                  <a:pt x="65172" y="10179"/>
                  <a:pt x="57150" y="13617"/>
                </a:cubicBezTo>
                <a:cubicBezTo>
                  <a:pt x="50135" y="16623"/>
                  <a:pt x="44450" y="22084"/>
                  <a:pt x="38100" y="26317"/>
                </a:cubicBezTo>
                <a:cubicBezTo>
                  <a:pt x="17974" y="56506"/>
                  <a:pt x="27813" y="38127"/>
                  <a:pt x="12700" y="83467"/>
                </a:cubicBezTo>
                <a:lnTo>
                  <a:pt x="6350" y="102517"/>
                </a:lnTo>
                <a:lnTo>
                  <a:pt x="0" y="121567"/>
                </a:lnTo>
                <a:cubicBezTo>
                  <a:pt x="2117" y="136384"/>
                  <a:pt x="-1685" y="153390"/>
                  <a:pt x="6350" y="166017"/>
                </a:cubicBezTo>
                <a:cubicBezTo>
                  <a:pt x="14545" y="178894"/>
                  <a:pt x="31750" y="182950"/>
                  <a:pt x="44450" y="191417"/>
                </a:cubicBezTo>
                <a:lnTo>
                  <a:pt x="63500" y="204117"/>
                </a:lnTo>
                <a:cubicBezTo>
                  <a:pt x="69850" y="208350"/>
                  <a:pt x="75310" y="214404"/>
                  <a:pt x="82550" y="216817"/>
                </a:cubicBezTo>
                <a:cubicBezTo>
                  <a:pt x="111839" y="226580"/>
                  <a:pt x="95036" y="221854"/>
                  <a:pt x="133350" y="229517"/>
                </a:cubicBezTo>
                <a:lnTo>
                  <a:pt x="393700" y="223167"/>
                </a:lnTo>
                <a:cubicBezTo>
                  <a:pt x="404483" y="222698"/>
                  <a:pt x="415037" y="219657"/>
                  <a:pt x="425450" y="216817"/>
                </a:cubicBezTo>
                <a:cubicBezTo>
                  <a:pt x="438365" y="213295"/>
                  <a:pt x="463550" y="204117"/>
                  <a:pt x="463550" y="204117"/>
                </a:cubicBezTo>
                <a:cubicBezTo>
                  <a:pt x="465667" y="197767"/>
                  <a:pt x="466907" y="191054"/>
                  <a:pt x="469900" y="185067"/>
                </a:cubicBezTo>
                <a:cubicBezTo>
                  <a:pt x="473313" y="178241"/>
                  <a:pt x="481841" y="173611"/>
                  <a:pt x="482600" y="166017"/>
                </a:cubicBezTo>
                <a:cubicBezTo>
                  <a:pt x="484089" y="151124"/>
                  <a:pt x="479185" y="136243"/>
                  <a:pt x="476250" y="121567"/>
                </a:cubicBezTo>
                <a:cubicBezTo>
                  <a:pt x="474937" y="115003"/>
                  <a:pt x="474633" y="107250"/>
                  <a:pt x="469900" y="102517"/>
                </a:cubicBezTo>
                <a:cubicBezTo>
                  <a:pt x="459107" y="91724"/>
                  <a:pt x="444500" y="85584"/>
                  <a:pt x="431800" y="77117"/>
                </a:cubicBezTo>
                <a:lnTo>
                  <a:pt x="412750" y="64417"/>
                </a:lnTo>
                <a:cubicBezTo>
                  <a:pt x="406400" y="60184"/>
                  <a:pt x="400940" y="54130"/>
                  <a:pt x="393700" y="51717"/>
                </a:cubicBezTo>
                <a:cubicBezTo>
                  <a:pt x="303158" y="21536"/>
                  <a:pt x="397378" y="51861"/>
                  <a:pt x="330200" y="32667"/>
                </a:cubicBezTo>
                <a:cubicBezTo>
                  <a:pt x="323764" y="30828"/>
                  <a:pt x="317714" y="27630"/>
                  <a:pt x="311150" y="26317"/>
                </a:cubicBezTo>
                <a:cubicBezTo>
                  <a:pt x="271916" y="18470"/>
                  <a:pt x="311150" y="4092"/>
                  <a:pt x="273050" y="917"/>
                </a:cubicBez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C945CBEC-3DC7-40AF-85D6-FCEB40A497F3}"/>
              </a:ext>
            </a:extLst>
          </p:cNvPr>
          <p:cNvSpPr/>
          <p:nvPr/>
        </p:nvSpPr>
        <p:spPr>
          <a:xfrm>
            <a:off x="3581400" y="4610006"/>
            <a:ext cx="470774" cy="196944"/>
          </a:xfrm>
          <a:custGeom>
            <a:avLst/>
            <a:gdLst>
              <a:gd name="connsiteX0" fmla="*/ 177800 w 470774"/>
              <a:gd name="connsiteY0" fmla="*/ 12794 h 196944"/>
              <a:gd name="connsiteX1" fmla="*/ 44450 w 470774"/>
              <a:gd name="connsiteY1" fmla="*/ 19144 h 196944"/>
              <a:gd name="connsiteX2" fmla="*/ 12700 w 470774"/>
              <a:gd name="connsiteY2" fmla="*/ 50894 h 196944"/>
              <a:gd name="connsiteX3" fmla="*/ 0 w 470774"/>
              <a:gd name="connsiteY3" fmla="*/ 88994 h 196944"/>
              <a:gd name="connsiteX4" fmla="*/ 6350 w 470774"/>
              <a:gd name="connsiteY4" fmla="*/ 133444 h 196944"/>
              <a:gd name="connsiteX5" fmla="*/ 44450 w 470774"/>
              <a:gd name="connsiteY5" fmla="*/ 158844 h 196944"/>
              <a:gd name="connsiteX6" fmla="*/ 107950 w 470774"/>
              <a:gd name="connsiteY6" fmla="*/ 177894 h 196944"/>
              <a:gd name="connsiteX7" fmla="*/ 127000 w 470774"/>
              <a:gd name="connsiteY7" fmla="*/ 184244 h 196944"/>
              <a:gd name="connsiteX8" fmla="*/ 177800 w 470774"/>
              <a:gd name="connsiteY8" fmla="*/ 190594 h 196944"/>
              <a:gd name="connsiteX9" fmla="*/ 241300 w 470774"/>
              <a:gd name="connsiteY9" fmla="*/ 196944 h 196944"/>
              <a:gd name="connsiteX10" fmla="*/ 412750 w 470774"/>
              <a:gd name="connsiteY10" fmla="*/ 184244 h 196944"/>
              <a:gd name="connsiteX11" fmla="*/ 457200 w 470774"/>
              <a:gd name="connsiteY11" fmla="*/ 171544 h 196944"/>
              <a:gd name="connsiteX12" fmla="*/ 463550 w 470774"/>
              <a:gd name="connsiteY12" fmla="*/ 76294 h 196944"/>
              <a:gd name="connsiteX13" fmla="*/ 457200 w 470774"/>
              <a:gd name="connsiteY13" fmla="*/ 57244 h 196944"/>
              <a:gd name="connsiteX14" fmla="*/ 381000 w 470774"/>
              <a:gd name="connsiteY14" fmla="*/ 19144 h 196944"/>
              <a:gd name="connsiteX15" fmla="*/ 317500 w 470774"/>
              <a:gd name="connsiteY15" fmla="*/ 6444 h 196944"/>
              <a:gd name="connsiteX16" fmla="*/ 241300 w 470774"/>
              <a:gd name="connsiteY16" fmla="*/ 94 h 196944"/>
              <a:gd name="connsiteX17" fmla="*/ 177800 w 470774"/>
              <a:gd name="connsiteY17" fmla="*/ 12794 h 19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0774" h="196944">
                <a:moveTo>
                  <a:pt x="177800" y="12794"/>
                </a:moveTo>
                <a:cubicBezTo>
                  <a:pt x="144992" y="15969"/>
                  <a:pt x="88607" y="13624"/>
                  <a:pt x="44450" y="19144"/>
                </a:cubicBezTo>
                <a:cubicBezTo>
                  <a:pt x="31501" y="20763"/>
                  <a:pt x="17182" y="40809"/>
                  <a:pt x="12700" y="50894"/>
                </a:cubicBezTo>
                <a:cubicBezTo>
                  <a:pt x="7263" y="63127"/>
                  <a:pt x="0" y="88994"/>
                  <a:pt x="0" y="88994"/>
                </a:cubicBezTo>
                <a:cubicBezTo>
                  <a:pt x="2117" y="103811"/>
                  <a:pt x="-1685" y="120817"/>
                  <a:pt x="6350" y="133444"/>
                </a:cubicBezTo>
                <a:cubicBezTo>
                  <a:pt x="14545" y="146321"/>
                  <a:pt x="29970" y="154017"/>
                  <a:pt x="44450" y="158844"/>
                </a:cubicBezTo>
                <a:cubicBezTo>
                  <a:pt x="134992" y="189025"/>
                  <a:pt x="40772" y="158700"/>
                  <a:pt x="107950" y="177894"/>
                </a:cubicBezTo>
                <a:cubicBezTo>
                  <a:pt x="114386" y="179733"/>
                  <a:pt x="120414" y="183047"/>
                  <a:pt x="127000" y="184244"/>
                </a:cubicBezTo>
                <a:cubicBezTo>
                  <a:pt x="143790" y="187297"/>
                  <a:pt x="160839" y="188709"/>
                  <a:pt x="177800" y="190594"/>
                </a:cubicBezTo>
                <a:cubicBezTo>
                  <a:pt x="198942" y="192943"/>
                  <a:pt x="220133" y="194827"/>
                  <a:pt x="241300" y="196944"/>
                </a:cubicBezTo>
                <a:cubicBezTo>
                  <a:pt x="310920" y="193463"/>
                  <a:pt x="351880" y="195311"/>
                  <a:pt x="412750" y="184244"/>
                </a:cubicBezTo>
                <a:cubicBezTo>
                  <a:pt x="430292" y="181055"/>
                  <a:pt x="440878" y="176985"/>
                  <a:pt x="457200" y="171544"/>
                </a:cubicBezTo>
                <a:cubicBezTo>
                  <a:pt x="474139" y="120728"/>
                  <a:pt x="473988" y="138921"/>
                  <a:pt x="463550" y="76294"/>
                </a:cubicBezTo>
                <a:cubicBezTo>
                  <a:pt x="462450" y="69692"/>
                  <a:pt x="461933" y="61977"/>
                  <a:pt x="457200" y="57244"/>
                </a:cubicBezTo>
                <a:cubicBezTo>
                  <a:pt x="432581" y="32625"/>
                  <a:pt x="411988" y="29473"/>
                  <a:pt x="381000" y="19144"/>
                </a:cubicBezTo>
                <a:cubicBezTo>
                  <a:pt x="351516" y="9316"/>
                  <a:pt x="360157" y="10934"/>
                  <a:pt x="317500" y="6444"/>
                </a:cubicBezTo>
                <a:cubicBezTo>
                  <a:pt x="292152" y="3776"/>
                  <a:pt x="266772" y="1004"/>
                  <a:pt x="241300" y="94"/>
                </a:cubicBezTo>
                <a:cubicBezTo>
                  <a:pt x="207455" y="-1115"/>
                  <a:pt x="210608" y="9619"/>
                  <a:pt x="177800" y="12794"/>
                </a:cubicBez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31963828-3A10-4D43-8DAC-28F908312186}"/>
              </a:ext>
            </a:extLst>
          </p:cNvPr>
          <p:cNvSpPr/>
          <p:nvPr/>
        </p:nvSpPr>
        <p:spPr>
          <a:xfrm>
            <a:off x="4165600" y="4603750"/>
            <a:ext cx="575084" cy="196850"/>
          </a:xfrm>
          <a:custGeom>
            <a:avLst/>
            <a:gdLst>
              <a:gd name="connsiteX0" fmla="*/ 209550 w 575084"/>
              <a:gd name="connsiteY0" fmla="*/ 38100 h 196850"/>
              <a:gd name="connsiteX1" fmla="*/ 44450 w 575084"/>
              <a:gd name="connsiteY1" fmla="*/ 31750 h 196850"/>
              <a:gd name="connsiteX2" fmla="*/ 12700 w 575084"/>
              <a:gd name="connsiteY2" fmla="*/ 57150 h 196850"/>
              <a:gd name="connsiteX3" fmla="*/ 0 w 575084"/>
              <a:gd name="connsiteY3" fmla="*/ 95250 h 196850"/>
              <a:gd name="connsiteX4" fmla="*/ 19050 w 575084"/>
              <a:gd name="connsiteY4" fmla="*/ 158750 h 196850"/>
              <a:gd name="connsiteX5" fmla="*/ 57150 w 575084"/>
              <a:gd name="connsiteY5" fmla="*/ 171450 h 196850"/>
              <a:gd name="connsiteX6" fmla="*/ 101600 w 575084"/>
              <a:gd name="connsiteY6" fmla="*/ 184150 h 196850"/>
              <a:gd name="connsiteX7" fmla="*/ 133350 w 575084"/>
              <a:gd name="connsiteY7" fmla="*/ 190500 h 196850"/>
              <a:gd name="connsiteX8" fmla="*/ 196850 w 575084"/>
              <a:gd name="connsiteY8" fmla="*/ 196850 h 196850"/>
              <a:gd name="connsiteX9" fmla="*/ 514350 w 575084"/>
              <a:gd name="connsiteY9" fmla="*/ 190500 h 196850"/>
              <a:gd name="connsiteX10" fmla="*/ 533400 w 575084"/>
              <a:gd name="connsiteY10" fmla="*/ 184150 h 196850"/>
              <a:gd name="connsiteX11" fmla="*/ 558800 w 575084"/>
              <a:gd name="connsiteY11" fmla="*/ 177800 h 196850"/>
              <a:gd name="connsiteX12" fmla="*/ 565150 w 575084"/>
              <a:gd name="connsiteY12" fmla="*/ 88900 h 196850"/>
              <a:gd name="connsiteX13" fmla="*/ 546100 w 575084"/>
              <a:gd name="connsiteY13" fmla="*/ 50800 h 196850"/>
              <a:gd name="connsiteX14" fmla="*/ 527050 w 575084"/>
              <a:gd name="connsiteY14" fmla="*/ 44450 h 196850"/>
              <a:gd name="connsiteX15" fmla="*/ 488950 w 575084"/>
              <a:gd name="connsiteY15" fmla="*/ 19050 h 196850"/>
              <a:gd name="connsiteX16" fmla="*/ 469900 w 575084"/>
              <a:gd name="connsiteY16" fmla="*/ 12700 h 196850"/>
              <a:gd name="connsiteX17" fmla="*/ 361950 w 575084"/>
              <a:gd name="connsiteY17" fmla="*/ 0 h 196850"/>
              <a:gd name="connsiteX18" fmla="*/ 228600 w 575084"/>
              <a:gd name="connsiteY18" fmla="*/ 12700 h 196850"/>
              <a:gd name="connsiteX19" fmla="*/ 209550 w 575084"/>
              <a:gd name="connsiteY19" fmla="*/ 38100 h 19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5084" h="196850">
                <a:moveTo>
                  <a:pt x="209550" y="38100"/>
                </a:moveTo>
                <a:cubicBezTo>
                  <a:pt x="112776" y="18745"/>
                  <a:pt x="167594" y="24054"/>
                  <a:pt x="44450" y="31750"/>
                </a:cubicBezTo>
                <a:cubicBezTo>
                  <a:pt x="23793" y="38636"/>
                  <a:pt x="22690" y="34671"/>
                  <a:pt x="12700" y="57150"/>
                </a:cubicBezTo>
                <a:cubicBezTo>
                  <a:pt x="7263" y="69383"/>
                  <a:pt x="0" y="95250"/>
                  <a:pt x="0" y="95250"/>
                </a:cubicBezTo>
                <a:cubicBezTo>
                  <a:pt x="1776" y="107681"/>
                  <a:pt x="930" y="147425"/>
                  <a:pt x="19050" y="158750"/>
                </a:cubicBezTo>
                <a:cubicBezTo>
                  <a:pt x="30402" y="165845"/>
                  <a:pt x="44450" y="167217"/>
                  <a:pt x="57150" y="171450"/>
                </a:cubicBezTo>
                <a:cubicBezTo>
                  <a:pt x="78364" y="178521"/>
                  <a:pt x="77680" y="178834"/>
                  <a:pt x="101600" y="184150"/>
                </a:cubicBezTo>
                <a:cubicBezTo>
                  <a:pt x="112136" y="186491"/>
                  <a:pt x="122652" y="189074"/>
                  <a:pt x="133350" y="190500"/>
                </a:cubicBezTo>
                <a:cubicBezTo>
                  <a:pt x="154436" y="193311"/>
                  <a:pt x="175683" y="194733"/>
                  <a:pt x="196850" y="196850"/>
                </a:cubicBezTo>
                <a:lnTo>
                  <a:pt x="514350" y="190500"/>
                </a:lnTo>
                <a:cubicBezTo>
                  <a:pt x="521039" y="190248"/>
                  <a:pt x="526964" y="185989"/>
                  <a:pt x="533400" y="184150"/>
                </a:cubicBezTo>
                <a:cubicBezTo>
                  <a:pt x="541791" y="181752"/>
                  <a:pt x="550333" y="179917"/>
                  <a:pt x="558800" y="177800"/>
                </a:cubicBezTo>
                <a:cubicBezTo>
                  <a:pt x="583387" y="140920"/>
                  <a:pt x="575504" y="161380"/>
                  <a:pt x="565150" y="88900"/>
                </a:cubicBezTo>
                <a:cubicBezTo>
                  <a:pt x="563666" y="78510"/>
                  <a:pt x="554214" y="57291"/>
                  <a:pt x="546100" y="50800"/>
                </a:cubicBezTo>
                <a:cubicBezTo>
                  <a:pt x="540873" y="46619"/>
                  <a:pt x="532901" y="47701"/>
                  <a:pt x="527050" y="44450"/>
                </a:cubicBezTo>
                <a:cubicBezTo>
                  <a:pt x="513707" y="37037"/>
                  <a:pt x="503430" y="23877"/>
                  <a:pt x="488950" y="19050"/>
                </a:cubicBezTo>
                <a:cubicBezTo>
                  <a:pt x="482600" y="16933"/>
                  <a:pt x="476464" y="14013"/>
                  <a:pt x="469900" y="12700"/>
                </a:cubicBezTo>
                <a:cubicBezTo>
                  <a:pt x="441825" y="7085"/>
                  <a:pt x="387140" y="2519"/>
                  <a:pt x="361950" y="0"/>
                </a:cubicBezTo>
                <a:cubicBezTo>
                  <a:pt x="287541" y="6201"/>
                  <a:pt x="295371" y="4845"/>
                  <a:pt x="228600" y="12700"/>
                </a:cubicBezTo>
                <a:lnTo>
                  <a:pt x="209550" y="38100"/>
                </a:ln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871D0F07-D986-47A6-8D4C-30CF9376C187}"/>
              </a:ext>
            </a:extLst>
          </p:cNvPr>
          <p:cNvSpPr/>
          <p:nvPr/>
        </p:nvSpPr>
        <p:spPr>
          <a:xfrm>
            <a:off x="2971415" y="4799631"/>
            <a:ext cx="565535" cy="229569"/>
          </a:xfrm>
          <a:custGeom>
            <a:avLst/>
            <a:gdLst>
              <a:gd name="connsiteX0" fmla="*/ 463935 w 565535"/>
              <a:gd name="connsiteY0" fmla="*/ 7319 h 229569"/>
              <a:gd name="connsiteX1" fmla="*/ 101985 w 565535"/>
              <a:gd name="connsiteY1" fmla="*/ 7319 h 229569"/>
              <a:gd name="connsiteX2" fmla="*/ 32135 w 565535"/>
              <a:gd name="connsiteY2" fmla="*/ 26369 h 229569"/>
              <a:gd name="connsiteX3" fmla="*/ 13085 w 565535"/>
              <a:gd name="connsiteY3" fmla="*/ 32719 h 229569"/>
              <a:gd name="connsiteX4" fmla="*/ 6735 w 565535"/>
              <a:gd name="connsiteY4" fmla="*/ 115269 h 229569"/>
              <a:gd name="connsiteX5" fmla="*/ 13085 w 565535"/>
              <a:gd name="connsiteY5" fmla="*/ 134319 h 229569"/>
              <a:gd name="connsiteX6" fmla="*/ 32135 w 565535"/>
              <a:gd name="connsiteY6" fmla="*/ 140669 h 229569"/>
              <a:gd name="connsiteX7" fmla="*/ 44835 w 565535"/>
              <a:gd name="connsiteY7" fmla="*/ 159719 h 229569"/>
              <a:gd name="connsiteX8" fmla="*/ 63885 w 565535"/>
              <a:gd name="connsiteY8" fmla="*/ 166069 h 229569"/>
              <a:gd name="connsiteX9" fmla="*/ 108335 w 565535"/>
              <a:gd name="connsiteY9" fmla="*/ 185119 h 229569"/>
              <a:gd name="connsiteX10" fmla="*/ 146435 w 565535"/>
              <a:gd name="connsiteY10" fmla="*/ 197819 h 229569"/>
              <a:gd name="connsiteX11" fmla="*/ 184535 w 565535"/>
              <a:gd name="connsiteY11" fmla="*/ 210519 h 229569"/>
              <a:gd name="connsiteX12" fmla="*/ 203585 w 565535"/>
              <a:gd name="connsiteY12" fmla="*/ 216869 h 229569"/>
              <a:gd name="connsiteX13" fmla="*/ 260735 w 565535"/>
              <a:gd name="connsiteY13" fmla="*/ 229569 h 229569"/>
              <a:gd name="connsiteX14" fmla="*/ 406785 w 565535"/>
              <a:gd name="connsiteY14" fmla="*/ 223219 h 229569"/>
              <a:gd name="connsiteX15" fmla="*/ 527435 w 565535"/>
              <a:gd name="connsiteY15" fmla="*/ 210519 h 229569"/>
              <a:gd name="connsiteX16" fmla="*/ 546485 w 565535"/>
              <a:gd name="connsiteY16" fmla="*/ 204169 h 229569"/>
              <a:gd name="connsiteX17" fmla="*/ 565535 w 565535"/>
              <a:gd name="connsiteY17" fmla="*/ 166069 h 229569"/>
              <a:gd name="connsiteX18" fmla="*/ 559185 w 565535"/>
              <a:gd name="connsiteY18" fmla="*/ 127969 h 229569"/>
              <a:gd name="connsiteX19" fmla="*/ 508385 w 565535"/>
              <a:gd name="connsiteY19" fmla="*/ 83519 h 229569"/>
              <a:gd name="connsiteX20" fmla="*/ 489335 w 565535"/>
              <a:gd name="connsiteY20" fmla="*/ 70819 h 229569"/>
              <a:gd name="connsiteX21" fmla="*/ 451235 w 565535"/>
              <a:gd name="connsiteY21" fmla="*/ 58119 h 229569"/>
              <a:gd name="connsiteX22" fmla="*/ 432185 w 565535"/>
              <a:gd name="connsiteY22" fmla="*/ 51769 h 229569"/>
              <a:gd name="connsiteX23" fmla="*/ 419485 w 565535"/>
              <a:gd name="connsiteY23" fmla="*/ 45419 h 22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5535" h="229569">
                <a:moveTo>
                  <a:pt x="463935" y="7319"/>
                </a:moveTo>
                <a:cubicBezTo>
                  <a:pt x="291642" y="-1749"/>
                  <a:pt x="326189" y="-3109"/>
                  <a:pt x="101985" y="7319"/>
                </a:cubicBezTo>
                <a:cubicBezTo>
                  <a:pt x="81123" y="8289"/>
                  <a:pt x="50687" y="20185"/>
                  <a:pt x="32135" y="26369"/>
                </a:cubicBezTo>
                <a:lnTo>
                  <a:pt x="13085" y="32719"/>
                </a:lnTo>
                <a:cubicBezTo>
                  <a:pt x="-2505" y="79488"/>
                  <a:pt x="-3569" y="63749"/>
                  <a:pt x="6735" y="115269"/>
                </a:cubicBezTo>
                <a:cubicBezTo>
                  <a:pt x="8048" y="121833"/>
                  <a:pt x="8352" y="129586"/>
                  <a:pt x="13085" y="134319"/>
                </a:cubicBezTo>
                <a:cubicBezTo>
                  <a:pt x="17818" y="139052"/>
                  <a:pt x="25785" y="138552"/>
                  <a:pt x="32135" y="140669"/>
                </a:cubicBezTo>
                <a:cubicBezTo>
                  <a:pt x="36368" y="147019"/>
                  <a:pt x="38876" y="154951"/>
                  <a:pt x="44835" y="159719"/>
                </a:cubicBezTo>
                <a:cubicBezTo>
                  <a:pt x="50062" y="163900"/>
                  <a:pt x="57898" y="163076"/>
                  <a:pt x="63885" y="166069"/>
                </a:cubicBezTo>
                <a:cubicBezTo>
                  <a:pt x="119294" y="193774"/>
                  <a:pt x="42257" y="165295"/>
                  <a:pt x="108335" y="185119"/>
                </a:cubicBezTo>
                <a:cubicBezTo>
                  <a:pt x="121157" y="188966"/>
                  <a:pt x="133735" y="193586"/>
                  <a:pt x="146435" y="197819"/>
                </a:cubicBezTo>
                <a:lnTo>
                  <a:pt x="184535" y="210519"/>
                </a:lnTo>
                <a:cubicBezTo>
                  <a:pt x="190885" y="212636"/>
                  <a:pt x="197021" y="215556"/>
                  <a:pt x="203585" y="216869"/>
                </a:cubicBezTo>
                <a:cubicBezTo>
                  <a:pt x="243893" y="224931"/>
                  <a:pt x="224864" y="220601"/>
                  <a:pt x="260735" y="229569"/>
                </a:cubicBezTo>
                <a:lnTo>
                  <a:pt x="406785" y="223219"/>
                </a:lnTo>
                <a:cubicBezTo>
                  <a:pt x="451523" y="220587"/>
                  <a:pt x="484171" y="215927"/>
                  <a:pt x="527435" y="210519"/>
                </a:cubicBezTo>
                <a:cubicBezTo>
                  <a:pt x="533785" y="208402"/>
                  <a:pt x="541258" y="208350"/>
                  <a:pt x="546485" y="204169"/>
                </a:cubicBezTo>
                <a:cubicBezTo>
                  <a:pt x="557676" y="195217"/>
                  <a:pt x="561352" y="178618"/>
                  <a:pt x="565535" y="166069"/>
                </a:cubicBezTo>
                <a:cubicBezTo>
                  <a:pt x="563418" y="153369"/>
                  <a:pt x="563256" y="140183"/>
                  <a:pt x="559185" y="127969"/>
                </a:cubicBezTo>
                <a:cubicBezTo>
                  <a:pt x="551625" y="105290"/>
                  <a:pt x="525621" y="95009"/>
                  <a:pt x="508385" y="83519"/>
                </a:cubicBezTo>
                <a:cubicBezTo>
                  <a:pt x="502035" y="79286"/>
                  <a:pt x="496575" y="73232"/>
                  <a:pt x="489335" y="70819"/>
                </a:cubicBezTo>
                <a:lnTo>
                  <a:pt x="451235" y="58119"/>
                </a:lnTo>
                <a:cubicBezTo>
                  <a:pt x="444885" y="56002"/>
                  <a:pt x="438172" y="54762"/>
                  <a:pt x="432185" y="51769"/>
                </a:cubicBezTo>
                <a:lnTo>
                  <a:pt x="419485" y="45419"/>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F0F9FE0-F4C3-4C4B-B71B-F3FAF0DFD28B}"/>
              </a:ext>
            </a:extLst>
          </p:cNvPr>
          <p:cNvSpPr txBox="1"/>
          <p:nvPr/>
        </p:nvSpPr>
        <p:spPr>
          <a:xfrm>
            <a:off x="6040325" y="4276725"/>
            <a:ext cx="2305050" cy="738664"/>
          </a:xfrm>
          <a:prstGeom prst="rect">
            <a:avLst/>
          </a:prstGeom>
          <a:noFill/>
        </p:spPr>
        <p:txBody>
          <a:bodyPr wrap="square" rtlCol="0">
            <a:spAutoFit/>
          </a:bodyPr>
          <a:lstStyle/>
          <a:p>
            <a:r>
              <a:rPr lang="en-US">
                <a:latin typeface="Inter Light" panose="02000403000000020004" pitchFamily="2" charset="0"/>
                <a:ea typeface="Inter Light" panose="02000403000000020004" pitchFamily="2" charset="0"/>
                <a:cs typeface="Inter Light" panose="02000403000000020004" pitchFamily="2" charset="0"/>
              </a:rPr>
              <a:t>Note: This “manual counting” approach doesn’t scale to larger k!</a:t>
            </a:r>
          </a:p>
        </p:txBody>
      </p:sp>
    </p:spTree>
    <p:extLst>
      <p:ext uri="{BB962C8B-B14F-4D97-AF65-F5344CB8AC3E}">
        <p14:creationId xmlns:p14="http://schemas.microsoft.com/office/powerpoint/2010/main" val="2859033568"/>
      </p:ext>
    </p:extLst>
  </p:cSld>
  <p:clrMapOvr>
    <a:overrideClrMapping bg1="lt1" tx1="dk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BF355-89AF-FEAB-98F6-26D6AADCBBA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CFCBBD7-B074-D53F-D96A-4739B09E12AB}"/>
              </a:ext>
            </a:extLst>
          </p:cNvPr>
          <p:cNvSpPr>
            <a:spLocks noGrp="1"/>
          </p:cNvSpPr>
          <p:nvPr>
            <p:ph type="body" idx="1"/>
          </p:nvPr>
        </p:nvSpPr>
        <p:spPr>
          <a:xfrm>
            <a:off x="4812374" y="402198"/>
            <a:ext cx="4218537" cy="4260900"/>
          </a:xfrm>
        </p:spPr>
        <p:txBody>
          <a:bodyPr/>
          <a:lstStyle/>
          <a:p>
            <a:pPr marL="127000" indent="0">
              <a:buNone/>
            </a:pPr>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Overview of Second Half of the Course</a:t>
            </a:r>
          </a:p>
          <a:p>
            <a:pPr marL="127000" indent="0">
              <a:buNone/>
            </a:pPr>
            <a:r>
              <a:rPr lang="en-US" b="1">
                <a:solidFill>
                  <a:schemeClr val="accent3"/>
                </a:solidFill>
                <a:latin typeface="Inter" panose="02000503000000020004" pitchFamily="2" charset="0"/>
                <a:ea typeface="Inter" panose="02000503000000020004" pitchFamily="2" charset="0"/>
                <a:cs typeface="Inter" panose="02000503000000020004" pitchFamily="2" charset="0"/>
              </a:rPr>
              <a:t>Probability Basics</a:t>
            </a:r>
          </a:p>
          <a:p>
            <a:r>
              <a:rPr lang="en-US">
                <a:solidFill>
                  <a:schemeClr val="bg1">
                    <a:lumMod val="50000"/>
                  </a:schemeClr>
                </a:solidFill>
              </a:rPr>
              <a:t>Probability Spaces and Events</a:t>
            </a:r>
          </a:p>
          <a:p>
            <a:r>
              <a:rPr lang="en-US">
                <a:solidFill>
                  <a:schemeClr val="bg1">
                    <a:lumMod val="50000"/>
                  </a:schemeClr>
                </a:solidFill>
              </a:rPr>
              <a:t>Non-uniform Probability Spaces</a:t>
            </a:r>
          </a:p>
          <a:p>
            <a:r>
              <a:rPr lang="en-US">
                <a:solidFill>
                  <a:schemeClr val="bg1">
                    <a:lumMod val="50000"/>
                  </a:schemeClr>
                </a:solidFill>
              </a:rPr>
              <a:t>Example: Four Biased Coins</a:t>
            </a:r>
          </a:p>
          <a:p>
            <a:r>
              <a:rPr lang="en-US" b="1">
                <a:solidFill>
                  <a:schemeClr val="accent3"/>
                </a:solidFill>
                <a:latin typeface="Inter" panose="02000503000000020004" pitchFamily="2" charset="0"/>
                <a:ea typeface="Inter" panose="02000503000000020004" pitchFamily="2" charset="0"/>
                <a:cs typeface="Inter" panose="02000503000000020004" pitchFamily="2" charset="0"/>
              </a:rPr>
              <a:t>Example: Sixteen Biased Coins </a:t>
            </a:r>
          </a:p>
          <a:p>
            <a:pPr marL="127000" indent="0">
              <a:buNone/>
            </a:pPr>
            <a:r>
              <a:rPr lang="en-US">
                <a:solidFill>
                  <a:schemeClr val="bg1">
                    <a:lumMod val="50000"/>
                  </a:schemeClr>
                </a:solidFill>
              </a:rPr>
              <a:t>Trickier Uniform Probability Spaces</a:t>
            </a:r>
            <a:endPar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endParaRPr>
          </a:p>
          <a:p>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Poker Hands</a:t>
            </a:r>
          </a:p>
          <a:p>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Balls and Bins</a:t>
            </a:r>
          </a:p>
          <a:p>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The Birthday Paradox (n=50 case)</a:t>
            </a:r>
          </a:p>
          <a:p>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The Birthday Paradox (general case)</a:t>
            </a:r>
          </a:p>
          <a:p>
            <a:pPr marL="127000" indent="0">
              <a:buNone/>
            </a:pPr>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The Monty Hall Problem</a:t>
            </a:r>
          </a:p>
          <a:p>
            <a:r>
              <a:rPr lang="en-US">
                <a:solidFill>
                  <a:schemeClr val="bg1">
                    <a:lumMod val="50000"/>
                  </a:schemeClr>
                </a:solidFill>
              </a:rPr>
              <a:t>Simple Analysis</a:t>
            </a:r>
            <a:endPar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endParaRPr>
          </a:p>
          <a:p>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Sample Space Analysis</a:t>
            </a:r>
          </a:p>
          <a:p>
            <a:pPr marL="127000" indent="0">
              <a:buNone/>
            </a:pPr>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Conclusion</a:t>
            </a:r>
          </a:p>
        </p:txBody>
      </p:sp>
      <p:sp>
        <p:nvSpPr>
          <p:cNvPr id="4" name="Title 3">
            <a:extLst>
              <a:ext uri="{FF2B5EF4-FFF2-40B4-BE49-F238E27FC236}">
                <a16:creationId xmlns:a16="http://schemas.microsoft.com/office/drawing/2014/main" id="{C3F25D3A-922F-1388-FF39-B0EDFEFB0EE6}"/>
              </a:ext>
            </a:extLst>
          </p:cNvPr>
          <p:cNvSpPr>
            <a:spLocks noGrp="1"/>
          </p:cNvSpPr>
          <p:nvPr>
            <p:ph type="title"/>
          </p:nvPr>
        </p:nvSpPr>
        <p:spPr/>
        <p:txBody>
          <a:bodyPr/>
          <a:lstStyle/>
          <a:p>
            <a:pPr marL="127000" indent="0">
              <a:buNone/>
            </a:pPr>
            <a:r>
              <a:rPr lang="en-US"/>
              <a:t>Example: Sixteen Biased Coins </a:t>
            </a:r>
          </a:p>
        </p:txBody>
      </p:sp>
      <p:sp>
        <p:nvSpPr>
          <p:cNvPr id="6" name="Subtitle 5">
            <a:extLst>
              <a:ext uri="{FF2B5EF4-FFF2-40B4-BE49-F238E27FC236}">
                <a16:creationId xmlns:a16="http://schemas.microsoft.com/office/drawing/2014/main" id="{C6FC078F-E235-8EB2-D65D-437B9708CDCF}"/>
              </a:ext>
            </a:extLst>
          </p:cNvPr>
          <p:cNvSpPr>
            <a:spLocks noGrp="1"/>
          </p:cNvSpPr>
          <p:nvPr>
            <p:ph type="subTitle" idx="2"/>
          </p:nvPr>
        </p:nvSpPr>
        <p:spPr/>
        <p:txBody>
          <a:bodyPr/>
          <a:lstStyle/>
          <a:p>
            <a:r>
              <a:rPr lang="en-US" dirty="0"/>
              <a:t>Lecture 16, CS70 Summer 2025</a:t>
            </a:r>
          </a:p>
        </p:txBody>
      </p:sp>
    </p:spTree>
    <p:extLst>
      <p:ext uri="{BB962C8B-B14F-4D97-AF65-F5344CB8AC3E}">
        <p14:creationId xmlns:p14="http://schemas.microsoft.com/office/powerpoint/2010/main" val="24703575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788030-3056-4B01-92B8-C25E05E0E18D}"/>
              </a:ext>
            </a:extLst>
          </p:cNvPr>
          <p:cNvSpPr>
            <a:spLocks noGrp="1"/>
          </p:cNvSpPr>
          <p:nvPr>
            <p:ph type="title"/>
          </p:nvPr>
        </p:nvSpPr>
        <p:spPr/>
        <p:txBody>
          <a:bodyPr/>
          <a:lstStyle/>
          <a:p>
            <a:r>
              <a:rPr lang="en-US"/>
              <a:t>Sixteen Biased Coins</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77C0F910-D172-4B87-B509-82A555F5A2CC}"/>
                  </a:ext>
                </a:extLst>
              </p:cNvPr>
              <p:cNvSpPr>
                <a:spLocks noGrp="1"/>
              </p:cNvSpPr>
              <p:nvPr>
                <p:ph type="body" idx="1"/>
              </p:nvPr>
            </p:nvSpPr>
            <p:spPr/>
            <p:txBody>
              <a:bodyPr/>
              <a:lstStyle/>
              <a:p>
                <a:pPr marL="101600" indent="0">
                  <a:buNone/>
                </a:pPr>
                <a:r>
                  <a:rPr lang="en-US"/>
                  <a:t>Suppose we have a coin where </a:t>
                </a:r>
                <a14:m>
                  <m:oMath xmlns:m="http://schemas.openxmlformats.org/officeDocument/2006/math">
                    <m:r>
                      <a:rPr lang="en-US" b="1" i="1" smtClean="0">
                        <a:latin typeface="Cambria Math" panose="02040503050406030204" pitchFamily="18" charset="0"/>
                      </a:rPr>
                      <m:t>𝑷</m:t>
                    </m:r>
                    <m:d>
                      <m:dPr>
                        <m:ctrlPr>
                          <a:rPr lang="en-US" b="0" i="1" smtClean="0">
                            <a:latin typeface="Cambria Math" panose="02040503050406030204" pitchFamily="18" charset="0"/>
                          </a:rPr>
                        </m:ctrlPr>
                      </m:dPr>
                      <m:e>
                        <m:r>
                          <a:rPr lang="en-US" b="0" i="1" smtClean="0">
                            <a:latin typeface="Cambria Math" panose="02040503050406030204" pitchFamily="18" charset="0"/>
                          </a:rPr>
                          <m:t>𝐻</m:t>
                        </m:r>
                      </m:e>
                    </m:d>
                    <m:r>
                      <a:rPr lang="en-US" b="0" i="1" smtClean="0">
                        <a:latin typeface="Cambria Math" panose="02040503050406030204" pitchFamily="18" charset="0"/>
                      </a:rPr>
                      <m:t>=1</m:t>
                    </m:r>
                    <m:r>
                      <m:rPr>
                        <m:lit/>
                      </m:rPr>
                      <a:rPr lang="en-US" b="0" i="1" smtClean="0">
                        <a:latin typeface="Cambria Math" panose="02040503050406030204" pitchFamily="18" charset="0"/>
                      </a:rPr>
                      <m:t>/</m:t>
                    </m:r>
                    <m:r>
                      <a:rPr lang="en-US" b="0" i="1" smtClean="0">
                        <a:latin typeface="Cambria Math" panose="02040503050406030204" pitchFamily="18" charset="0"/>
                      </a:rPr>
                      <m:t>3</m:t>
                    </m:r>
                  </m:oMath>
                </a14:m>
                <a:r>
                  <a:rPr lang="en-US"/>
                  <a:t> and </a:t>
                </a:r>
                <a14:m>
                  <m:oMath xmlns:m="http://schemas.openxmlformats.org/officeDocument/2006/math">
                    <m:r>
                      <a:rPr lang="en-US" b="1" i="1" smtClean="0">
                        <a:latin typeface="Cambria Math" panose="02040503050406030204" pitchFamily="18" charset="0"/>
                      </a:rPr>
                      <m:t>𝑷</m:t>
                    </m:r>
                    <m:d>
                      <m:dPr>
                        <m:ctrlPr>
                          <a:rPr lang="en-US" b="0" i="1" smtClean="0">
                            <a:latin typeface="Cambria Math" panose="02040503050406030204" pitchFamily="18" charset="0"/>
                          </a:rPr>
                        </m:ctrlPr>
                      </m:dPr>
                      <m:e>
                        <m:r>
                          <a:rPr lang="en-US" b="0" i="1" smtClean="0">
                            <a:latin typeface="Cambria Math" panose="02040503050406030204" pitchFamily="18" charset="0"/>
                          </a:rPr>
                          <m:t>𝑇</m:t>
                        </m:r>
                      </m:e>
                    </m:d>
                    <m:r>
                      <a:rPr lang="en-US" b="0" i="1" smtClean="0">
                        <a:latin typeface="Cambria Math" panose="02040503050406030204" pitchFamily="18" charset="0"/>
                      </a:rPr>
                      <m:t>=2/3</m:t>
                    </m:r>
                  </m:oMath>
                </a14:m>
                <a:r>
                  <a:rPr lang="en-US"/>
                  <a:t>.</a:t>
                </a:r>
              </a:p>
              <a:p>
                <a:pPr marL="101600" indent="0">
                  <a:buNone/>
                </a:pPr>
                <a:endParaRPr lang="en-US"/>
              </a:p>
              <a:p>
                <a:pPr marL="101600" indent="0">
                  <a:buNone/>
                </a:pPr>
                <a:r>
                  <a:rPr lang="en-US"/>
                  <a:t>Suppose that our experiment consists of 16 consecutive flips.</a:t>
                </a:r>
              </a:p>
              <a:p>
                <a:r>
                  <a:rPr lang="en-US"/>
                  <a:t>What is the chance that we have 6 heads?</a:t>
                </a:r>
              </a:p>
              <a:p>
                <a:pPr marL="101600" indent="0">
                  <a:buNone/>
                </a:pPr>
                <a:endParaRPr lang="en-US"/>
              </a:p>
              <a:p>
                <a:pPr marL="101600" indent="0">
                  <a:buNone/>
                </a:pPr>
                <a:r>
                  <a:rPr lang="en-US"/>
                  <a:t>We can’t just enumerate events individually! Way too many to list.</a:t>
                </a:r>
              </a:p>
            </p:txBody>
          </p:sp>
        </mc:Choice>
        <mc:Fallback xmlns="">
          <p:sp>
            <p:nvSpPr>
              <p:cNvPr id="6" name="Text Placeholder 5">
                <a:extLst>
                  <a:ext uri="{FF2B5EF4-FFF2-40B4-BE49-F238E27FC236}">
                    <a16:creationId xmlns:a16="http://schemas.microsoft.com/office/drawing/2014/main" id="{77C0F910-D172-4B87-B509-82A555F5A2CC}"/>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p:pic>
        <p:nvPicPr>
          <p:cNvPr id="17410" name="Picture 2">
            <a:extLst>
              <a:ext uri="{FF2B5EF4-FFF2-40B4-BE49-F238E27FC236}">
                <a16:creationId xmlns:a16="http://schemas.microsoft.com/office/drawing/2014/main" id="{793B411D-860C-4B24-B90E-22F7A9190A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2850" y="1218948"/>
            <a:ext cx="1708150" cy="88140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465531565"/>
      </p:ext>
    </p:extLst>
  </p:cSld>
  <p:clrMapOvr>
    <a:overrideClrMapping bg1="lt1" tx1="dk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788030-3056-4B01-92B8-C25E05E0E18D}"/>
              </a:ext>
            </a:extLst>
          </p:cNvPr>
          <p:cNvSpPr>
            <a:spLocks noGrp="1"/>
          </p:cNvSpPr>
          <p:nvPr>
            <p:ph type="title"/>
          </p:nvPr>
        </p:nvSpPr>
        <p:spPr/>
        <p:txBody>
          <a:bodyPr/>
          <a:lstStyle/>
          <a:p>
            <a:r>
              <a:rPr lang="en-US"/>
              <a:t>Back to </a:t>
            </a:r>
            <a:r>
              <a:rPr lang="en-US" b="1"/>
              <a:t>Four</a:t>
            </a:r>
            <a:r>
              <a:rPr lang="en-US"/>
              <a:t> Biased Coins</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77C0F910-D172-4B87-B509-82A555F5A2CC}"/>
                  </a:ext>
                </a:extLst>
              </p:cNvPr>
              <p:cNvSpPr>
                <a:spLocks noGrp="1"/>
              </p:cNvSpPr>
              <p:nvPr>
                <p:ph type="body" idx="1"/>
              </p:nvPr>
            </p:nvSpPr>
            <p:spPr/>
            <p:txBody>
              <a:bodyPr/>
              <a:lstStyle/>
              <a:p>
                <a:pPr marL="101600" indent="0">
                  <a:buNone/>
                </a:pPr>
                <a:r>
                  <a:rPr lang="en-US"/>
                  <a:t>Suppose we have a coin where </a:t>
                </a:r>
                <a14:m>
                  <m:oMath xmlns:m="http://schemas.openxmlformats.org/officeDocument/2006/math">
                    <m:r>
                      <a:rPr lang="en-US" b="1" i="1" smtClean="0">
                        <a:latin typeface="Cambria Math" panose="02040503050406030204" pitchFamily="18" charset="0"/>
                      </a:rPr>
                      <m:t>𝑷</m:t>
                    </m:r>
                    <m:d>
                      <m:dPr>
                        <m:ctrlPr>
                          <a:rPr lang="en-US" b="0" i="1" smtClean="0">
                            <a:latin typeface="Cambria Math" panose="02040503050406030204" pitchFamily="18" charset="0"/>
                          </a:rPr>
                        </m:ctrlPr>
                      </m:dPr>
                      <m:e>
                        <m:r>
                          <a:rPr lang="en-US" b="0" i="1" smtClean="0">
                            <a:latin typeface="Cambria Math" panose="02040503050406030204" pitchFamily="18" charset="0"/>
                          </a:rPr>
                          <m:t>𝐻</m:t>
                        </m:r>
                      </m:e>
                    </m:d>
                    <m:r>
                      <a:rPr lang="en-US" b="0" i="1" smtClean="0">
                        <a:latin typeface="Cambria Math" panose="02040503050406030204" pitchFamily="18" charset="0"/>
                      </a:rPr>
                      <m:t>=1</m:t>
                    </m:r>
                    <m:r>
                      <m:rPr>
                        <m:lit/>
                      </m:rPr>
                      <a:rPr lang="en-US" b="0" i="1" smtClean="0">
                        <a:latin typeface="Cambria Math" panose="02040503050406030204" pitchFamily="18" charset="0"/>
                      </a:rPr>
                      <m:t>/</m:t>
                    </m:r>
                    <m:r>
                      <a:rPr lang="en-US" b="0" i="1" smtClean="0">
                        <a:latin typeface="Cambria Math" panose="02040503050406030204" pitchFamily="18" charset="0"/>
                      </a:rPr>
                      <m:t>3</m:t>
                    </m:r>
                  </m:oMath>
                </a14:m>
                <a:r>
                  <a:rPr lang="en-US"/>
                  <a:t> and </a:t>
                </a:r>
                <a14:m>
                  <m:oMath xmlns:m="http://schemas.openxmlformats.org/officeDocument/2006/math">
                    <m:r>
                      <a:rPr lang="en-US" b="1" i="1" smtClean="0">
                        <a:latin typeface="Cambria Math" panose="02040503050406030204" pitchFamily="18" charset="0"/>
                      </a:rPr>
                      <m:t>𝑷</m:t>
                    </m:r>
                    <m:d>
                      <m:dPr>
                        <m:ctrlPr>
                          <a:rPr lang="en-US" b="0" i="1" smtClean="0">
                            <a:latin typeface="Cambria Math" panose="02040503050406030204" pitchFamily="18" charset="0"/>
                          </a:rPr>
                        </m:ctrlPr>
                      </m:dPr>
                      <m:e>
                        <m:r>
                          <a:rPr lang="en-US" b="0" i="1" smtClean="0">
                            <a:latin typeface="Cambria Math" panose="02040503050406030204" pitchFamily="18" charset="0"/>
                          </a:rPr>
                          <m:t>𝑇</m:t>
                        </m:r>
                      </m:e>
                    </m:d>
                    <m:r>
                      <a:rPr lang="en-US" b="0" i="1" smtClean="0">
                        <a:latin typeface="Cambria Math" panose="02040503050406030204" pitchFamily="18" charset="0"/>
                      </a:rPr>
                      <m:t>=2/3</m:t>
                    </m:r>
                  </m:oMath>
                </a14:m>
                <a:r>
                  <a:rPr lang="en-US"/>
                  <a:t>.</a:t>
                </a:r>
              </a:p>
              <a:p>
                <a:pPr marL="101600" indent="0">
                  <a:buNone/>
                </a:pPr>
                <a:endParaRPr lang="en-US"/>
              </a:p>
              <a:p>
                <a:pPr marL="101600" indent="0">
                  <a:buNone/>
                </a:pPr>
                <a:r>
                  <a:rPr lang="en-US"/>
                  <a:t>Suppose that our experiment consists of four consecutive flips.</a:t>
                </a:r>
              </a:p>
              <a:p>
                <a:pPr marL="101600" indent="0">
                  <a:buNone/>
                </a:pPr>
                <a:endParaRPr lang="en-US"/>
              </a:p>
              <a:p>
                <a:pPr marL="101600" indent="0">
                  <a:buNone/>
                </a:pPr>
                <a:r>
                  <a:rPr lang="en-US"/>
                  <a:t>What is the chance that we have two heads?</a:t>
                </a:r>
              </a:p>
              <a:p>
                <a:r>
                  <a:rPr lang="en-US"/>
                  <a:t>Probability of any two heads event: </a:t>
                </a:r>
                <a14:m>
                  <m:oMath xmlns:m="http://schemas.openxmlformats.org/officeDocument/2006/math">
                    <m:r>
                      <a:rPr lang="en-US" b="1" i="1" smtClean="0">
                        <a:solidFill>
                          <a:srgbClr val="C00000"/>
                        </a:solidFill>
                        <a:latin typeface="Cambria Math" panose="02040503050406030204" pitchFamily="18" charset="0"/>
                      </a:rPr>
                      <m:t>𝑷</m:t>
                    </m:r>
                    <m:d>
                      <m:dPr>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𝐻𝐻𝑇𝑇</m:t>
                        </m:r>
                      </m:e>
                    </m:d>
                    <m:r>
                      <a:rPr lang="en-US" b="0" i="1" smtClean="0">
                        <a:solidFill>
                          <a:srgbClr val="C00000"/>
                        </a:solidFill>
                        <a:latin typeface="Cambria Math" panose="02040503050406030204" pitchFamily="18" charset="0"/>
                      </a:rPr>
                      <m:t>=</m:t>
                    </m:r>
                    <m:sSup>
                      <m:sSupPr>
                        <m:ctrlPr>
                          <a:rPr lang="en-US" b="0" i="1" smtClean="0">
                            <a:solidFill>
                              <a:srgbClr val="C00000"/>
                            </a:solidFill>
                            <a:latin typeface="Cambria Math" panose="02040503050406030204" pitchFamily="18" charset="0"/>
                          </a:rPr>
                        </m:ctrlPr>
                      </m:sSupPr>
                      <m:e>
                        <m:d>
                          <m:dPr>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2</m:t>
                            </m:r>
                            <m:r>
                              <m:rPr>
                                <m:lit/>
                              </m:rP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3</m:t>
                            </m:r>
                          </m:e>
                        </m:d>
                      </m:e>
                      <m:sup>
                        <m:r>
                          <a:rPr lang="en-US" b="0" i="1" smtClean="0">
                            <a:solidFill>
                              <a:srgbClr val="C00000"/>
                            </a:solidFill>
                            <a:latin typeface="Cambria Math" panose="02040503050406030204" pitchFamily="18" charset="0"/>
                          </a:rPr>
                          <m:t>2</m:t>
                        </m:r>
                      </m:sup>
                    </m:sSup>
                    <m:sSup>
                      <m:sSupPr>
                        <m:ctrlPr>
                          <a:rPr lang="en-US" b="0" i="1" smtClean="0">
                            <a:solidFill>
                              <a:srgbClr val="C00000"/>
                            </a:solidFill>
                            <a:latin typeface="Cambria Math" panose="02040503050406030204" pitchFamily="18" charset="0"/>
                          </a:rPr>
                        </m:ctrlPr>
                      </m:sSupPr>
                      <m:e>
                        <m:d>
                          <m:dPr>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1</m:t>
                            </m:r>
                            <m:r>
                              <m:rPr>
                                <m:lit/>
                              </m:rP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3</m:t>
                            </m:r>
                          </m:e>
                        </m:d>
                      </m:e>
                      <m:sup>
                        <m:r>
                          <a:rPr lang="en-US" b="0" i="1" smtClean="0">
                            <a:solidFill>
                              <a:srgbClr val="C00000"/>
                            </a:solidFill>
                            <a:latin typeface="Cambria Math" panose="02040503050406030204" pitchFamily="18" charset="0"/>
                          </a:rPr>
                          <m:t>2</m:t>
                        </m:r>
                      </m:sup>
                    </m:sSup>
                    <m:r>
                      <a:rPr lang="en-US" b="0" i="1" smtClean="0">
                        <a:solidFill>
                          <a:srgbClr val="C00000"/>
                        </a:solidFill>
                        <a:latin typeface="Cambria Math" panose="02040503050406030204" pitchFamily="18" charset="0"/>
                      </a:rPr>
                      <m:t>=4</m:t>
                    </m:r>
                    <m:r>
                      <m:rPr>
                        <m:lit/>
                      </m:rP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81</m:t>
                    </m:r>
                  </m:oMath>
                </a14:m>
                <a:endParaRPr lang="en-US">
                  <a:solidFill>
                    <a:srgbClr val="C00000"/>
                  </a:solidFill>
                </a:endParaRPr>
              </a:p>
              <a:p>
                <a:r>
                  <a:rPr lang="en-US"/>
                  <a:t>Given 2 heads out of 4, there are </a:t>
                </a:r>
                <a14:m>
                  <m:oMath xmlns:m="http://schemas.openxmlformats.org/officeDocument/2006/math">
                    <m:d>
                      <m:dPr>
                        <m:ctrlPr>
                          <a:rPr lang="en-US" b="0" i="1" smtClean="0">
                            <a:latin typeface="Cambria Math" panose="02040503050406030204" pitchFamily="18" charset="0"/>
                          </a:rPr>
                        </m:ctrlPr>
                      </m:dPr>
                      <m:e>
                        <m:m>
                          <m:mPr>
                            <m:plcHide m:val="on"/>
                            <m:mcs>
                              <m:mc>
                                <m:mcPr>
                                  <m:count m:val="1"/>
                                  <m:mcJc m:val="center"/>
                                </m:mcPr>
                              </m:mc>
                            </m:mcs>
                            <m:ctrlPr>
                              <a:rPr lang="en-US" b="0" i="1" smtClean="0">
                                <a:latin typeface="Cambria Math" panose="02040503050406030204" pitchFamily="18" charset="0"/>
                              </a:rPr>
                            </m:ctrlPr>
                          </m:mPr>
                          <m:mr>
                            <m:e>
                              <m:r>
                                <a:rPr lang="en-US" b="0" i="1" smtClean="0">
                                  <a:latin typeface="Cambria Math" panose="02040503050406030204" pitchFamily="18" charset="0"/>
                                </a:rPr>
                                <m:t>4</m:t>
                              </m:r>
                            </m:e>
                          </m:mr>
                          <m:mr>
                            <m:e>
                              <m:r>
                                <a:rPr lang="en-US" b="0" i="1" smtClean="0">
                                  <a:latin typeface="Cambria Math" panose="02040503050406030204" pitchFamily="18" charset="0"/>
                                </a:rPr>
                                <m:t>2</m:t>
                              </m:r>
                            </m:e>
                          </m:mr>
                        </m:m>
                      </m:e>
                    </m:d>
                    <m:r>
                      <a:rPr lang="en-US" b="0" i="1" smtClean="0">
                        <a:latin typeface="Cambria Math" panose="02040503050406030204" pitchFamily="18" charset="0"/>
                      </a:rPr>
                      <m:t>=6</m:t>
                    </m:r>
                  </m:oMath>
                </a14:m>
                <a:r>
                  <a:rPr lang="en-US">
                    <a:solidFill>
                      <a:srgbClr val="C00000"/>
                    </a:solidFill>
                  </a:rPr>
                  <a:t> </a:t>
                </a:r>
                <a:r>
                  <a:rPr lang="en-US"/>
                  <a:t>ways to choose the position of the heads. Thus overall probability is </a:t>
                </a:r>
                <a14:m>
                  <m:oMath xmlns:m="http://schemas.openxmlformats.org/officeDocument/2006/math">
                    <m:r>
                      <a:rPr lang="en-US" b="0" i="1" smtClean="0">
                        <a:latin typeface="Cambria Math" panose="02040503050406030204" pitchFamily="18" charset="0"/>
                      </a:rPr>
                      <m:t>6×</m:t>
                    </m:r>
                    <m:r>
                      <a:rPr lang="en-US" b="0" i="1" smtClean="0">
                        <a:solidFill>
                          <a:srgbClr val="C00000"/>
                        </a:solidFill>
                        <a:latin typeface="Cambria Math" panose="02040503050406030204" pitchFamily="18" charset="0"/>
                      </a:rPr>
                      <m:t>4</m:t>
                    </m:r>
                    <m:r>
                      <m:rPr>
                        <m:lit/>
                      </m:rP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81</m:t>
                    </m:r>
                    <m:r>
                      <a:rPr lang="en-US" b="0" i="1" smtClean="0">
                        <a:latin typeface="Cambria Math" panose="02040503050406030204" pitchFamily="18" charset="0"/>
                      </a:rPr>
                      <m:t>=</m:t>
                    </m:r>
                    <m:r>
                      <a:rPr lang="en-US" b="0" i="1" smtClean="0">
                        <a:solidFill>
                          <a:srgbClr val="C00000"/>
                        </a:solidFill>
                        <a:latin typeface="Cambria Math" panose="02040503050406030204" pitchFamily="18" charset="0"/>
                      </a:rPr>
                      <m:t>24</m:t>
                    </m:r>
                    <m:r>
                      <m:rPr>
                        <m:lit/>
                      </m:rPr>
                      <a:rPr lang="en-US" i="1">
                        <a:solidFill>
                          <a:srgbClr val="C00000"/>
                        </a:solidFill>
                        <a:latin typeface="Cambria Math" panose="02040503050406030204" pitchFamily="18" charset="0"/>
                      </a:rPr>
                      <m:t>/</m:t>
                    </m:r>
                    <m:r>
                      <a:rPr lang="en-US" i="1">
                        <a:solidFill>
                          <a:srgbClr val="C00000"/>
                        </a:solidFill>
                        <a:latin typeface="Cambria Math" panose="02040503050406030204" pitchFamily="18" charset="0"/>
                      </a:rPr>
                      <m:t>81</m:t>
                    </m:r>
                  </m:oMath>
                </a14:m>
                <a:endParaRPr lang="en-US">
                  <a:solidFill>
                    <a:srgbClr val="C00000"/>
                  </a:solidFill>
                </a:endParaRPr>
              </a:p>
            </p:txBody>
          </p:sp>
        </mc:Choice>
        <mc:Fallback xmlns="">
          <p:sp>
            <p:nvSpPr>
              <p:cNvPr id="6" name="Text Placeholder 5">
                <a:extLst>
                  <a:ext uri="{FF2B5EF4-FFF2-40B4-BE49-F238E27FC236}">
                    <a16:creationId xmlns:a16="http://schemas.microsoft.com/office/drawing/2014/main" id="{77C0F910-D172-4B87-B509-82A555F5A2CC}"/>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p:pic>
        <p:nvPicPr>
          <p:cNvPr id="17410" name="Picture 2">
            <a:extLst>
              <a:ext uri="{FF2B5EF4-FFF2-40B4-BE49-F238E27FC236}">
                <a16:creationId xmlns:a16="http://schemas.microsoft.com/office/drawing/2014/main" id="{793B411D-860C-4B24-B90E-22F7A9190A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2850" y="1218948"/>
            <a:ext cx="1708150" cy="881405"/>
          </a:xfrm>
          <a:prstGeom prst="rect">
            <a:avLst/>
          </a:prstGeom>
        </p:spPr>
        <p:style>
          <a:lnRef idx="2">
            <a:schemeClr val="dk1"/>
          </a:lnRef>
          <a:fillRef idx="1">
            <a:schemeClr val="lt1"/>
          </a:fillRef>
          <a:effectRef idx="0">
            <a:schemeClr val="dk1"/>
          </a:effectRef>
          <a:fontRef idx="minor">
            <a:schemeClr val="dk1"/>
          </a:fontRef>
        </p:style>
      </p:pic>
      <p:grpSp>
        <p:nvGrpSpPr>
          <p:cNvPr id="14" name="Group 13">
            <a:extLst>
              <a:ext uri="{FF2B5EF4-FFF2-40B4-BE49-F238E27FC236}">
                <a16:creationId xmlns:a16="http://schemas.microsoft.com/office/drawing/2014/main" id="{6244445D-6A90-4F4F-FE7C-AFD625CFFE80}"/>
              </a:ext>
            </a:extLst>
          </p:cNvPr>
          <p:cNvGrpSpPr/>
          <p:nvPr/>
        </p:nvGrpSpPr>
        <p:grpSpPr>
          <a:xfrm>
            <a:off x="1708150" y="4061793"/>
            <a:ext cx="6919493" cy="1037257"/>
            <a:chOff x="1708150" y="4061793"/>
            <a:chExt cx="6919493" cy="1037257"/>
          </a:xfrm>
        </p:grpSpPr>
        <p:grpSp>
          <p:nvGrpSpPr>
            <p:cNvPr id="12" name="Group 11">
              <a:extLst>
                <a:ext uri="{FF2B5EF4-FFF2-40B4-BE49-F238E27FC236}">
                  <a16:creationId xmlns:a16="http://schemas.microsoft.com/office/drawing/2014/main" id="{5363A001-9DF6-6FCE-ED73-C1920A1CE470}"/>
                </a:ext>
              </a:extLst>
            </p:cNvPr>
            <p:cNvGrpSpPr/>
            <p:nvPr/>
          </p:nvGrpSpPr>
          <p:grpSpPr>
            <a:xfrm>
              <a:off x="1708150" y="4095750"/>
              <a:ext cx="3924300" cy="1003300"/>
              <a:chOff x="1708150" y="4095750"/>
              <a:chExt cx="3924300" cy="100330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367660E-9D60-8401-FF39-E9EC4CA67F46}"/>
                      </a:ext>
                    </a:extLst>
                  </p:cNvPr>
                  <p:cNvSpPr txBox="1"/>
                  <p:nvPr/>
                </p:nvSpPr>
                <p:spPr>
                  <a:xfrm>
                    <a:off x="1708150" y="4367311"/>
                    <a:ext cx="103505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Ω</m:t>
                          </m:r>
                          <m:r>
                            <a:rPr lang="en-US" b="0" i="1" smtClean="0">
                              <a:latin typeface="Cambria Math" panose="02040503050406030204" pitchFamily="18" charset="0"/>
                            </a:rPr>
                            <m:t>=</m:t>
                          </m:r>
                        </m:oMath>
                      </m:oMathPara>
                    </a14:m>
                    <a:endParaRPr lang="en-US"/>
                  </a:p>
                </p:txBody>
              </p:sp>
            </mc:Choice>
            <mc:Fallback xmlns="">
              <p:sp>
                <p:nvSpPr>
                  <p:cNvPr id="2" name="TextBox 1">
                    <a:extLst>
                      <a:ext uri="{FF2B5EF4-FFF2-40B4-BE49-F238E27FC236}">
                        <a16:creationId xmlns:a16="http://schemas.microsoft.com/office/drawing/2014/main" id="{7367660E-9D60-8401-FF39-E9EC4CA67F46}"/>
                      </a:ext>
                    </a:extLst>
                  </p:cNvPr>
                  <p:cNvSpPr txBox="1">
                    <a:spLocks noRot="1" noChangeAspect="1" noMove="1" noResize="1" noEditPoints="1" noAdjustHandles="1" noChangeArrowheads="1" noChangeShapeType="1" noTextEdit="1"/>
                  </p:cNvSpPr>
                  <p:nvPr/>
                </p:nvSpPr>
                <p:spPr>
                  <a:xfrm>
                    <a:off x="1708150" y="4367311"/>
                    <a:ext cx="1035050" cy="307777"/>
                  </a:xfrm>
                  <a:prstGeom prst="rect">
                    <a:avLst/>
                  </a:prstGeom>
                  <a:blipFill>
                    <a:blip r:embed="rId5"/>
                    <a:stretch>
                      <a:fillRect/>
                    </a:stretch>
                  </a:blipFill>
                </p:spPr>
                <p:txBody>
                  <a:bodyPr/>
                  <a:lstStyle/>
                  <a:p>
                    <a:r>
                      <a:rPr lang="en-US">
                        <a:noFill/>
                      </a:rPr>
                      <a:t> </a:t>
                    </a:r>
                  </a:p>
                </p:txBody>
              </p:sp>
            </mc:Fallback>
          </mc:AlternateContent>
          <p:sp>
            <p:nvSpPr>
              <p:cNvPr id="3" name="Freeform: Shape 2">
                <a:extLst>
                  <a:ext uri="{FF2B5EF4-FFF2-40B4-BE49-F238E27FC236}">
                    <a16:creationId xmlns:a16="http://schemas.microsoft.com/office/drawing/2014/main" id="{E3D2E6CE-7EEB-2BCA-8E4E-4F9BEEBA2634}"/>
                  </a:ext>
                </a:extLst>
              </p:cNvPr>
              <p:cNvSpPr/>
              <p:nvPr/>
            </p:nvSpPr>
            <p:spPr>
              <a:xfrm>
                <a:off x="2622550" y="4095750"/>
                <a:ext cx="3009900" cy="1003300"/>
              </a:xfrm>
              <a:custGeom>
                <a:avLst/>
                <a:gdLst>
                  <a:gd name="connsiteX0" fmla="*/ 273050 w 2127250"/>
                  <a:gd name="connsiteY0" fmla="*/ 25400 h 1003300"/>
                  <a:gd name="connsiteX1" fmla="*/ 209550 w 2127250"/>
                  <a:gd name="connsiteY1" fmla="*/ 38100 h 1003300"/>
                  <a:gd name="connsiteX2" fmla="*/ 171450 w 2127250"/>
                  <a:gd name="connsiteY2" fmla="*/ 50800 h 1003300"/>
                  <a:gd name="connsiteX3" fmla="*/ 146050 w 2127250"/>
                  <a:gd name="connsiteY3" fmla="*/ 57150 h 1003300"/>
                  <a:gd name="connsiteX4" fmla="*/ 107950 w 2127250"/>
                  <a:gd name="connsiteY4" fmla="*/ 69850 h 1003300"/>
                  <a:gd name="connsiteX5" fmla="*/ 88900 w 2127250"/>
                  <a:gd name="connsiteY5" fmla="*/ 76200 h 1003300"/>
                  <a:gd name="connsiteX6" fmla="*/ 63500 w 2127250"/>
                  <a:gd name="connsiteY6" fmla="*/ 101600 h 1003300"/>
                  <a:gd name="connsiteX7" fmla="*/ 57150 w 2127250"/>
                  <a:gd name="connsiteY7" fmla="*/ 120650 h 1003300"/>
                  <a:gd name="connsiteX8" fmla="*/ 38100 w 2127250"/>
                  <a:gd name="connsiteY8" fmla="*/ 133350 h 1003300"/>
                  <a:gd name="connsiteX9" fmla="*/ 19050 w 2127250"/>
                  <a:gd name="connsiteY9" fmla="*/ 171450 h 1003300"/>
                  <a:gd name="connsiteX10" fmla="*/ 0 w 2127250"/>
                  <a:gd name="connsiteY10" fmla="*/ 234950 h 1003300"/>
                  <a:gd name="connsiteX11" fmla="*/ 6350 w 2127250"/>
                  <a:gd name="connsiteY11" fmla="*/ 336550 h 1003300"/>
                  <a:gd name="connsiteX12" fmla="*/ 12700 w 2127250"/>
                  <a:gd name="connsiteY12" fmla="*/ 374650 h 1003300"/>
                  <a:gd name="connsiteX13" fmla="*/ 19050 w 2127250"/>
                  <a:gd name="connsiteY13" fmla="*/ 666750 h 1003300"/>
                  <a:gd name="connsiteX14" fmla="*/ 31750 w 2127250"/>
                  <a:gd name="connsiteY14" fmla="*/ 704850 h 1003300"/>
                  <a:gd name="connsiteX15" fmla="*/ 57150 w 2127250"/>
                  <a:gd name="connsiteY15" fmla="*/ 736600 h 1003300"/>
                  <a:gd name="connsiteX16" fmla="*/ 82550 w 2127250"/>
                  <a:gd name="connsiteY16" fmla="*/ 768350 h 1003300"/>
                  <a:gd name="connsiteX17" fmla="*/ 107950 w 2127250"/>
                  <a:gd name="connsiteY17" fmla="*/ 800100 h 1003300"/>
                  <a:gd name="connsiteX18" fmla="*/ 139700 w 2127250"/>
                  <a:gd name="connsiteY18" fmla="*/ 831850 h 1003300"/>
                  <a:gd name="connsiteX19" fmla="*/ 171450 w 2127250"/>
                  <a:gd name="connsiteY19" fmla="*/ 863600 h 1003300"/>
                  <a:gd name="connsiteX20" fmla="*/ 222250 w 2127250"/>
                  <a:gd name="connsiteY20" fmla="*/ 895350 h 1003300"/>
                  <a:gd name="connsiteX21" fmla="*/ 241300 w 2127250"/>
                  <a:gd name="connsiteY21" fmla="*/ 908050 h 1003300"/>
                  <a:gd name="connsiteX22" fmla="*/ 279400 w 2127250"/>
                  <a:gd name="connsiteY22" fmla="*/ 920750 h 1003300"/>
                  <a:gd name="connsiteX23" fmla="*/ 298450 w 2127250"/>
                  <a:gd name="connsiteY23" fmla="*/ 933450 h 1003300"/>
                  <a:gd name="connsiteX24" fmla="*/ 342900 w 2127250"/>
                  <a:gd name="connsiteY24" fmla="*/ 946150 h 1003300"/>
                  <a:gd name="connsiteX25" fmla="*/ 457200 w 2127250"/>
                  <a:gd name="connsiteY25" fmla="*/ 958850 h 1003300"/>
                  <a:gd name="connsiteX26" fmla="*/ 787400 w 2127250"/>
                  <a:gd name="connsiteY26" fmla="*/ 971550 h 1003300"/>
                  <a:gd name="connsiteX27" fmla="*/ 889000 w 2127250"/>
                  <a:gd name="connsiteY27" fmla="*/ 977900 h 1003300"/>
                  <a:gd name="connsiteX28" fmla="*/ 946150 w 2127250"/>
                  <a:gd name="connsiteY28" fmla="*/ 984250 h 1003300"/>
                  <a:gd name="connsiteX29" fmla="*/ 1250950 w 2127250"/>
                  <a:gd name="connsiteY29" fmla="*/ 990600 h 1003300"/>
                  <a:gd name="connsiteX30" fmla="*/ 1346200 w 2127250"/>
                  <a:gd name="connsiteY30" fmla="*/ 996950 h 1003300"/>
                  <a:gd name="connsiteX31" fmla="*/ 1416050 w 2127250"/>
                  <a:gd name="connsiteY31" fmla="*/ 1003300 h 1003300"/>
                  <a:gd name="connsiteX32" fmla="*/ 1587500 w 2127250"/>
                  <a:gd name="connsiteY32" fmla="*/ 996950 h 1003300"/>
                  <a:gd name="connsiteX33" fmla="*/ 1625600 w 2127250"/>
                  <a:gd name="connsiteY33" fmla="*/ 990600 h 1003300"/>
                  <a:gd name="connsiteX34" fmla="*/ 1663700 w 2127250"/>
                  <a:gd name="connsiteY34" fmla="*/ 977900 h 1003300"/>
                  <a:gd name="connsiteX35" fmla="*/ 1714500 w 2127250"/>
                  <a:gd name="connsiteY35" fmla="*/ 965200 h 1003300"/>
                  <a:gd name="connsiteX36" fmla="*/ 1733550 w 2127250"/>
                  <a:gd name="connsiteY36" fmla="*/ 958850 h 1003300"/>
                  <a:gd name="connsiteX37" fmla="*/ 1809750 w 2127250"/>
                  <a:gd name="connsiteY37" fmla="*/ 946150 h 1003300"/>
                  <a:gd name="connsiteX38" fmla="*/ 1924050 w 2127250"/>
                  <a:gd name="connsiteY38" fmla="*/ 933450 h 1003300"/>
                  <a:gd name="connsiteX39" fmla="*/ 2019300 w 2127250"/>
                  <a:gd name="connsiteY39" fmla="*/ 901700 h 1003300"/>
                  <a:gd name="connsiteX40" fmla="*/ 2038350 w 2127250"/>
                  <a:gd name="connsiteY40" fmla="*/ 895350 h 1003300"/>
                  <a:gd name="connsiteX41" fmla="*/ 2057400 w 2127250"/>
                  <a:gd name="connsiteY41" fmla="*/ 889000 h 1003300"/>
                  <a:gd name="connsiteX42" fmla="*/ 2076450 w 2127250"/>
                  <a:gd name="connsiteY42" fmla="*/ 869950 h 1003300"/>
                  <a:gd name="connsiteX43" fmla="*/ 2095500 w 2127250"/>
                  <a:gd name="connsiteY43" fmla="*/ 863600 h 1003300"/>
                  <a:gd name="connsiteX44" fmla="*/ 2127250 w 2127250"/>
                  <a:gd name="connsiteY44" fmla="*/ 806450 h 1003300"/>
                  <a:gd name="connsiteX45" fmla="*/ 2120900 w 2127250"/>
                  <a:gd name="connsiteY45" fmla="*/ 349250 h 1003300"/>
                  <a:gd name="connsiteX46" fmla="*/ 2108200 w 2127250"/>
                  <a:gd name="connsiteY46" fmla="*/ 311150 h 1003300"/>
                  <a:gd name="connsiteX47" fmla="*/ 2076450 w 2127250"/>
                  <a:gd name="connsiteY47" fmla="*/ 254000 h 1003300"/>
                  <a:gd name="connsiteX48" fmla="*/ 2057400 w 2127250"/>
                  <a:gd name="connsiteY48" fmla="*/ 234950 h 1003300"/>
                  <a:gd name="connsiteX49" fmla="*/ 2012950 w 2127250"/>
                  <a:gd name="connsiteY49" fmla="*/ 190500 h 1003300"/>
                  <a:gd name="connsiteX50" fmla="*/ 1987550 w 2127250"/>
                  <a:gd name="connsiteY50" fmla="*/ 165100 h 1003300"/>
                  <a:gd name="connsiteX51" fmla="*/ 1981200 w 2127250"/>
                  <a:gd name="connsiteY51" fmla="*/ 146050 h 1003300"/>
                  <a:gd name="connsiteX52" fmla="*/ 1962150 w 2127250"/>
                  <a:gd name="connsiteY52" fmla="*/ 139700 h 1003300"/>
                  <a:gd name="connsiteX53" fmla="*/ 1905000 w 2127250"/>
                  <a:gd name="connsiteY53" fmla="*/ 101600 h 1003300"/>
                  <a:gd name="connsiteX54" fmla="*/ 1885950 w 2127250"/>
                  <a:gd name="connsiteY54" fmla="*/ 88900 h 1003300"/>
                  <a:gd name="connsiteX55" fmla="*/ 1866900 w 2127250"/>
                  <a:gd name="connsiteY55" fmla="*/ 82550 h 1003300"/>
                  <a:gd name="connsiteX56" fmla="*/ 1828800 w 2127250"/>
                  <a:gd name="connsiteY56" fmla="*/ 57150 h 1003300"/>
                  <a:gd name="connsiteX57" fmla="*/ 1809750 w 2127250"/>
                  <a:gd name="connsiteY57" fmla="*/ 50800 h 1003300"/>
                  <a:gd name="connsiteX58" fmla="*/ 1771650 w 2127250"/>
                  <a:gd name="connsiteY58" fmla="*/ 31750 h 1003300"/>
                  <a:gd name="connsiteX59" fmla="*/ 908050 w 2127250"/>
                  <a:gd name="connsiteY59" fmla="*/ 25400 h 1003300"/>
                  <a:gd name="connsiteX60" fmla="*/ 825500 w 2127250"/>
                  <a:gd name="connsiteY60" fmla="*/ 19050 h 1003300"/>
                  <a:gd name="connsiteX61" fmla="*/ 793750 w 2127250"/>
                  <a:gd name="connsiteY61" fmla="*/ 12700 h 1003300"/>
                  <a:gd name="connsiteX62" fmla="*/ 679450 w 2127250"/>
                  <a:gd name="connsiteY62" fmla="*/ 6350 h 1003300"/>
                  <a:gd name="connsiteX63" fmla="*/ 609600 w 2127250"/>
                  <a:gd name="connsiteY63" fmla="*/ 0 h 1003300"/>
                  <a:gd name="connsiteX64" fmla="*/ 450850 w 2127250"/>
                  <a:gd name="connsiteY64" fmla="*/ 6350 h 1003300"/>
                  <a:gd name="connsiteX65" fmla="*/ 387350 w 2127250"/>
                  <a:gd name="connsiteY65" fmla="*/ 19050 h 1003300"/>
                  <a:gd name="connsiteX66" fmla="*/ 273050 w 2127250"/>
                  <a:gd name="connsiteY66" fmla="*/ 25400 h 100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127250" h="1003300">
                    <a:moveTo>
                      <a:pt x="273050" y="25400"/>
                    </a:moveTo>
                    <a:cubicBezTo>
                      <a:pt x="243417" y="28575"/>
                      <a:pt x="230028" y="31274"/>
                      <a:pt x="209550" y="38100"/>
                    </a:cubicBezTo>
                    <a:cubicBezTo>
                      <a:pt x="196850" y="42333"/>
                      <a:pt x="184437" y="47553"/>
                      <a:pt x="171450" y="50800"/>
                    </a:cubicBezTo>
                    <a:cubicBezTo>
                      <a:pt x="162983" y="52917"/>
                      <a:pt x="154409" y="54642"/>
                      <a:pt x="146050" y="57150"/>
                    </a:cubicBezTo>
                    <a:cubicBezTo>
                      <a:pt x="133228" y="60997"/>
                      <a:pt x="120650" y="65617"/>
                      <a:pt x="107950" y="69850"/>
                    </a:cubicBezTo>
                    <a:lnTo>
                      <a:pt x="88900" y="76200"/>
                    </a:lnTo>
                    <a:cubicBezTo>
                      <a:pt x="71967" y="127000"/>
                      <a:pt x="97367" y="67733"/>
                      <a:pt x="63500" y="101600"/>
                    </a:cubicBezTo>
                    <a:cubicBezTo>
                      <a:pt x="58767" y="106333"/>
                      <a:pt x="61331" y="115423"/>
                      <a:pt x="57150" y="120650"/>
                    </a:cubicBezTo>
                    <a:cubicBezTo>
                      <a:pt x="52382" y="126609"/>
                      <a:pt x="44450" y="129117"/>
                      <a:pt x="38100" y="133350"/>
                    </a:cubicBezTo>
                    <a:cubicBezTo>
                      <a:pt x="14942" y="202825"/>
                      <a:pt x="51876" y="97592"/>
                      <a:pt x="19050" y="171450"/>
                    </a:cubicBezTo>
                    <a:cubicBezTo>
                      <a:pt x="10216" y="191327"/>
                      <a:pt x="5277" y="213840"/>
                      <a:pt x="0" y="234950"/>
                    </a:cubicBezTo>
                    <a:cubicBezTo>
                      <a:pt x="2117" y="268817"/>
                      <a:pt x="3278" y="302757"/>
                      <a:pt x="6350" y="336550"/>
                    </a:cubicBezTo>
                    <a:cubicBezTo>
                      <a:pt x="7516" y="349372"/>
                      <a:pt x="12205" y="361784"/>
                      <a:pt x="12700" y="374650"/>
                    </a:cubicBezTo>
                    <a:cubicBezTo>
                      <a:pt x="16443" y="471968"/>
                      <a:pt x="13441" y="569522"/>
                      <a:pt x="19050" y="666750"/>
                    </a:cubicBezTo>
                    <a:cubicBezTo>
                      <a:pt x="19821" y="680115"/>
                      <a:pt x="27517" y="692150"/>
                      <a:pt x="31750" y="704850"/>
                    </a:cubicBezTo>
                    <a:cubicBezTo>
                      <a:pt x="40513" y="731140"/>
                      <a:pt x="32531" y="720187"/>
                      <a:pt x="57150" y="736600"/>
                    </a:cubicBezTo>
                    <a:cubicBezTo>
                      <a:pt x="73111" y="784483"/>
                      <a:pt x="49724" y="727318"/>
                      <a:pt x="82550" y="768350"/>
                    </a:cubicBezTo>
                    <a:cubicBezTo>
                      <a:pt x="117603" y="812167"/>
                      <a:pt x="53355" y="763704"/>
                      <a:pt x="107950" y="800100"/>
                    </a:cubicBezTo>
                    <a:cubicBezTo>
                      <a:pt x="141817" y="850900"/>
                      <a:pt x="97367" y="789517"/>
                      <a:pt x="139700" y="831850"/>
                    </a:cubicBezTo>
                    <a:cubicBezTo>
                      <a:pt x="182033" y="874183"/>
                      <a:pt x="120650" y="829733"/>
                      <a:pt x="171450" y="863600"/>
                    </a:cubicBezTo>
                    <a:cubicBezTo>
                      <a:pt x="201915" y="909297"/>
                      <a:pt x="158774" y="853033"/>
                      <a:pt x="222250" y="895350"/>
                    </a:cubicBezTo>
                    <a:cubicBezTo>
                      <a:pt x="228600" y="899583"/>
                      <a:pt x="234326" y="904950"/>
                      <a:pt x="241300" y="908050"/>
                    </a:cubicBezTo>
                    <a:cubicBezTo>
                      <a:pt x="253533" y="913487"/>
                      <a:pt x="268261" y="913324"/>
                      <a:pt x="279400" y="920750"/>
                    </a:cubicBezTo>
                    <a:cubicBezTo>
                      <a:pt x="285750" y="924983"/>
                      <a:pt x="291624" y="930037"/>
                      <a:pt x="298450" y="933450"/>
                    </a:cubicBezTo>
                    <a:cubicBezTo>
                      <a:pt x="306520" y="937485"/>
                      <a:pt x="336118" y="944794"/>
                      <a:pt x="342900" y="946150"/>
                    </a:cubicBezTo>
                    <a:cubicBezTo>
                      <a:pt x="383140" y="954198"/>
                      <a:pt x="413704" y="956364"/>
                      <a:pt x="457200" y="958850"/>
                    </a:cubicBezTo>
                    <a:cubicBezTo>
                      <a:pt x="586343" y="966230"/>
                      <a:pt x="653201" y="965586"/>
                      <a:pt x="787400" y="971550"/>
                    </a:cubicBezTo>
                    <a:cubicBezTo>
                      <a:pt x="821299" y="973057"/>
                      <a:pt x="855175" y="975194"/>
                      <a:pt x="889000" y="977900"/>
                    </a:cubicBezTo>
                    <a:cubicBezTo>
                      <a:pt x="908106" y="979428"/>
                      <a:pt x="926995" y="983578"/>
                      <a:pt x="946150" y="984250"/>
                    </a:cubicBezTo>
                    <a:cubicBezTo>
                      <a:pt x="1047710" y="987813"/>
                      <a:pt x="1149350" y="988483"/>
                      <a:pt x="1250950" y="990600"/>
                    </a:cubicBezTo>
                    <a:lnTo>
                      <a:pt x="1346200" y="996950"/>
                    </a:lnTo>
                    <a:cubicBezTo>
                      <a:pt x="1369510" y="998743"/>
                      <a:pt x="1392671" y="1003300"/>
                      <a:pt x="1416050" y="1003300"/>
                    </a:cubicBezTo>
                    <a:cubicBezTo>
                      <a:pt x="1473239" y="1003300"/>
                      <a:pt x="1530350" y="999067"/>
                      <a:pt x="1587500" y="996950"/>
                    </a:cubicBezTo>
                    <a:cubicBezTo>
                      <a:pt x="1600200" y="994833"/>
                      <a:pt x="1613109" y="993723"/>
                      <a:pt x="1625600" y="990600"/>
                    </a:cubicBezTo>
                    <a:cubicBezTo>
                      <a:pt x="1638587" y="987353"/>
                      <a:pt x="1650713" y="981147"/>
                      <a:pt x="1663700" y="977900"/>
                    </a:cubicBezTo>
                    <a:cubicBezTo>
                      <a:pt x="1680633" y="973667"/>
                      <a:pt x="1697941" y="970720"/>
                      <a:pt x="1714500" y="965200"/>
                    </a:cubicBezTo>
                    <a:cubicBezTo>
                      <a:pt x="1720850" y="963083"/>
                      <a:pt x="1727056" y="960473"/>
                      <a:pt x="1733550" y="958850"/>
                    </a:cubicBezTo>
                    <a:cubicBezTo>
                      <a:pt x="1755130" y="953455"/>
                      <a:pt x="1789072" y="948631"/>
                      <a:pt x="1809750" y="946150"/>
                    </a:cubicBezTo>
                    <a:lnTo>
                      <a:pt x="1924050" y="933450"/>
                    </a:lnTo>
                    <a:lnTo>
                      <a:pt x="2019300" y="901700"/>
                    </a:lnTo>
                    <a:lnTo>
                      <a:pt x="2038350" y="895350"/>
                    </a:lnTo>
                    <a:lnTo>
                      <a:pt x="2057400" y="889000"/>
                    </a:lnTo>
                    <a:cubicBezTo>
                      <a:pt x="2063750" y="882650"/>
                      <a:pt x="2068978" y="874931"/>
                      <a:pt x="2076450" y="869950"/>
                    </a:cubicBezTo>
                    <a:cubicBezTo>
                      <a:pt x="2082019" y="866237"/>
                      <a:pt x="2090767" y="868333"/>
                      <a:pt x="2095500" y="863600"/>
                    </a:cubicBezTo>
                    <a:cubicBezTo>
                      <a:pt x="2117335" y="841765"/>
                      <a:pt x="2119265" y="830405"/>
                      <a:pt x="2127250" y="806450"/>
                    </a:cubicBezTo>
                    <a:cubicBezTo>
                      <a:pt x="2125133" y="654050"/>
                      <a:pt x="2126758" y="501552"/>
                      <a:pt x="2120900" y="349250"/>
                    </a:cubicBezTo>
                    <a:cubicBezTo>
                      <a:pt x="2120385" y="335873"/>
                      <a:pt x="2112433" y="323850"/>
                      <a:pt x="2108200" y="311150"/>
                    </a:cubicBezTo>
                    <a:cubicBezTo>
                      <a:pt x="2100215" y="287195"/>
                      <a:pt x="2098285" y="275835"/>
                      <a:pt x="2076450" y="254000"/>
                    </a:cubicBezTo>
                    <a:cubicBezTo>
                      <a:pt x="2070100" y="247650"/>
                      <a:pt x="2062913" y="242039"/>
                      <a:pt x="2057400" y="234950"/>
                    </a:cubicBezTo>
                    <a:cubicBezTo>
                      <a:pt x="2021737" y="189097"/>
                      <a:pt x="2049353" y="202634"/>
                      <a:pt x="2012950" y="190500"/>
                    </a:cubicBezTo>
                    <a:cubicBezTo>
                      <a:pt x="1996017" y="139700"/>
                      <a:pt x="2021417" y="198967"/>
                      <a:pt x="1987550" y="165100"/>
                    </a:cubicBezTo>
                    <a:cubicBezTo>
                      <a:pt x="1982817" y="160367"/>
                      <a:pt x="1985933" y="150783"/>
                      <a:pt x="1981200" y="146050"/>
                    </a:cubicBezTo>
                    <a:cubicBezTo>
                      <a:pt x="1976467" y="141317"/>
                      <a:pt x="1968001" y="142951"/>
                      <a:pt x="1962150" y="139700"/>
                    </a:cubicBezTo>
                    <a:lnTo>
                      <a:pt x="1905000" y="101600"/>
                    </a:lnTo>
                    <a:cubicBezTo>
                      <a:pt x="1898650" y="97367"/>
                      <a:pt x="1893190" y="91313"/>
                      <a:pt x="1885950" y="88900"/>
                    </a:cubicBezTo>
                    <a:cubicBezTo>
                      <a:pt x="1879600" y="86783"/>
                      <a:pt x="1872751" y="85801"/>
                      <a:pt x="1866900" y="82550"/>
                    </a:cubicBezTo>
                    <a:cubicBezTo>
                      <a:pt x="1853557" y="75137"/>
                      <a:pt x="1843280" y="61977"/>
                      <a:pt x="1828800" y="57150"/>
                    </a:cubicBezTo>
                    <a:cubicBezTo>
                      <a:pt x="1822450" y="55033"/>
                      <a:pt x="1815737" y="53793"/>
                      <a:pt x="1809750" y="50800"/>
                    </a:cubicBezTo>
                    <a:cubicBezTo>
                      <a:pt x="1796369" y="44109"/>
                      <a:pt x="1788084" y="31986"/>
                      <a:pt x="1771650" y="31750"/>
                    </a:cubicBezTo>
                    <a:lnTo>
                      <a:pt x="908050" y="25400"/>
                    </a:lnTo>
                    <a:cubicBezTo>
                      <a:pt x="880533" y="23283"/>
                      <a:pt x="852929" y="22098"/>
                      <a:pt x="825500" y="19050"/>
                    </a:cubicBezTo>
                    <a:cubicBezTo>
                      <a:pt x="814773" y="17858"/>
                      <a:pt x="804502" y="13635"/>
                      <a:pt x="793750" y="12700"/>
                    </a:cubicBezTo>
                    <a:cubicBezTo>
                      <a:pt x="755735" y="9394"/>
                      <a:pt x="717518" y="8975"/>
                      <a:pt x="679450" y="6350"/>
                    </a:cubicBezTo>
                    <a:cubicBezTo>
                      <a:pt x="656126" y="4741"/>
                      <a:pt x="632883" y="2117"/>
                      <a:pt x="609600" y="0"/>
                    </a:cubicBezTo>
                    <a:cubicBezTo>
                      <a:pt x="556683" y="2117"/>
                      <a:pt x="503699" y="2940"/>
                      <a:pt x="450850" y="6350"/>
                    </a:cubicBezTo>
                    <a:cubicBezTo>
                      <a:pt x="397384" y="9799"/>
                      <a:pt x="429821" y="12516"/>
                      <a:pt x="387350" y="19050"/>
                    </a:cubicBezTo>
                    <a:cubicBezTo>
                      <a:pt x="336959" y="26802"/>
                      <a:pt x="302683" y="22225"/>
                      <a:pt x="273050" y="2540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Consolas" panose="020B0609020204030204" pitchFamily="49" charset="0"/>
                  </a:rPr>
                  <a:t>HHHH  HHHT  HHTH  HHTT</a:t>
                </a:r>
              </a:p>
              <a:p>
                <a:pPr algn="ctr"/>
                <a:r>
                  <a:rPr lang="en-US">
                    <a:solidFill>
                      <a:schemeClr val="tx1"/>
                    </a:solidFill>
                    <a:latin typeface="Consolas" panose="020B0609020204030204" pitchFamily="49" charset="0"/>
                  </a:rPr>
                  <a:t>HTHH  HTHT  HTTH  HTTT</a:t>
                </a:r>
              </a:p>
              <a:p>
                <a:pPr algn="ctr"/>
                <a:r>
                  <a:rPr lang="en-US">
                    <a:solidFill>
                      <a:schemeClr val="tx1"/>
                    </a:solidFill>
                    <a:latin typeface="Consolas" panose="020B0609020204030204" pitchFamily="49" charset="0"/>
                  </a:rPr>
                  <a:t>THHH  THHT  THTH  THTT</a:t>
                </a:r>
              </a:p>
              <a:p>
                <a:pPr algn="ctr"/>
                <a:r>
                  <a:rPr lang="en-US">
                    <a:solidFill>
                      <a:schemeClr val="tx1"/>
                    </a:solidFill>
                    <a:latin typeface="Consolas" panose="020B0609020204030204" pitchFamily="49" charset="0"/>
                  </a:rPr>
                  <a:t>TTHH  TTHT  TTTH  TTTT</a:t>
                </a:r>
              </a:p>
            </p:txBody>
          </p:sp>
          <p:sp>
            <p:nvSpPr>
              <p:cNvPr id="4" name="Freeform: Shape 1">
                <a:extLst>
                  <a:ext uri="{FF2B5EF4-FFF2-40B4-BE49-F238E27FC236}">
                    <a16:creationId xmlns:a16="http://schemas.microsoft.com/office/drawing/2014/main" id="{E971AD31-8622-5BAD-13B9-E71EC3D160BB}"/>
                  </a:ext>
                </a:extLst>
              </p:cNvPr>
              <p:cNvSpPr/>
              <p:nvPr/>
            </p:nvSpPr>
            <p:spPr>
              <a:xfrm>
                <a:off x="4743450" y="4191000"/>
                <a:ext cx="514350" cy="177800"/>
              </a:xfrm>
              <a:custGeom>
                <a:avLst/>
                <a:gdLst>
                  <a:gd name="connsiteX0" fmla="*/ 247650 w 514350"/>
                  <a:gd name="connsiteY0" fmla="*/ 6350 h 177800"/>
                  <a:gd name="connsiteX1" fmla="*/ 215900 w 514350"/>
                  <a:gd name="connsiteY1" fmla="*/ 0 h 177800"/>
                  <a:gd name="connsiteX2" fmla="*/ 95250 w 514350"/>
                  <a:gd name="connsiteY2" fmla="*/ 12700 h 177800"/>
                  <a:gd name="connsiteX3" fmla="*/ 57150 w 514350"/>
                  <a:gd name="connsiteY3" fmla="*/ 25400 h 177800"/>
                  <a:gd name="connsiteX4" fmla="*/ 38100 w 514350"/>
                  <a:gd name="connsiteY4" fmla="*/ 31750 h 177800"/>
                  <a:gd name="connsiteX5" fmla="*/ 25400 w 514350"/>
                  <a:gd name="connsiteY5" fmla="*/ 50800 h 177800"/>
                  <a:gd name="connsiteX6" fmla="*/ 0 w 514350"/>
                  <a:gd name="connsiteY6" fmla="*/ 76200 h 177800"/>
                  <a:gd name="connsiteX7" fmla="*/ 19050 w 514350"/>
                  <a:gd name="connsiteY7" fmla="*/ 120650 h 177800"/>
                  <a:gd name="connsiteX8" fmla="*/ 38100 w 514350"/>
                  <a:gd name="connsiteY8" fmla="*/ 127000 h 177800"/>
                  <a:gd name="connsiteX9" fmla="*/ 76200 w 514350"/>
                  <a:gd name="connsiteY9" fmla="*/ 152400 h 177800"/>
                  <a:gd name="connsiteX10" fmla="*/ 120650 w 514350"/>
                  <a:gd name="connsiteY10" fmla="*/ 165100 h 177800"/>
                  <a:gd name="connsiteX11" fmla="*/ 209550 w 514350"/>
                  <a:gd name="connsiteY11" fmla="*/ 177800 h 177800"/>
                  <a:gd name="connsiteX12" fmla="*/ 393700 w 514350"/>
                  <a:gd name="connsiteY12" fmla="*/ 171450 h 177800"/>
                  <a:gd name="connsiteX13" fmla="*/ 444500 w 514350"/>
                  <a:gd name="connsiteY13" fmla="*/ 165100 h 177800"/>
                  <a:gd name="connsiteX14" fmla="*/ 495300 w 514350"/>
                  <a:gd name="connsiteY14" fmla="*/ 152400 h 177800"/>
                  <a:gd name="connsiteX15" fmla="*/ 514350 w 514350"/>
                  <a:gd name="connsiteY15" fmla="*/ 139700 h 177800"/>
                  <a:gd name="connsiteX16" fmla="*/ 495300 w 514350"/>
                  <a:gd name="connsiteY16" fmla="*/ 76200 h 177800"/>
                  <a:gd name="connsiteX17" fmla="*/ 476250 w 514350"/>
                  <a:gd name="connsiteY17" fmla="*/ 69850 h 177800"/>
                  <a:gd name="connsiteX18" fmla="*/ 419100 w 514350"/>
                  <a:gd name="connsiteY18" fmla="*/ 44450 h 177800"/>
                  <a:gd name="connsiteX19" fmla="*/ 361950 w 514350"/>
                  <a:gd name="connsiteY19" fmla="*/ 25400 h 177800"/>
                  <a:gd name="connsiteX20" fmla="*/ 342900 w 514350"/>
                  <a:gd name="connsiteY20" fmla="*/ 19050 h 177800"/>
                  <a:gd name="connsiteX21" fmla="*/ 273050 w 514350"/>
                  <a:gd name="connsiteY21" fmla="*/ 6350 h 177800"/>
                  <a:gd name="connsiteX22" fmla="*/ 184150 w 514350"/>
                  <a:gd name="connsiteY22" fmla="*/ 635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4350" h="177800">
                    <a:moveTo>
                      <a:pt x="247650" y="6350"/>
                    </a:moveTo>
                    <a:cubicBezTo>
                      <a:pt x="237067" y="4233"/>
                      <a:pt x="226693" y="0"/>
                      <a:pt x="215900" y="0"/>
                    </a:cubicBezTo>
                    <a:cubicBezTo>
                      <a:pt x="187027" y="0"/>
                      <a:pt x="130414" y="3110"/>
                      <a:pt x="95250" y="12700"/>
                    </a:cubicBezTo>
                    <a:cubicBezTo>
                      <a:pt x="82335" y="16222"/>
                      <a:pt x="69850" y="21167"/>
                      <a:pt x="57150" y="25400"/>
                    </a:cubicBezTo>
                    <a:lnTo>
                      <a:pt x="38100" y="31750"/>
                    </a:lnTo>
                    <a:cubicBezTo>
                      <a:pt x="33867" y="38100"/>
                      <a:pt x="31359" y="46032"/>
                      <a:pt x="25400" y="50800"/>
                    </a:cubicBezTo>
                    <a:cubicBezTo>
                      <a:pt x="-5388" y="75430"/>
                      <a:pt x="13855" y="34636"/>
                      <a:pt x="0" y="76200"/>
                    </a:cubicBezTo>
                    <a:cubicBezTo>
                      <a:pt x="3813" y="91452"/>
                      <a:pt x="5346" y="109687"/>
                      <a:pt x="19050" y="120650"/>
                    </a:cubicBezTo>
                    <a:cubicBezTo>
                      <a:pt x="24277" y="124831"/>
                      <a:pt x="32249" y="123749"/>
                      <a:pt x="38100" y="127000"/>
                    </a:cubicBezTo>
                    <a:cubicBezTo>
                      <a:pt x="51443" y="134413"/>
                      <a:pt x="61720" y="147573"/>
                      <a:pt x="76200" y="152400"/>
                    </a:cubicBezTo>
                    <a:cubicBezTo>
                      <a:pt x="94356" y="158452"/>
                      <a:pt x="100716" y="161113"/>
                      <a:pt x="120650" y="165100"/>
                    </a:cubicBezTo>
                    <a:cubicBezTo>
                      <a:pt x="151168" y="171204"/>
                      <a:pt x="178334" y="173898"/>
                      <a:pt x="209550" y="177800"/>
                    </a:cubicBezTo>
                    <a:lnTo>
                      <a:pt x="393700" y="171450"/>
                    </a:lnTo>
                    <a:cubicBezTo>
                      <a:pt x="410740" y="170529"/>
                      <a:pt x="427633" y="167695"/>
                      <a:pt x="444500" y="165100"/>
                    </a:cubicBezTo>
                    <a:cubicBezTo>
                      <a:pt x="454966" y="163490"/>
                      <a:pt x="483281" y="158409"/>
                      <a:pt x="495300" y="152400"/>
                    </a:cubicBezTo>
                    <a:cubicBezTo>
                      <a:pt x="502126" y="148987"/>
                      <a:pt x="508000" y="143933"/>
                      <a:pt x="514350" y="139700"/>
                    </a:cubicBezTo>
                    <a:cubicBezTo>
                      <a:pt x="511571" y="120247"/>
                      <a:pt x="513931" y="91105"/>
                      <a:pt x="495300" y="76200"/>
                    </a:cubicBezTo>
                    <a:cubicBezTo>
                      <a:pt x="490073" y="72019"/>
                      <a:pt x="482237" y="72843"/>
                      <a:pt x="476250" y="69850"/>
                    </a:cubicBezTo>
                    <a:cubicBezTo>
                      <a:pt x="415873" y="39661"/>
                      <a:pt x="517394" y="77215"/>
                      <a:pt x="419100" y="44450"/>
                    </a:cubicBezTo>
                    <a:lnTo>
                      <a:pt x="361950" y="25400"/>
                    </a:lnTo>
                    <a:cubicBezTo>
                      <a:pt x="355600" y="23283"/>
                      <a:pt x="349394" y="20673"/>
                      <a:pt x="342900" y="19050"/>
                    </a:cubicBezTo>
                    <a:cubicBezTo>
                      <a:pt x="317547" y="12712"/>
                      <a:pt x="301156" y="7688"/>
                      <a:pt x="273050" y="6350"/>
                    </a:cubicBezTo>
                    <a:cubicBezTo>
                      <a:pt x="243450" y="4940"/>
                      <a:pt x="213783" y="6350"/>
                      <a:pt x="184150" y="6350"/>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7" name="Freeform: Shape 3">
                <a:extLst>
                  <a:ext uri="{FF2B5EF4-FFF2-40B4-BE49-F238E27FC236}">
                    <a16:creationId xmlns:a16="http://schemas.microsoft.com/office/drawing/2014/main" id="{FC0A7184-4255-BC13-61AB-4338BD11A256}"/>
                  </a:ext>
                </a:extLst>
              </p:cNvPr>
              <p:cNvSpPr/>
              <p:nvPr/>
            </p:nvSpPr>
            <p:spPr>
              <a:xfrm>
                <a:off x="3594100" y="4362450"/>
                <a:ext cx="514100" cy="247650"/>
              </a:xfrm>
              <a:custGeom>
                <a:avLst/>
                <a:gdLst>
                  <a:gd name="connsiteX0" fmla="*/ 285750 w 514100"/>
                  <a:gd name="connsiteY0" fmla="*/ 12700 h 247650"/>
                  <a:gd name="connsiteX1" fmla="*/ 196850 w 514100"/>
                  <a:gd name="connsiteY1" fmla="*/ 6350 h 247650"/>
                  <a:gd name="connsiteX2" fmla="*/ 158750 w 514100"/>
                  <a:gd name="connsiteY2" fmla="*/ 0 h 247650"/>
                  <a:gd name="connsiteX3" fmla="*/ 69850 w 514100"/>
                  <a:gd name="connsiteY3" fmla="*/ 6350 h 247650"/>
                  <a:gd name="connsiteX4" fmla="*/ 25400 w 514100"/>
                  <a:gd name="connsiteY4" fmla="*/ 19050 h 247650"/>
                  <a:gd name="connsiteX5" fmla="*/ 6350 w 514100"/>
                  <a:gd name="connsiteY5" fmla="*/ 31750 h 247650"/>
                  <a:gd name="connsiteX6" fmla="*/ 0 w 514100"/>
                  <a:gd name="connsiteY6" fmla="*/ 50800 h 247650"/>
                  <a:gd name="connsiteX7" fmla="*/ 6350 w 514100"/>
                  <a:gd name="connsiteY7" fmla="*/ 101600 h 247650"/>
                  <a:gd name="connsiteX8" fmla="*/ 31750 w 514100"/>
                  <a:gd name="connsiteY8" fmla="*/ 158750 h 247650"/>
                  <a:gd name="connsiteX9" fmla="*/ 50800 w 514100"/>
                  <a:gd name="connsiteY9" fmla="*/ 171450 h 247650"/>
                  <a:gd name="connsiteX10" fmla="*/ 57150 w 514100"/>
                  <a:gd name="connsiteY10" fmla="*/ 190500 h 247650"/>
                  <a:gd name="connsiteX11" fmla="*/ 76200 w 514100"/>
                  <a:gd name="connsiteY11" fmla="*/ 196850 h 247650"/>
                  <a:gd name="connsiteX12" fmla="*/ 95250 w 514100"/>
                  <a:gd name="connsiteY12" fmla="*/ 209550 h 247650"/>
                  <a:gd name="connsiteX13" fmla="*/ 133350 w 514100"/>
                  <a:gd name="connsiteY13" fmla="*/ 222250 h 247650"/>
                  <a:gd name="connsiteX14" fmla="*/ 171450 w 514100"/>
                  <a:gd name="connsiteY14" fmla="*/ 234950 h 247650"/>
                  <a:gd name="connsiteX15" fmla="*/ 190500 w 514100"/>
                  <a:gd name="connsiteY15" fmla="*/ 241300 h 247650"/>
                  <a:gd name="connsiteX16" fmla="*/ 215900 w 514100"/>
                  <a:gd name="connsiteY16" fmla="*/ 247650 h 247650"/>
                  <a:gd name="connsiteX17" fmla="*/ 349250 w 514100"/>
                  <a:gd name="connsiteY17" fmla="*/ 241300 h 247650"/>
                  <a:gd name="connsiteX18" fmla="*/ 387350 w 514100"/>
                  <a:gd name="connsiteY18" fmla="*/ 228600 h 247650"/>
                  <a:gd name="connsiteX19" fmla="*/ 419100 w 514100"/>
                  <a:gd name="connsiteY19" fmla="*/ 222250 h 247650"/>
                  <a:gd name="connsiteX20" fmla="*/ 457200 w 514100"/>
                  <a:gd name="connsiteY20" fmla="*/ 215900 h 247650"/>
                  <a:gd name="connsiteX21" fmla="*/ 495300 w 514100"/>
                  <a:gd name="connsiteY21" fmla="*/ 203200 h 247650"/>
                  <a:gd name="connsiteX22" fmla="*/ 501650 w 514100"/>
                  <a:gd name="connsiteY22" fmla="*/ 127000 h 247650"/>
                  <a:gd name="connsiteX23" fmla="*/ 463550 w 514100"/>
                  <a:gd name="connsiteY23" fmla="*/ 101600 h 247650"/>
                  <a:gd name="connsiteX24" fmla="*/ 444500 w 514100"/>
                  <a:gd name="connsiteY24" fmla="*/ 88900 h 247650"/>
                  <a:gd name="connsiteX25" fmla="*/ 406400 w 514100"/>
                  <a:gd name="connsiteY25" fmla="*/ 76200 h 247650"/>
                  <a:gd name="connsiteX26" fmla="*/ 349250 w 514100"/>
                  <a:gd name="connsiteY26" fmla="*/ 50800 h 247650"/>
                  <a:gd name="connsiteX27" fmla="*/ 304800 w 514100"/>
                  <a:gd name="connsiteY27" fmla="*/ 38100 h 247650"/>
                  <a:gd name="connsiteX28" fmla="*/ 285750 w 514100"/>
                  <a:gd name="connsiteY28" fmla="*/ 1270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14100" h="247650">
                    <a:moveTo>
                      <a:pt x="285750" y="12700"/>
                    </a:moveTo>
                    <a:cubicBezTo>
                      <a:pt x="267758" y="7408"/>
                      <a:pt x="226411" y="9306"/>
                      <a:pt x="196850" y="6350"/>
                    </a:cubicBezTo>
                    <a:cubicBezTo>
                      <a:pt x="184039" y="5069"/>
                      <a:pt x="171625" y="0"/>
                      <a:pt x="158750" y="0"/>
                    </a:cubicBezTo>
                    <a:cubicBezTo>
                      <a:pt x="129041" y="0"/>
                      <a:pt x="99483" y="4233"/>
                      <a:pt x="69850" y="6350"/>
                    </a:cubicBezTo>
                    <a:cubicBezTo>
                      <a:pt x="61712" y="8385"/>
                      <a:pt x="34510" y="14495"/>
                      <a:pt x="25400" y="19050"/>
                    </a:cubicBezTo>
                    <a:cubicBezTo>
                      <a:pt x="18574" y="22463"/>
                      <a:pt x="12700" y="27517"/>
                      <a:pt x="6350" y="31750"/>
                    </a:cubicBezTo>
                    <a:cubicBezTo>
                      <a:pt x="4233" y="38100"/>
                      <a:pt x="0" y="44107"/>
                      <a:pt x="0" y="50800"/>
                    </a:cubicBezTo>
                    <a:cubicBezTo>
                      <a:pt x="0" y="67865"/>
                      <a:pt x="2774" y="84914"/>
                      <a:pt x="6350" y="101600"/>
                    </a:cubicBezTo>
                    <a:cubicBezTo>
                      <a:pt x="9780" y="117605"/>
                      <a:pt x="18285" y="145285"/>
                      <a:pt x="31750" y="158750"/>
                    </a:cubicBezTo>
                    <a:cubicBezTo>
                      <a:pt x="37146" y="164146"/>
                      <a:pt x="44450" y="167217"/>
                      <a:pt x="50800" y="171450"/>
                    </a:cubicBezTo>
                    <a:cubicBezTo>
                      <a:pt x="52917" y="177800"/>
                      <a:pt x="52417" y="185767"/>
                      <a:pt x="57150" y="190500"/>
                    </a:cubicBezTo>
                    <a:cubicBezTo>
                      <a:pt x="61883" y="195233"/>
                      <a:pt x="70213" y="193857"/>
                      <a:pt x="76200" y="196850"/>
                    </a:cubicBezTo>
                    <a:cubicBezTo>
                      <a:pt x="83026" y="200263"/>
                      <a:pt x="88276" y="206450"/>
                      <a:pt x="95250" y="209550"/>
                    </a:cubicBezTo>
                    <a:cubicBezTo>
                      <a:pt x="107483" y="214987"/>
                      <a:pt x="120650" y="218017"/>
                      <a:pt x="133350" y="222250"/>
                    </a:cubicBezTo>
                    <a:lnTo>
                      <a:pt x="171450" y="234950"/>
                    </a:lnTo>
                    <a:cubicBezTo>
                      <a:pt x="177800" y="237067"/>
                      <a:pt x="184006" y="239677"/>
                      <a:pt x="190500" y="241300"/>
                    </a:cubicBezTo>
                    <a:lnTo>
                      <a:pt x="215900" y="247650"/>
                    </a:lnTo>
                    <a:cubicBezTo>
                      <a:pt x="260350" y="245533"/>
                      <a:pt x="305022" y="246214"/>
                      <a:pt x="349250" y="241300"/>
                    </a:cubicBezTo>
                    <a:cubicBezTo>
                      <a:pt x="362555" y="239822"/>
                      <a:pt x="374223" y="231225"/>
                      <a:pt x="387350" y="228600"/>
                    </a:cubicBezTo>
                    <a:lnTo>
                      <a:pt x="419100" y="222250"/>
                    </a:lnTo>
                    <a:cubicBezTo>
                      <a:pt x="431768" y="219947"/>
                      <a:pt x="444709" y="219023"/>
                      <a:pt x="457200" y="215900"/>
                    </a:cubicBezTo>
                    <a:cubicBezTo>
                      <a:pt x="470187" y="212653"/>
                      <a:pt x="495300" y="203200"/>
                      <a:pt x="495300" y="203200"/>
                    </a:cubicBezTo>
                    <a:cubicBezTo>
                      <a:pt x="512539" y="177342"/>
                      <a:pt x="524147" y="168779"/>
                      <a:pt x="501650" y="127000"/>
                    </a:cubicBezTo>
                    <a:cubicBezTo>
                      <a:pt x="494414" y="113561"/>
                      <a:pt x="476250" y="110067"/>
                      <a:pt x="463550" y="101600"/>
                    </a:cubicBezTo>
                    <a:cubicBezTo>
                      <a:pt x="457200" y="97367"/>
                      <a:pt x="451740" y="91313"/>
                      <a:pt x="444500" y="88900"/>
                    </a:cubicBezTo>
                    <a:cubicBezTo>
                      <a:pt x="431800" y="84667"/>
                      <a:pt x="417539" y="83626"/>
                      <a:pt x="406400" y="76200"/>
                    </a:cubicBezTo>
                    <a:cubicBezTo>
                      <a:pt x="376211" y="56074"/>
                      <a:pt x="394590" y="65913"/>
                      <a:pt x="349250" y="50800"/>
                    </a:cubicBezTo>
                    <a:cubicBezTo>
                      <a:pt x="334151" y="45767"/>
                      <a:pt x="320747" y="40758"/>
                      <a:pt x="304800" y="38100"/>
                    </a:cubicBezTo>
                    <a:cubicBezTo>
                      <a:pt x="300624" y="37404"/>
                      <a:pt x="303742" y="17992"/>
                      <a:pt x="285750" y="12700"/>
                    </a:cubicBez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6">
                <a:extLst>
                  <a:ext uri="{FF2B5EF4-FFF2-40B4-BE49-F238E27FC236}">
                    <a16:creationId xmlns:a16="http://schemas.microsoft.com/office/drawing/2014/main" id="{3125E08F-58BC-2647-6324-32B49588AA70}"/>
                  </a:ext>
                </a:extLst>
              </p:cNvPr>
              <p:cNvSpPr/>
              <p:nvPr/>
            </p:nvSpPr>
            <p:spPr>
              <a:xfrm>
                <a:off x="4178300" y="4380583"/>
                <a:ext cx="482875" cy="229517"/>
              </a:xfrm>
              <a:custGeom>
                <a:avLst/>
                <a:gdLst>
                  <a:gd name="connsiteX0" fmla="*/ 273050 w 482875"/>
                  <a:gd name="connsiteY0" fmla="*/ 917 h 229517"/>
                  <a:gd name="connsiteX1" fmla="*/ 82550 w 482875"/>
                  <a:gd name="connsiteY1" fmla="*/ 7267 h 229517"/>
                  <a:gd name="connsiteX2" fmla="*/ 57150 w 482875"/>
                  <a:gd name="connsiteY2" fmla="*/ 13617 h 229517"/>
                  <a:gd name="connsiteX3" fmla="*/ 38100 w 482875"/>
                  <a:gd name="connsiteY3" fmla="*/ 26317 h 229517"/>
                  <a:gd name="connsiteX4" fmla="*/ 12700 w 482875"/>
                  <a:gd name="connsiteY4" fmla="*/ 83467 h 229517"/>
                  <a:gd name="connsiteX5" fmla="*/ 6350 w 482875"/>
                  <a:gd name="connsiteY5" fmla="*/ 102517 h 229517"/>
                  <a:gd name="connsiteX6" fmla="*/ 0 w 482875"/>
                  <a:gd name="connsiteY6" fmla="*/ 121567 h 229517"/>
                  <a:gd name="connsiteX7" fmla="*/ 6350 w 482875"/>
                  <a:gd name="connsiteY7" fmla="*/ 166017 h 229517"/>
                  <a:gd name="connsiteX8" fmla="*/ 44450 w 482875"/>
                  <a:gd name="connsiteY8" fmla="*/ 191417 h 229517"/>
                  <a:gd name="connsiteX9" fmla="*/ 63500 w 482875"/>
                  <a:gd name="connsiteY9" fmla="*/ 204117 h 229517"/>
                  <a:gd name="connsiteX10" fmla="*/ 82550 w 482875"/>
                  <a:gd name="connsiteY10" fmla="*/ 216817 h 229517"/>
                  <a:gd name="connsiteX11" fmla="*/ 133350 w 482875"/>
                  <a:gd name="connsiteY11" fmla="*/ 229517 h 229517"/>
                  <a:gd name="connsiteX12" fmla="*/ 393700 w 482875"/>
                  <a:gd name="connsiteY12" fmla="*/ 223167 h 229517"/>
                  <a:gd name="connsiteX13" fmla="*/ 425450 w 482875"/>
                  <a:gd name="connsiteY13" fmla="*/ 216817 h 229517"/>
                  <a:gd name="connsiteX14" fmla="*/ 463550 w 482875"/>
                  <a:gd name="connsiteY14" fmla="*/ 204117 h 229517"/>
                  <a:gd name="connsiteX15" fmla="*/ 469900 w 482875"/>
                  <a:gd name="connsiteY15" fmla="*/ 185067 h 229517"/>
                  <a:gd name="connsiteX16" fmla="*/ 482600 w 482875"/>
                  <a:gd name="connsiteY16" fmla="*/ 166017 h 229517"/>
                  <a:gd name="connsiteX17" fmla="*/ 476250 w 482875"/>
                  <a:gd name="connsiteY17" fmla="*/ 121567 h 229517"/>
                  <a:gd name="connsiteX18" fmla="*/ 469900 w 482875"/>
                  <a:gd name="connsiteY18" fmla="*/ 102517 h 229517"/>
                  <a:gd name="connsiteX19" fmla="*/ 431800 w 482875"/>
                  <a:gd name="connsiteY19" fmla="*/ 77117 h 229517"/>
                  <a:gd name="connsiteX20" fmla="*/ 412750 w 482875"/>
                  <a:gd name="connsiteY20" fmla="*/ 64417 h 229517"/>
                  <a:gd name="connsiteX21" fmla="*/ 393700 w 482875"/>
                  <a:gd name="connsiteY21" fmla="*/ 51717 h 229517"/>
                  <a:gd name="connsiteX22" fmla="*/ 330200 w 482875"/>
                  <a:gd name="connsiteY22" fmla="*/ 32667 h 229517"/>
                  <a:gd name="connsiteX23" fmla="*/ 311150 w 482875"/>
                  <a:gd name="connsiteY23" fmla="*/ 26317 h 229517"/>
                  <a:gd name="connsiteX24" fmla="*/ 273050 w 482875"/>
                  <a:gd name="connsiteY24" fmla="*/ 917 h 22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2875" h="229517">
                    <a:moveTo>
                      <a:pt x="273050" y="917"/>
                    </a:moveTo>
                    <a:cubicBezTo>
                      <a:pt x="234950" y="-2258"/>
                      <a:pt x="145976" y="3536"/>
                      <a:pt x="82550" y="7267"/>
                    </a:cubicBezTo>
                    <a:cubicBezTo>
                      <a:pt x="73838" y="7779"/>
                      <a:pt x="65172" y="10179"/>
                      <a:pt x="57150" y="13617"/>
                    </a:cubicBezTo>
                    <a:cubicBezTo>
                      <a:pt x="50135" y="16623"/>
                      <a:pt x="44450" y="22084"/>
                      <a:pt x="38100" y="26317"/>
                    </a:cubicBezTo>
                    <a:cubicBezTo>
                      <a:pt x="17974" y="56506"/>
                      <a:pt x="27813" y="38127"/>
                      <a:pt x="12700" y="83467"/>
                    </a:cubicBezTo>
                    <a:lnTo>
                      <a:pt x="6350" y="102517"/>
                    </a:lnTo>
                    <a:lnTo>
                      <a:pt x="0" y="121567"/>
                    </a:lnTo>
                    <a:cubicBezTo>
                      <a:pt x="2117" y="136384"/>
                      <a:pt x="-1685" y="153390"/>
                      <a:pt x="6350" y="166017"/>
                    </a:cubicBezTo>
                    <a:cubicBezTo>
                      <a:pt x="14545" y="178894"/>
                      <a:pt x="31750" y="182950"/>
                      <a:pt x="44450" y="191417"/>
                    </a:cubicBezTo>
                    <a:lnTo>
                      <a:pt x="63500" y="204117"/>
                    </a:lnTo>
                    <a:cubicBezTo>
                      <a:pt x="69850" y="208350"/>
                      <a:pt x="75310" y="214404"/>
                      <a:pt x="82550" y="216817"/>
                    </a:cubicBezTo>
                    <a:cubicBezTo>
                      <a:pt x="111839" y="226580"/>
                      <a:pt x="95036" y="221854"/>
                      <a:pt x="133350" y="229517"/>
                    </a:cubicBezTo>
                    <a:lnTo>
                      <a:pt x="393700" y="223167"/>
                    </a:lnTo>
                    <a:cubicBezTo>
                      <a:pt x="404483" y="222698"/>
                      <a:pt x="415037" y="219657"/>
                      <a:pt x="425450" y="216817"/>
                    </a:cubicBezTo>
                    <a:cubicBezTo>
                      <a:pt x="438365" y="213295"/>
                      <a:pt x="463550" y="204117"/>
                      <a:pt x="463550" y="204117"/>
                    </a:cubicBezTo>
                    <a:cubicBezTo>
                      <a:pt x="465667" y="197767"/>
                      <a:pt x="466907" y="191054"/>
                      <a:pt x="469900" y="185067"/>
                    </a:cubicBezTo>
                    <a:cubicBezTo>
                      <a:pt x="473313" y="178241"/>
                      <a:pt x="481841" y="173611"/>
                      <a:pt x="482600" y="166017"/>
                    </a:cubicBezTo>
                    <a:cubicBezTo>
                      <a:pt x="484089" y="151124"/>
                      <a:pt x="479185" y="136243"/>
                      <a:pt x="476250" y="121567"/>
                    </a:cubicBezTo>
                    <a:cubicBezTo>
                      <a:pt x="474937" y="115003"/>
                      <a:pt x="474633" y="107250"/>
                      <a:pt x="469900" y="102517"/>
                    </a:cubicBezTo>
                    <a:cubicBezTo>
                      <a:pt x="459107" y="91724"/>
                      <a:pt x="444500" y="85584"/>
                      <a:pt x="431800" y="77117"/>
                    </a:cubicBezTo>
                    <a:lnTo>
                      <a:pt x="412750" y="64417"/>
                    </a:lnTo>
                    <a:cubicBezTo>
                      <a:pt x="406400" y="60184"/>
                      <a:pt x="400940" y="54130"/>
                      <a:pt x="393700" y="51717"/>
                    </a:cubicBezTo>
                    <a:cubicBezTo>
                      <a:pt x="303158" y="21536"/>
                      <a:pt x="397378" y="51861"/>
                      <a:pt x="330200" y="32667"/>
                    </a:cubicBezTo>
                    <a:cubicBezTo>
                      <a:pt x="323764" y="30828"/>
                      <a:pt x="317714" y="27630"/>
                      <a:pt x="311150" y="26317"/>
                    </a:cubicBezTo>
                    <a:cubicBezTo>
                      <a:pt x="271916" y="18470"/>
                      <a:pt x="311150" y="4092"/>
                      <a:pt x="273050" y="917"/>
                    </a:cubicBez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9">
                <a:extLst>
                  <a:ext uri="{FF2B5EF4-FFF2-40B4-BE49-F238E27FC236}">
                    <a16:creationId xmlns:a16="http://schemas.microsoft.com/office/drawing/2014/main" id="{80EC4DAB-C7DB-A394-5F9C-BBAC0B3CF0FC}"/>
                  </a:ext>
                </a:extLst>
              </p:cNvPr>
              <p:cNvSpPr/>
              <p:nvPr/>
            </p:nvSpPr>
            <p:spPr>
              <a:xfrm>
                <a:off x="3581400" y="4610006"/>
                <a:ext cx="470774" cy="196944"/>
              </a:xfrm>
              <a:custGeom>
                <a:avLst/>
                <a:gdLst>
                  <a:gd name="connsiteX0" fmla="*/ 177800 w 470774"/>
                  <a:gd name="connsiteY0" fmla="*/ 12794 h 196944"/>
                  <a:gd name="connsiteX1" fmla="*/ 44450 w 470774"/>
                  <a:gd name="connsiteY1" fmla="*/ 19144 h 196944"/>
                  <a:gd name="connsiteX2" fmla="*/ 12700 w 470774"/>
                  <a:gd name="connsiteY2" fmla="*/ 50894 h 196944"/>
                  <a:gd name="connsiteX3" fmla="*/ 0 w 470774"/>
                  <a:gd name="connsiteY3" fmla="*/ 88994 h 196944"/>
                  <a:gd name="connsiteX4" fmla="*/ 6350 w 470774"/>
                  <a:gd name="connsiteY4" fmla="*/ 133444 h 196944"/>
                  <a:gd name="connsiteX5" fmla="*/ 44450 w 470774"/>
                  <a:gd name="connsiteY5" fmla="*/ 158844 h 196944"/>
                  <a:gd name="connsiteX6" fmla="*/ 107950 w 470774"/>
                  <a:gd name="connsiteY6" fmla="*/ 177894 h 196944"/>
                  <a:gd name="connsiteX7" fmla="*/ 127000 w 470774"/>
                  <a:gd name="connsiteY7" fmla="*/ 184244 h 196944"/>
                  <a:gd name="connsiteX8" fmla="*/ 177800 w 470774"/>
                  <a:gd name="connsiteY8" fmla="*/ 190594 h 196944"/>
                  <a:gd name="connsiteX9" fmla="*/ 241300 w 470774"/>
                  <a:gd name="connsiteY9" fmla="*/ 196944 h 196944"/>
                  <a:gd name="connsiteX10" fmla="*/ 412750 w 470774"/>
                  <a:gd name="connsiteY10" fmla="*/ 184244 h 196944"/>
                  <a:gd name="connsiteX11" fmla="*/ 457200 w 470774"/>
                  <a:gd name="connsiteY11" fmla="*/ 171544 h 196944"/>
                  <a:gd name="connsiteX12" fmla="*/ 463550 w 470774"/>
                  <a:gd name="connsiteY12" fmla="*/ 76294 h 196944"/>
                  <a:gd name="connsiteX13" fmla="*/ 457200 w 470774"/>
                  <a:gd name="connsiteY13" fmla="*/ 57244 h 196944"/>
                  <a:gd name="connsiteX14" fmla="*/ 381000 w 470774"/>
                  <a:gd name="connsiteY14" fmla="*/ 19144 h 196944"/>
                  <a:gd name="connsiteX15" fmla="*/ 317500 w 470774"/>
                  <a:gd name="connsiteY15" fmla="*/ 6444 h 196944"/>
                  <a:gd name="connsiteX16" fmla="*/ 241300 w 470774"/>
                  <a:gd name="connsiteY16" fmla="*/ 94 h 196944"/>
                  <a:gd name="connsiteX17" fmla="*/ 177800 w 470774"/>
                  <a:gd name="connsiteY17" fmla="*/ 12794 h 19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0774" h="196944">
                    <a:moveTo>
                      <a:pt x="177800" y="12794"/>
                    </a:moveTo>
                    <a:cubicBezTo>
                      <a:pt x="144992" y="15969"/>
                      <a:pt x="88607" y="13624"/>
                      <a:pt x="44450" y="19144"/>
                    </a:cubicBezTo>
                    <a:cubicBezTo>
                      <a:pt x="31501" y="20763"/>
                      <a:pt x="17182" y="40809"/>
                      <a:pt x="12700" y="50894"/>
                    </a:cubicBezTo>
                    <a:cubicBezTo>
                      <a:pt x="7263" y="63127"/>
                      <a:pt x="0" y="88994"/>
                      <a:pt x="0" y="88994"/>
                    </a:cubicBezTo>
                    <a:cubicBezTo>
                      <a:pt x="2117" y="103811"/>
                      <a:pt x="-1685" y="120817"/>
                      <a:pt x="6350" y="133444"/>
                    </a:cubicBezTo>
                    <a:cubicBezTo>
                      <a:pt x="14545" y="146321"/>
                      <a:pt x="29970" y="154017"/>
                      <a:pt x="44450" y="158844"/>
                    </a:cubicBezTo>
                    <a:cubicBezTo>
                      <a:pt x="134992" y="189025"/>
                      <a:pt x="40772" y="158700"/>
                      <a:pt x="107950" y="177894"/>
                    </a:cubicBezTo>
                    <a:cubicBezTo>
                      <a:pt x="114386" y="179733"/>
                      <a:pt x="120414" y="183047"/>
                      <a:pt x="127000" y="184244"/>
                    </a:cubicBezTo>
                    <a:cubicBezTo>
                      <a:pt x="143790" y="187297"/>
                      <a:pt x="160839" y="188709"/>
                      <a:pt x="177800" y="190594"/>
                    </a:cubicBezTo>
                    <a:cubicBezTo>
                      <a:pt x="198942" y="192943"/>
                      <a:pt x="220133" y="194827"/>
                      <a:pt x="241300" y="196944"/>
                    </a:cubicBezTo>
                    <a:cubicBezTo>
                      <a:pt x="310920" y="193463"/>
                      <a:pt x="351880" y="195311"/>
                      <a:pt x="412750" y="184244"/>
                    </a:cubicBezTo>
                    <a:cubicBezTo>
                      <a:pt x="430292" y="181055"/>
                      <a:pt x="440878" y="176985"/>
                      <a:pt x="457200" y="171544"/>
                    </a:cubicBezTo>
                    <a:cubicBezTo>
                      <a:pt x="474139" y="120728"/>
                      <a:pt x="473988" y="138921"/>
                      <a:pt x="463550" y="76294"/>
                    </a:cubicBezTo>
                    <a:cubicBezTo>
                      <a:pt x="462450" y="69692"/>
                      <a:pt x="461933" y="61977"/>
                      <a:pt x="457200" y="57244"/>
                    </a:cubicBezTo>
                    <a:cubicBezTo>
                      <a:pt x="432581" y="32625"/>
                      <a:pt x="411988" y="29473"/>
                      <a:pt x="381000" y="19144"/>
                    </a:cubicBezTo>
                    <a:cubicBezTo>
                      <a:pt x="351516" y="9316"/>
                      <a:pt x="360157" y="10934"/>
                      <a:pt x="317500" y="6444"/>
                    </a:cubicBezTo>
                    <a:cubicBezTo>
                      <a:pt x="292152" y="3776"/>
                      <a:pt x="266772" y="1004"/>
                      <a:pt x="241300" y="94"/>
                    </a:cubicBezTo>
                    <a:cubicBezTo>
                      <a:pt x="207455" y="-1115"/>
                      <a:pt x="210608" y="9619"/>
                      <a:pt x="177800" y="12794"/>
                    </a:cubicBez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10">
                <a:extLst>
                  <a:ext uri="{FF2B5EF4-FFF2-40B4-BE49-F238E27FC236}">
                    <a16:creationId xmlns:a16="http://schemas.microsoft.com/office/drawing/2014/main" id="{8E3A57E6-DB96-F6DF-A504-44AA0FC31194}"/>
                  </a:ext>
                </a:extLst>
              </p:cNvPr>
              <p:cNvSpPr/>
              <p:nvPr/>
            </p:nvSpPr>
            <p:spPr>
              <a:xfrm>
                <a:off x="4165600" y="4603750"/>
                <a:ext cx="575084" cy="196850"/>
              </a:xfrm>
              <a:custGeom>
                <a:avLst/>
                <a:gdLst>
                  <a:gd name="connsiteX0" fmla="*/ 209550 w 575084"/>
                  <a:gd name="connsiteY0" fmla="*/ 38100 h 196850"/>
                  <a:gd name="connsiteX1" fmla="*/ 44450 w 575084"/>
                  <a:gd name="connsiteY1" fmla="*/ 31750 h 196850"/>
                  <a:gd name="connsiteX2" fmla="*/ 12700 w 575084"/>
                  <a:gd name="connsiteY2" fmla="*/ 57150 h 196850"/>
                  <a:gd name="connsiteX3" fmla="*/ 0 w 575084"/>
                  <a:gd name="connsiteY3" fmla="*/ 95250 h 196850"/>
                  <a:gd name="connsiteX4" fmla="*/ 19050 w 575084"/>
                  <a:gd name="connsiteY4" fmla="*/ 158750 h 196850"/>
                  <a:gd name="connsiteX5" fmla="*/ 57150 w 575084"/>
                  <a:gd name="connsiteY5" fmla="*/ 171450 h 196850"/>
                  <a:gd name="connsiteX6" fmla="*/ 101600 w 575084"/>
                  <a:gd name="connsiteY6" fmla="*/ 184150 h 196850"/>
                  <a:gd name="connsiteX7" fmla="*/ 133350 w 575084"/>
                  <a:gd name="connsiteY7" fmla="*/ 190500 h 196850"/>
                  <a:gd name="connsiteX8" fmla="*/ 196850 w 575084"/>
                  <a:gd name="connsiteY8" fmla="*/ 196850 h 196850"/>
                  <a:gd name="connsiteX9" fmla="*/ 514350 w 575084"/>
                  <a:gd name="connsiteY9" fmla="*/ 190500 h 196850"/>
                  <a:gd name="connsiteX10" fmla="*/ 533400 w 575084"/>
                  <a:gd name="connsiteY10" fmla="*/ 184150 h 196850"/>
                  <a:gd name="connsiteX11" fmla="*/ 558800 w 575084"/>
                  <a:gd name="connsiteY11" fmla="*/ 177800 h 196850"/>
                  <a:gd name="connsiteX12" fmla="*/ 565150 w 575084"/>
                  <a:gd name="connsiteY12" fmla="*/ 88900 h 196850"/>
                  <a:gd name="connsiteX13" fmla="*/ 546100 w 575084"/>
                  <a:gd name="connsiteY13" fmla="*/ 50800 h 196850"/>
                  <a:gd name="connsiteX14" fmla="*/ 527050 w 575084"/>
                  <a:gd name="connsiteY14" fmla="*/ 44450 h 196850"/>
                  <a:gd name="connsiteX15" fmla="*/ 488950 w 575084"/>
                  <a:gd name="connsiteY15" fmla="*/ 19050 h 196850"/>
                  <a:gd name="connsiteX16" fmla="*/ 469900 w 575084"/>
                  <a:gd name="connsiteY16" fmla="*/ 12700 h 196850"/>
                  <a:gd name="connsiteX17" fmla="*/ 361950 w 575084"/>
                  <a:gd name="connsiteY17" fmla="*/ 0 h 196850"/>
                  <a:gd name="connsiteX18" fmla="*/ 228600 w 575084"/>
                  <a:gd name="connsiteY18" fmla="*/ 12700 h 196850"/>
                  <a:gd name="connsiteX19" fmla="*/ 209550 w 575084"/>
                  <a:gd name="connsiteY19" fmla="*/ 38100 h 19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5084" h="196850">
                    <a:moveTo>
                      <a:pt x="209550" y="38100"/>
                    </a:moveTo>
                    <a:cubicBezTo>
                      <a:pt x="112776" y="18745"/>
                      <a:pt x="167594" y="24054"/>
                      <a:pt x="44450" y="31750"/>
                    </a:cubicBezTo>
                    <a:cubicBezTo>
                      <a:pt x="23793" y="38636"/>
                      <a:pt x="22690" y="34671"/>
                      <a:pt x="12700" y="57150"/>
                    </a:cubicBezTo>
                    <a:cubicBezTo>
                      <a:pt x="7263" y="69383"/>
                      <a:pt x="0" y="95250"/>
                      <a:pt x="0" y="95250"/>
                    </a:cubicBezTo>
                    <a:cubicBezTo>
                      <a:pt x="1776" y="107681"/>
                      <a:pt x="930" y="147425"/>
                      <a:pt x="19050" y="158750"/>
                    </a:cubicBezTo>
                    <a:cubicBezTo>
                      <a:pt x="30402" y="165845"/>
                      <a:pt x="44450" y="167217"/>
                      <a:pt x="57150" y="171450"/>
                    </a:cubicBezTo>
                    <a:cubicBezTo>
                      <a:pt x="78364" y="178521"/>
                      <a:pt x="77680" y="178834"/>
                      <a:pt x="101600" y="184150"/>
                    </a:cubicBezTo>
                    <a:cubicBezTo>
                      <a:pt x="112136" y="186491"/>
                      <a:pt x="122652" y="189074"/>
                      <a:pt x="133350" y="190500"/>
                    </a:cubicBezTo>
                    <a:cubicBezTo>
                      <a:pt x="154436" y="193311"/>
                      <a:pt x="175683" y="194733"/>
                      <a:pt x="196850" y="196850"/>
                    </a:cubicBezTo>
                    <a:lnTo>
                      <a:pt x="514350" y="190500"/>
                    </a:lnTo>
                    <a:cubicBezTo>
                      <a:pt x="521039" y="190248"/>
                      <a:pt x="526964" y="185989"/>
                      <a:pt x="533400" y="184150"/>
                    </a:cubicBezTo>
                    <a:cubicBezTo>
                      <a:pt x="541791" y="181752"/>
                      <a:pt x="550333" y="179917"/>
                      <a:pt x="558800" y="177800"/>
                    </a:cubicBezTo>
                    <a:cubicBezTo>
                      <a:pt x="583387" y="140920"/>
                      <a:pt x="575504" y="161380"/>
                      <a:pt x="565150" y="88900"/>
                    </a:cubicBezTo>
                    <a:cubicBezTo>
                      <a:pt x="563666" y="78510"/>
                      <a:pt x="554214" y="57291"/>
                      <a:pt x="546100" y="50800"/>
                    </a:cubicBezTo>
                    <a:cubicBezTo>
                      <a:pt x="540873" y="46619"/>
                      <a:pt x="532901" y="47701"/>
                      <a:pt x="527050" y="44450"/>
                    </a:cubicBezTo>
                    <a:cubicBezTo>
                      <a:pt x="513707" y="37037"/>
                      <a:pt x="503430" y="23877"/>
                      <a:pt x="488950" y="19050"/>
                    </a:cubicBezTo>
                    <a:cubicBezTo>
                      <a:pt x="482600" y="16933"/>
                      <a:pt x="476464" y="14013"/>
                      <a:pt x="469900" y="12700"/>
                    </a:cubicBezTo>
                    <a:cubicBezTo>
                      <a:pt x="441825" y="7085"/>
                      <a:pt x="387140" y="2519"/>
                      <a:pt x="361950" y="0"/>
                    </a:cubicBezTo>
                    <a:cubicBezTo>
                      <a:pt x="287541" y="6201"/>
                      <a:pt x="295371" y="4845"/>
                      <a:pt x="228600" y="12700"/>
                    </a:cubicBezTo>
                    <a:lnTo>
                      <a:pt x="209550" y="38100"/>
                    </a:ln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1">
                <a:extLst>
                  <a:ext uri="{FF2B5EF4-FFF2-40B4-BE49-F238E27FC236}">
                    <a16:creationId xmlns:a16="http://schemas.microsoft.com/office/drawing/2014/main" id="{74AB26FD-D1D3-B633-9C92-184D71D4A2C8}"/>
                  </a:ext>
                </a:extLst>
              </p:cNvPr>
              <p:cNvSpPr/>
              <p:nvPr/>
            </p:nvSpPr>
            <p:spPr>
              <a:xfrm>
                <a:off x="2971415" y="4799631"/>
                <a:ext cx="565535" cy="229569"/>
              </a:xfrm>
              <a:custGeom>
                <a:avLst/>
                <a:gdLst>
                  <a:gd name="connsiteX0" fmla="*/ 463935 w 565535"/>
                  <a:gd name="connsiteY0" fmla="*/ 7319 h 229569"/>
                  <a:gd name="connsiteX1" fmla="*/ 101985 w 565535"/>
                  <a:gd name="connsiteY1" fmla="*/ 7319 h 229569"/>
                  <a:gd name="connsiteX2" fmla="*/ 32135 w 565535"/>
                  <a:gd name="connsiteY2" fmla="*/ 26369 h 229569"/>
                  <a:gd name="connsiteX3" fmla="*/ 13085 w 565535"/>
                  <a:gd name="connsiteY3" fmla="*/ 32719 h 229569"/>
                  <a:gd name="connsiteX4" fmla="*/ 6735 w 565535"/>
                  <a:gd name="connsiteY4" fmla="*/ 115269 h 229569"/>
                  <a:gd name="connsiteX5" fmla="*/ 13085 w 565535"/>
                  <a:gd name="connsiteY5" fmla="*/ 134319 h 229569"/>
                  <a:gd name="connsiteX6" fmla="*/ 32135 w 565535"/>
                  <a:gd name="connsiteY6" fmla="*/ 140669 h 229569"/>
                  <a:gd name="connsiteX7" fmla="*/ 44835 w 565535"/>
                  <a:gd name="connsiteY7" fmla="*/ 159719 h 229569"/>
                  <a:gd name="connsiteX8" fmla="*/ 63885 w 565535"/>
                  <a:gd name="connsiteY8" fmla="*/ 166069 h 229569"/>
                  <a:gd name="connsiteX9" fmla="*/ 108335 w 565535"/>
                  <a:gd name="connsiteY9" fmla="*/ 185119 h 229569"/>
                  <a:gd name="connsiteX10" fmla="*/ 146435 w 565535"/>
                  <a:gd name="connsiteY10" fmla="*/ 197819 h 229569"/>
                  <a:gd name="connsiteX11" fmla="*/ 184535 w 565535"/>
                  <a:gd name="connsiteY11" fmla="*/ 210519 h 229569"/>
                  <a:gd name="connsiteX12" fmla="*/ 203585 w 565535"/>
                  <a:gd name="connsiteY12" fmla="*/ 216869 h 229569"/>
                  <a:gd name="connsiteX13" fmla="*/ 260735 w 565535"/>
                  <a:gd name="connsiteY13" fmla="*/ 229569 h 229569"/>
                  <a:gd name="connsiteX14" fmla="*/ 406785 w 565535"/>
                  <a:gd name="connsiteY14" fmla="*/ 223219 h 229569"/>
                  <a:gd name="connsiteX15" fmla="*/ 527435 w 565535"/>
                  <a:gd name="connsiteY15" fmla="*/ 210519 h 229569"/>
                  <a:gd name="connsiteX16" fmla="*/ 546485 w 565535"/>
                  <a:gd name="connsiteY16" fmla="*/ 204169 h 229569"/>
                  <a:gd name="connsiteX17" fmla="*/ 565535 w 565535"/>
                  <a:gd name="connsiteY17" fmla="*/ 166069 h 229569"/>
                  <a:gd name="connsiteX18" fmla="*/ 559185 w 565535"/>
                  <a:gd name="connsiteY18" fmla="*/ 127969 h 229569"/>
                  <a:gd name="connsiteX19" fmla="*/ 508385 w 565535"/>
                  <a:gd name="connsiteY19" fmla="*/ 83519 h 229569"/>
                  <a:gd name="connsiteX20" fmla="*/ 489335 w 565535"/>
                  <a:gd name="connsiteY20" fmla="*/ 70819 h 229569"/>
                  <a:gd name="connsiteX21" fmla="*/ 451235 w 565535"/>
                  <a:gd name="connsiteY21" fmla="*/ 58119 h 229569"/>
                  <a:gd name="connsiteX22" fmla="*/ 432185 w 565535"/>
                  <a:gd name="connsiteY22" fmla="*/ 51769 h 229569"/>
                  <a:gd name="connsiteX23" fmla="*/ 419485 w 565535"/>
                  <a:gd name="connsiteY23" fmla="*/ 45419 h 22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5535" h="229569">
                    <a:moveTo>
                      <a:pt x="463935" y="7319"/>
                    </a:moveTo>
                    <a:cubicBezTo>
                      <a:pt x="291642" y="-1749"/>
                      <a:pt x="326189" y="-3109"/>
                      <a:pt x="101985" y="7319"/>
                    </a:cubicBezTo>
                    <a:cubicBezTo>
                      <a:pt x="81123" y="8289"/>
                      <a:pt x="50687" y="20185"/>
                      <a:pt x="32135" y="26369"/>
                    </a:cubicBezTo>
                    <a:lnTo>
                      <a:pt x="13085" y="32719"/>
                    </a:lnTo>
                    <a:cubicBezTo>
                      <a:pt x="-2505" y="79488"/>
                      <a:pt x="-3569" y="63749"/>
                      <a:pt x="6735" y="115269"/>
                    </a:cubicBezTo>
                    <a:cubicBezTo>
                      <a:pt x="8048" y="121833"/>
                      <a:pt x="8352" y="129586"/>
                      <a:pt x="13085" y="134319"/>
                    </a:cubicBezTo>
                    <a:cubicBezTo>
                      <a:pt x="17818" y="139052"/>
                      <a:pt x="25785" y="138552"/>
                      <a:pt x="32135" y="140669"/>
                    </a:cubicBezTo>
                    <a:cubicBezTo>
                      <a:pt x="36368" y="147019"/>
                      <a:pt x="38876" y="154951"/>
                      <a:pt x="44835" y="159719"/>
                    </a:cubicBezTo>
                    <a:cubicBezTo>
                      <a:pt x="50062" y="163900"/>
                      <a:pt x="57898" y="163076"/>
                      <a:pt x="63885" y="166069"/>
                    </a:cubicBezTo>
                    <a:cubicBezTo>
                      <a:pt x="119294" y="193774"/>
                      <a:pt x="42257" y="165295"/>
                      <a:pt x="108335" y="185119"/>
                    </a:cubicBezTo>
                    <a:cubicBezTo>
                      <a:pt x="121157" y="188966"/>
                      <a:pt x="133735" y="193586"/>
                      <a:pt x="146435" y="197819"/>
                    </a:cubicBezTo>
                    <a:lnTo>
                      <a:pt x="184535" y="210519"/>
                    </a:lnTo>
                    <a:cubicBezTo>
                      <a:pt x="190885" y="212636"/>
                      <a:pt x="197021" y="215556"/>
                      <a:pt x="203585" y="216869"/>
                    </a:cubicBezTo>
                    <a:cubicBezTo>
                      <a:pt x="243893" y="224931"/>
                      <a:pt x="224864" y="220601"/>
                      <a:pt x="260735" y="229569"/>
                    </a:cubicBezTo>
                    <a:lnTo>
                      <a:pt x="406785" y="223219"/>
                    </a:lnTo>
                    <a:cubicBezTo>
                      <a:pt x="451523" y="220587"/>
                      <a:pt x="484171" y="215927"/>
                      <a:pt x="527435" y="210519"/>
                    </a:cubicBezTo>
                    <a:cubicBezTo>
                      <a:pt x="533785" y="208402"/>
                      <a:pt x="541258" y="208350"/>
                      <a:pt x="546485" y="204169"/>
                    </a:cubicBezTo>
                    <a:cubicBezTo>
                      <a:pt x="557676" y="195217"/>
                      <a:pt x="561352" y="178618"/>
                      <a:pt x="565535" y="166069"/>
                    </a:cubicBezTo>
                    <a:cubicBezTo>
                      <a:pt x="563418" y="153369"/>
                      <a:pt x="563256" y="140183"/>
                      <a:pt x="559185" y="127969"/>
                    </a:cubicBezTo>
                    <a:cubicBezTo>
                      <a:pt x="551625" y="105290"/>
                      <a:pt x="525621" y="95009"/>
                      <a:pt x="508385" y="83519"/>
                    </a:cubicBezTo>
                    <a:cubicBezTo>
                      <a:pt x="502035" y="79286"/>
                      <a:pt x="496575" y="73232"/>
                      <a:pt x="489335" y="70819"/>
                    </a:cubicBezTo>
                    <a:lnTo>
                      <a:pt x="451235" y="58119"/>
                    </a:lnTo>
                    <a:cubicBezTo>
                      <a:pt x="444885" y="56002"/>
                      <a:pt x="438172" y="54762"/>
                      <a:pt x="432185" y="51769"/>
                    </a:cubicBezTo>
                    <a:lnTo>
                      <a:pt x="419485" y="45419"/>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D14D3523-B183-47D7-6894-4908C6F96877}"/>
                </a:ext>
              </a:extLst>
            </p:cNvPr>
            <p:cNvSpPr txBox="1"/>
            <p:nvPr/>
          </p:nvSpPr>
          <p:spPr>
            <a:xfrm>
              <a:off x="5933660" y="4061793"/>
              <a:ext cx="2693983" cy="954107"/>
            </a:xfrm>
            <a:prstGeom prst="rect">
              <a:avLst/>
            </a:prstGeom>
            <a:noFill/>
          </p:spPr>
          <p:txBody>
            <a:bodyPr wrap="square" rtlCol="0">
              <a:spAutoFit/>
            </a:bodyPr>
            <a:lstStyle/>
            <a:p>
              <a:r>
                <a:rPr lang="en-US"/>
                <a:t>We just did this process of counting the 6 sample points with 2 heads, but without drawing it out visually.</a:t>
              </a:r>
            </a:p>
          </p:txBody>
        </p:sp>
      </p:grpSp>
    </p:spTree>
    <p:extLst>
      <p:ext uri="{BB962C8B-B14F-4D97-AF65-F5344CB8AC3E}">
        <p14:creationId xmlns:p14="http://schemas.microsoft.com/office/powerpoint/2010/main" val="1842762412"/>
      </p:ext>
    </p:extLst>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788030-3056-4B01-92B8-C25E05E0E18D}"/>
              </a:ext>
            </a:extLst>
          </p:cNvPr>
          <p:cNvSpPr>
            <a:spLocks noGrp="1"/>
          </p:cNvSpPr>
          <p:nvPr>
            <p:ph type="title"/>
          </p:nvPr>
        </p:nvSpPr>
        <p:spPr/>
        <p:txBody>
          <a:bodyPr/>
          <a:lstStyle/>
          <a:p>
            <a:r>
              <a:rPr lang="en-US"/>
              <a:t>Sixteen Biased Coins</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77C0F910-D172-4B87-B509-82A555F5A2CC}"/>
                  </a:ext>
                </a:extLst>
              </p:cNvPr>
              <p:cNvSpPr>
                <a:spLocks noGrp="1"/>
              </p:cNvSpPr>
              <p:nvPr>
                <p:ph type="body" idx="1"/>
              </p:nvPr>
            </p:nvSpPr>
            <p:spPr/>
            <p:txBody>
              <a:bodyPr/>
              <a:lstStyle/>
              <a:p>
                <a:pPr marL="101600" indent="0">
                  <a:buNone/>
                </a:pPr>
                <a:r>
                  <a:rPr lang="en-US"/>
                  <a:t>One common model in engineering applications is the biased coin. Can be used to model, e.g. chance that a system will fail.</a:t>
                </a:r>
              </a:p>
              <a:p>
                <a:pPr marL="101600" indent="0">
                  <a:buNone/>
                </a:pPr>
                <a:endParaRPr lang="en-US"/>
              </a:p>
              <a:p>
                <a:pPr marL="101600" indent="0">
                  <a:buNone/>
                </a:pPr>
                <a:r>
                  <a:rPr lang="en-US"/>
                  <a:t>Suppose we have a coin where </a:t>
                </a:r>
                <a14:m>
                  <m:oMath xmlns:m="http://schemas.openxmlformats.org/officeDocument/2006/math">
                    <m:r>
                      <a:rPr lang="en-US" b="1" i="1" smtClean="0">
                        <a:latin typeface="Cambria Math" panose="02040503050406030204" pitchFamily="18" charset="0"/>
                      </a:rPr>
                      <m:t>𝑷</m:t>
                    </m:r>
                    <m:d>
                      <m:dPr>
                        <m:ctrlPr>
                          <a:rPr lang="en-US" b="0" i="1" smtClean="0">
                            <a:latin typeface="Cambria Math" panose="02040503050406030204" pitchFamily="18" charset="0"/>
                          </a:rPr>
                        </m:ctrlPr>
                      </m:dPr>
                      <m:e>
                        <m:r>
                          <a:rPr lang="en-US" b="0" i="1" smtClean="0">
                            <a:latin typeface="Cambria Math" panose="02040503050406030204" pitchFamily="18" charset="0"/>
                          </a:rPr>
                          <m:t>𝐻</m:t>
                        </m:r>
                      </m:e>
                    </m:d>
                    <m:r>
                      <a:rPr lang="en-US" b="0" i="1" smtClean="0">
                        <a:latin typeface="Cambria Math" panose="02040503050406030204" pitchFamily="18" charset="0"/>
                      </a:rPr>
                      <m:t>=1</m:t>
                    </m:r>
                    <m:r>
                      <m:rPr>
                        <m:lit/>
                      </m:rPr>
                      <a:rPr lang="en-US" b="0" i="1" smtClean="0">
                        <a:latin typeface="Cambria Math" panose="02040503050406030204" pitchFamily="18" charset="0"/>
                      </a:rPr>
                      <m:t>/</m:t>
                    </m:r>
                    <m:r>
                      <a:rPr lang="en-US" b="0" i="1" smtClean="0">
                        <a:latin typeface="Cambria Math" panose="02040503050406030204" pitchFamily="18" charset="0"/>
                      </a:rPr>
                      <m:t>3</m:t>
                    </m:r>
                  </m:oMath>
                </a14:m>
                <a:r>
                  <a:rPr lang="en-US"/>
                  <a:t> and </a:t>
                </a:r>
                <a14:m>
                  <m:oMath xmlns:m="http://schemas.openxmlformats.org/officeDocument/2006/math">
                    <m:r>
                      <a:rPr lang="en-US" b="1" i="1" smtClean="0">
                        <a:latin typeface="Cambria Math" panose="02040503050406030204" pitchFamily="18" charset="0"/>
                      </a:rPr>
                      <m:t>𝑷</m:t>
                    </m:r>
                    <m:d>
                      <m:dPr>
                        <m:ctrlPr>
                          <a:rPr lang="en-US" b="0" i="1" smtClean="0">
                            <a:latin typeface="Cambria Math" panose="02040503050406030204" pitchFamily="18" charset="0"/>
                          </a:rPr>
                        </m:ctrlPr>
                      </m:dPr>
                      <m:e>
                        <m:r>
                          <a:rPr lang="en-US" b="0" i="1" smtClean="0">
                            <a:latin typeface="Cambria Math" panose="02040503050406030204" pitchFamily="18" charset="0"/>
                          </a:rPr>
                          <m:t>𝑇</m:t>
                        </m:r>
                      </m:e>
                    </m:d>
                    <m:r>
                      <a:rPr lang="en-US" b="0" i="1" smtClean="0">
                        <a:latin typeface="Cambria Math" panose="02040503050406030204" pitchFamily="18" charset="0"/>
                      </a:rPr>
                      <m:t>=2/3</m:t>
                    </m:r>
                  </m:oMath>
                </a14:m>
                <a:r>
                  <a:rPr lang="en-US"/>
                  <a:t>.</a:t>
                </a:r>
              </a:p>
              <a:p>
                <a:pPr marL="101600" indent="0">
                  <a:buNone/>
                </a:pPr>
                <a:endParaRPr lang="en-US"/>
              </a:p>
              <a:p>
                <a:pPr marL="101600" indent="0">
                  <a:buNone/>
                </a:pPr>
                <a:r>
                  <a:rPr lang="en-US"/>
                  <a:t>Suppose that our experiment consists of 16 consecutive flips.</a:t>
                </a:r>
              </a:p>
              <a:p>
                <a:r>
                  <a:rPr lang="en-US"/>
                  <a:t>What is the chance that we have exactly 6 heads?</a:t>
                </a:r>
              </a:p>
              <a:p>
                <a:pPr marL="101600" indent="0">
                  <a:buNone/>
                </a:pPr>
                <a:endParaRPr lang="en-US"/>
              </a:p>
            </p:txBody>
          </p:sp>
        </mc:Choice>
        <mc:Fallback xmlns="">
          <p:sp>
            <p:nvSpPr>
              <p:cNvPr id="6" name="Text Placeholder 5">
                <a:extLst>
                  <a:ext uri="{FF2B5EF4-FFF2-40B4-BE49-F238E27FC236}">
                    <a16:creationId xmlns:a16="http://schemas.microsoft.com/office/drawing/2014/main" id="{77C0F910-D172-4B87-B509-82A555F5A2CC}"/>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p:pic>
        <p:nvPicPr>
          <p:cNvPr id="17410" name="Picture 2">
            <a:extLst>
              <a:ext uri="{FF2B5EF4-FFF2-40B4-BE49-F238E27FC236}">
                <a16:creationId xmlns:a16="http://schemas.microsoft.com/office/drawing/2014/main" id="{793B411D-860C-4B24-B90E-22F7A9190A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2850" y="1218948"/>
            <a:ext cx="1708150" cy="88140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411662870"/>
      </p:ext>
    </p:extLst>
  </p:cSld>
  <p:clrMapOvr>
    <a:overrideClrMapping bg1="lt1" tx1="dk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788030-3056-4B01-92B8-C25E05E0E18D}"/>
              </a:ext>
            </a:extLst>
          </p:cNvPr>
          <p:cNvSpPr>
            <a:spLocks noGrp="1"/>
          </p:cNvSpPr>
          <p:nvPr>
            <p:ph type="title"/>
          </p:nvPr>
        </p:nvSpPr>
        <p:spPr/>
        <p:txBody>
          <a:bodyPr/>
          <a:lstStyle/>
          <a:p>
            <a:r>
              <a:rPr lang="en-US"/>
              <a:t>Sixteen Biased Coins</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77C0F910-D172-4B87-B509-82A555F5A2CC}"/>
                  </a:ext>
                </a:extLst>
              </p:cNvPr>
              <p:cNvSpPr>
                <a:spLocks noGrp="1"/>
              </p:cNvSpPr>
              <p:nvPr>
                <p:ph type="body" idx="1"/>
              </p:nvPr>
            </p:nvSpPr>
            <p:spPr/>
            <p:txBody>
              <a:bodyPr/>
              <a:lstStyle/>
              <a:p>
                <a:pPr marL="101600" indent="0">
                  <a:buNone/>
                </a:pPr>
                <a:r>
                  <a:rPr lang="en-US" dirty="0"/>
                  <a:t>One common model in engineering applications is the biased coin. Can be used to model, e.g. chance that a system will fail.</a:t>
                </a:r>
              </a:p>
              <a:p>
                <a:pPr marL="101600" indent="0">
                  <a:buNone/>
                </a:pPr>
                <a:endParaRPr lang="en-US" dirty="0"/>
              </a:p>
              <a:p>
                <a:pPr marL="101600" indent="0">
                  <a:buNone/>
                </a:pPr>
                <a:r>
                  <a:rPr lang="en-US" dirty="0"/>
                  <a:t>Suppose we have a coin where </a:t>
                </a:r>
                <a14:m>
                  <m:oMath xmlns:m="http://schemas.openxmlformats.org/officeDocument/2006/math">
                    <m:r>
                      <a:rPr lang="en-US" b="1" i="1" smtClean="0">
                        <a:latin typeface="Cambria Math" panose="02040503050406030204" pitchFamily="18" charset="0"/>
                      </a:rPr>
                      <m:t>𝑷</m:t>
                    </m:r>
                    <m:d>
                      <m:dPr>
                        <m:ctrlPr>
                          <a:rPr lang="en-US" b="0" i="1" smtClean="0">
                            <a:latin typeface="Cambria Math" panose="02040503050406030204" pitchFamily="18" charset="0"/>
                          </a:rPr>
                        </m:ctrlPr>
                      </m:dPr>
                      <m:e>
                        <m:r>
                          <a:rPr lang="en-US" b="0" i="1" smtClean="0">
                            <a:latin typeface="Cambria Math" panose="02040503050406030204" pitchFamily="18" charset="0"/>
                          </a:rPr>
                          <m:t>𝐻</m:t>
                        </m:r>
                      </m:e>
                    </m:d>
                    <m:r>
                      <a:rPr lang="en-US" b="0" i="1" smtClean="0">
                        <a:latin typeface="Cambria Math" panose="02040503050406030204" pitchFamily="18" charset="0"/>
                      </a:rPr>
                      <m:t>=1</m:t>
                    </m:r>
                    <m:r>
                      <m:rPr>
                        <m:lit/>
                      </m:rPr>
                      <a:rPr lang="en-US" b="0" i="1" smtClean="0">
                        <a:latin typeface="Cambria Math" panose="02040503050406030204" pitchFamily="18" charset="0"/>
                      </a:rPr>
                      <m:t>/</m:t>
                    </m:r>
                    <m:r>
                      <a:rPr lang="en-US" b="0" i="1" smtClean="0">
                        <a:latin typeface="Cambria Math" panose="02040503050406030204" pitchFamily="18" charset="0"/>
                      </a:rPr>
                      <m:t>3</m:t>
                    </m:r>
                  </m:oMath>
                </a14:m>
                <a:r>
                  <a:rPr lang="en-US" dirty="0"/>
                  <a:t> and </a:t>
                </a:r>
                <a14:m>
                  <m:oMath xmlns:m="http://schemas.openxmlformats.org/officeDocument/2006/math">
                    <m:r>
                      <a:rPr lang="en-US" b="1" i="1" smtClean="0">
                        <a:latin typeface="Cambria Math" panose="02040503050406030204" pitchFamily="18" charset="0"/>
                      </a:rPr>
                      <m:t>𝑷</m:t>
                    </m:r>
                    <m:d>
                      <m:dPr>
                        <m:ctrlPr>
                          <a:rPr lang="en-US" b="0" i="1" smtClean="0">
                            <a:latin typeface="Cambria Math" panose="02040503050406030204" pitchFamily="18" charset="0"/>
                          </a:rPr>
                        </m:ctrlPr>
                      </m:dPr>
                      <m:e>
                        <m:r>
                          <a:rPr lang="en-US" b="0" i="1" smtClean="0">
                            <a:latin typeface="Cambria Math" panose="02040503050406030204" pitchFamily="18" charset="0"/>
                          </a:rPr>
                          <m:t>𝑇</m:t>
                        </m:r>
                      </m:e>
                    </m:d>
                    <m:r>
                      <a:rPr lang="en-US" b="0" i="1" smtClean="0">
                        <a:latin typeface="Cambria Math" panose="02040503050406030204" pitchFamily="18" charset="0"/>
                      </a:rPr>
                      <m:t>=2/3</m:t>
                    </m:r>
                  </m:oMath>
                </a14:m>
                <a:r>
                  <a:rPr lang="en-US" dirty="0"/>
                  <a:t>.</a:t>
                </a:r>
              </a:p>
              <a:p>
                <a:pPr marL="101600" indent="0">
                  <a:buNone/>
                </a:pPr>
                <a:endParaRPr lang="en-US" dirty="0"/>
              </a:p>
              <a:p>
                <a:pPr marL="101600" indent="0">
                  <a:buNone/>
                </a:pPr>
                <a:r>
                  <a:rPr lang="en-US" dirty="0"/>
                  <a:t>Suppose that our experiment consists of 16 consecutive flips.</a:t>
                </a:r>
              </a:p>
              <a:p>
                <a:r>
                  <a:rPr lang="en-US" dirty="0"/>
                  <a:t>What is the chance that we have exactly 6 heads?</a:t>
                </a:r>
              </a:p>
              <a:p>
                <a:pPr lvl="1"/>
                <a:r>
                  <a:rPr lang="en-US" dirty="0">
                    <a:latin typeface="Inter Light" panose="02000403000000020004" pitchFamily="2" charset="0"/>
                    <a:ea typeface="Inter Light" panose="02000403000000020004" pitchFamily="2" charset="0"/>
                    <a:cs typeface="Inter Light" panose="02000403000000020004" pitchFamily="2" charset="0"/>
                  </a:rPr>
                  <a:t>Chance of any given outcome with 6 heads: </a:t>
                </a:r>
                <a14:m>
                  <m:oMath xmlns:m="http://schemas.openxmlformats.org/officeDocument/2006/math">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1</m:t>
                            </m:r>
                            <m:r>
                              <m:rPr>
                                <m:lit/>
                              </m:rPr>
                              <a:rPr lang="en-US" b="0" i="1" smtClean="0">
                                <a:latin typeface="Cambria Math" panose="02040503050406030204" pitchFamily="18" charset="0"/>
                              </a:rPr>
                              <m:t>/</m:t>
                            </m:r>
                            <m:r>
                              <a:rPr lang="en-US" b="0" i="1" smtClean="0">
                                <a:latin typeface="Cambria Math" panose="02040503050406030204" pitchFamily="18" charset="0"/>
                              </a:rPr>
                              <m:t>3</m:t>
                            </m:r>
                          </m:e>
                        </m:d>
                      </m:e>
                      <m:sup>
                        <m:r>
                          <a:rPr lang="en-US" b="0" i="1" smtClean="0">
                            <a:latin typeface="Cambria Math" panose="02040503050406030204" pitchFamily="18" charset="0"/>
                          </a:rPr>
                          <m:t>6</m:t>
                        </m:r>
                      </m:sup>
                    </m:sSup>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2</m:t>
                            </m:r>
                            <m:r>
                              <m:rPr>
                                <m:lit/>
                              </m:rPr>
                              <a:rPr lang="en-US" b="0" i="1" smtClean="0">
                                <a:latin typeface="Cambria Math" panose="02040503050406030204" pitchFamily="18" charset="0"/>
                              </a:rPr>
                              <m:t>/</m:t>
                            </m:r>
                            <m:r>
                              <a:rPr lang="en-US" b="0" i="1" smtClean="0">
                                <a:latin typeface="Cambria Math" panose="02040503050406030204" pitchFamily="18" charset="0"/>
                              </a:rPr>
                              <m:t>3</m:t>
                            </m:r>
                          </m:e>
                        </m:d>
                      </m:e>
                      <m:sup>
                        <m:r>
                          <a:rPr lang="en-US" b="0" i="1" smtClean="0">
                            <a:latin typeface="Cambria Math" panose="02040503050406030204" pitchFamily="18" charset="0"/>
                          </a:rPr>
                          <m:t>10</m:t>
                        </m:r>
                      </m:sup>
                    </m:sSup>
                  </m:oMath>
                </a14:m>
                <a:endParaRPr lang="en-US" dirty="0"/>
              </a:p>
              <a:p>
                <a:pPr lvl="1"/>
                <a:r>
                  <a:rPr lang="en-US" dirty="0">
                    <a:latin typeface="Inter Light" panose="02000403000000020004" pitchFamily="2" charset="0"/>
                    <a:ea typeface="Inter Light" panose="02000403000000020004" pitchFamily="2" charset="0"/>
                    <a:cs typeface="Inter Light" panose="02000403000000020004" pitchFamily="2" charset="0"/>
                  </a:rPr>
                  <a:t>Number of ways to choose position of 6 out of 16 heads? </a:t>
                </a:r>
                <a14:m>
                  <m:oMath xmlns:m="http://schemas.openxmlformats.org/officeDocument/2006/math">
                    <m:d>
                      <m:dPr>
                        <m:ctrlPr>
                          <a:rPr lang="en-US" i="1">
                            <a:latin typeface="Cambria Math" panose="02040503050406030204" pitchFamily="18" charset="0"/>
                          </a:rPr>
                        </m:ctrlPr>
                      </m:dPr>
                      <m:e>
                        <m:m>
                          <m:mPr>
                            <m:plcHide m:val="on"/>
                            <m:mcs>
                              <m:mc>
                                <m:mcPr>
                                  <m:count m:val="1"/>
                                  <m:mcJc m:val="center"/>
                                </m:mcPr>
                              </m:mc>
                            </m:mcs>
                            <m:ctrlPr>
                              <a:rPr lang="en-US" i="1">
                                <a:latin typeface="Cambria Math" panose="02040503050406030204" pitchFamily="18" charset="0"/>
                              </a:rPr>
                            </m:ctrlPr>
                          </m:mPr>
                          <m:mr>
                            <m:e>
                              <m:r>
                                <a:rPr lang="en-US" i="1">
                                  <a:latin typeface="Cambria Math" panose="02040503050406030204" pitchFamily="18" charset="0"/>
                                </a:rPr>
                                <m:t>16</m:t>
                              </m:r>
                            </m:e>
                          </m:mr>
                          <m:mr>
                            <m:e>
                              <m:r>
                                <a:rPr lang="en-US" i="1">
                                  <a:latin typeface="Cambria Math" panose="02040503050406030204" pitchFamily="18" charset="0"/>
                                </a:rPr>
                                <m:t>6</m:t>
                              </m:r>
                            </m:e>
                          </m:mr>
                        </m:m>
                      </m:e>
                    </m:d>
                  </m:oMath>
                </a14:m>
                <a:endParaRPr lang="en-US" dirty="0">
                  <a:latin typeface="Inter Light" panose="02000403000000020004" pitchFamily="2" charset="0"/>
                  <a:ea typeface="Inter Light" panose="02000403000000020004" pitchFamily="2" charset="0"/>
                  <a:cs typeface="Inter Light" panose="02000403000000020004" pitchFamily="2" charset="0"/>
                </a:endParaRPr>
              </a:p>
            </p:txBody>
          </p:sp>
        </mc:Choice>
        <mc:Fallback xmlns="">
          <p:sp>
            <p:nvSpPr>
              <p:cNvPr id="6" name="Text Placeholder 5">
                <a:extLst>
                  <a:ext uri="{FF2B5EF4-FFF2-40B4-BE49-F238E27FC236}">
                    <a16:creationId xmlns:a16="http://schemas.microsoft.com/office/drawing/2014/main" id="{77C0F910-D172-4B87-B509-82A555F5A2CC}"/>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p:pic>
        <p:nvPicPr>
          <p:cNvPr id="17410" name="Picture 2">
            <a:extLst>
              <a:ext uri="{FF2B5EF4-FFF2-40B4-BE49-F238E27FC236}">
                <a16:creationId xmlns:a16="http://schemas.microsoft.com/office/drawing/2014/main" id="{793B411D-860C-4B24-B90E-22F7A9190A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2850" y="1218948"/>
            <a:ext cx="1708150" cy="88140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56189299"/>
      </p:ext>
    </p:extLst>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788030-3056-4B01-92B8-C25E05E0E18D}"/>
              </a:ext>
            </a:extLst>
          </p:cNvPr>
          <p:cNvSpPr>
            <a:spLocks noGrp="1"/>
          </p:cNvSpPr>
          <p:nvPr>
            <p:ph type="title"/>
          </p:nvPr>
        </p:nvSpPr>
        <p:spPr/>
        <p:txBody>
          <a:bodyPr/>
          <a:lstStyle/>
          <a:p>
            <a:r>
              <a:rPr lang="en-US"/>
              <a:t>Sixteen Biased Coins</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77C0F910-D172-4B87-B509-82A555F5A2CC}"/>
                  </a:ext>
                </a:extLst>
              </p:cNvPr>
              <p:cNvSpPr>
                <a:spLocks noGrp="1"/>
              </p:cNvSpPr>
              <p:nvPr>
                <p:ph type="body" idx="1"/>
              </p:nvPr>
            </p:nvSpPr>
            <p:spPr/>
            <p:txBody>
              <a:bodyPr/>
              <a:lstStyle/>
              <a:p>
                <a:pPr marL="101600" indent="0">
                  <a:buNone/>
                </a:pPr>
                <a:r>
                  <a:rPr lang="en-US" dirty="0"/>
                  <a:t>One common model in engineering applications is the biased coin. Can be used to model, e.g. chance that a system will fail.</a:t>
                </a:r>
              </a:p>
              <a:p>
                <a:pPr marL="101600" indent="0">
                  <a:buNone/>
                </a:pPr>
                <a:endParaRPr lang="en-US" dirty="0"/>
              </a:p>
              <a:p>
                <a:pPr marL="101600" indent="0">
                  <a:buNone/>
                </a:pPr>
                <a:r>
                  <a:rPr lang="en-US" dirty="0"/>
                  <a:t>Suppose we have a coin where </a:t>
                </a:r>
                <a14:m>
                  <m:oMath xmlns:m="http://schemas.openxmlformats.org/officeDocument/2006/math">
                    <m:r>
                      <a:rPr lang="en-US" b="1" i="1" smtClean="0">
                        <a:latin typeface="Cambria Math" panose="02040503050406030204" pitchFamily="18" charset="0"/>
                      </a:rPr>
                      <m:t>𝑷</m:t>
                    </m:r>
                    <m:d>
                      <m:dPr>
                        <m:ctrlPr>
                          <a:rPr lang="en-US" b="0" i="1" smtClean="0">
                            <a:latin typeface="Cambria Math" panose="02040503050406030204" pitchFamily="18" charset="0"/>
                          </a:rPr>
                        </m:ctrlPr>
                      </m:dPr>
                      <m:e>
                        <m:r>
                          <a:rPr lang="en-US" b="0" i="1" smtClean="0">
                            <a:latin typeface="Cambria Math" panose="02040503050406030204" pitchFamily="18" charset="0"/>
                          </a:rPr>
                          <m:t>𝐻</m:t>
                        </m:r>
                      </m:e>
                    </m:d>
                    <m:r>
                      <a:rPr lang="en-US" b="0" i="1" smtClean="0">
                        <a:latin typeface="Cambria Math" panose="02040503050406030204" pitchFamily="18" charset="0"/>
                      </a:rPr>
                      <m:t>=1</m:t>
                    </m:r>
                    <m:r>
                      <m:rPr>
                        <m:lit/>
                      </m:rPr>
                      <a:rPr lang="en-US" b="0" i="1" smtClean="0">
                        <a:latin typeface="Cambria Math" panose="02040503050406030204" pitchFamily="18" charset="0"/>
                      </a:rPr>
                      <m:t>/</m:t>
                    </m:r>
                    <m:r>
                      <a:rPr lang="en-US" b="0" i="1" smtClean="0">
                        <a:latin typeface="Cambria Math" panose="02040503050406030204" pitchFamily="18" charset="0"/>
                      </a:rPr>
                      <m:t>3</m:t>
                    </m:r>
                  </m:oMath>
                </a14:m>
                <a:r>
                  <a:rPr lang="en-US" dirty="0"/>
                  <a:t> and </a:t>
                </a:r>
                <a14:m>
                  <m:oMath xmlns:m="http://schemas.openxmlformats.org/officeDocument/2006/math">
                    <m:r>
                      <a:rPr lang="en-US" b="1" i="1" smtClean="0">
                        <a:latin typeface="Cambria Math" panose="02040503050406030204" pitchFamily="18" charset="0"/>
                      </a:rPr>
                      <m:t>𝑷</m:t>
                    </m:r>
                    <m:d>
                      <m:dPr>
                        <m:ctrlPr>
                          <a:rPr lang="en-US" b="0" i="1" smtClean="0">
                            <a:latin typeface="Cambria Math" panose="02040503050406030204" pitchFamily="18" charset="0"/>
                          </a:rPr>
                        </m:ctrlPr>
                      </m:dPr>
                      <m:e>
                        <m:r>
                          <a:rPr lang="en-US" b="0" i="1" smtClean="0">
                            <a:latin typeface="Cambria Math" panose="02040503050406030204" pitchFamily="18" charset="0"/>
                          </a:rPr>
                          <m:t>𝑇</m:t>
                        </m:r>
                      </m:e>
                    </m:d>
                    <m:r>
                      <a:rPr lang="en-US" b="0" i="1" smtClean="0">
                        <a:latin typeface="Cambria Math" panose="02040503050406030204" pitchFamily="18" charset="0"/>
                      </a:rPr>
                      <m:t>=2/3</m:t>
                    </m:r>
                  </m:oMath>
                </a14:m>
                <a:r>
                  <a:rPr lang="en-US" dirty="0"/>
                  <a:t>.</a:t>
                </a:r>
              </a:p>
              <a:p>
                <a:pPr marL="101600" indent="0">
                  <a:buNone/>
                </a:pPr>
                <a:endParaRPr lang="en-US" dirty="0"/>
              </a:p>
              <a:p>
                <a:pPr marL="101600" indent="0">
                  <a:buNone/>
                </a:pPr>
                <a:r>
                  <a:rPr lang="en-US" dirty="0"/>
                  <a:t>Suppose that our experiment consists of 16 consecutive flips.</a:t>
                </a:r>
              </a:p>
              <a:p>
                <a:r>
                  <a:rPr lang="en-US" dirty="0"/>
                  <a:t>What is the chance that we have exactly 6 heads?</a:t>
                </a:r>
              </a:p>
              <a:p>
                <a:pPr lvl="1"/>
                <a:r>
                  <a:rPr lang="en-US" dirty="0">
                    <a:latin typeface="Inter Light" panose="02000403000000020004" pitchFamily="2" charset="0"/>
                    <a:ea typeface="Inter Light" panose="02000403000000020004" pitchFamily="2" charset="0"/>
                    <a:cs typeface="Inter Light" panose="02000403000000020004" pitchFamily="2" charset="0"/>
                  </a:rPr>
                  <a:t>Chance of any given outcome with 6 heads: </a:t>
                </a:r>
                <a14:m>
                  <m:oMath xmlns:m="http://schemas.openxmlformats.org/officeDocument/2006/math">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1</m:t>
                            </m:r>
                            <m:r>
                              <m:rPr>
                                <m:lit/>
                              </m:rPr>
                              <a:rPr lang="en-US" b="0" i="1" smtClean="0">
                                <a:latin typeface="Cambria Math" panose="02040503050406030204" pitchFamily="18" charset="0"/>
                              </a:rPr>
                              <m:t>/</m:t>
                            </m:r>
                            <m:r>
                              <a:rPr lang="en-US" b="0" i="1" smtClean="0">
                                <a:latin typeface="Cambria Math" panose="02040503050406030204" pitchFamily="18" charset="0"/>
                              </a:rPr>
                              <m:t>3</m:t>
                            </m:r>
                          </m:e>
                        </m:d>
                      </m:e>
                      <m:sup>
                        <m:r>
                          <a:rPr lang="en-US" b="0" i="1" smtClean="0">
                            <a:latin typeface="Cambria Math" panose="02040503050406030204" pitchFamily="18" charset="0"/>
                          </a:rPr>
                          <m:t>6</m:t>
                        </m:r>
                      </m:sup>
                    </m:sSup>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2</m:t>
                            </m:r>
                            <m:r>
                              <m:rPr>
                                <m:lit/>
                              </m:rPr>
                              <a:rPr lang="en-US" b="0" i="1" smtClean="0">
                                <a:latin typeface="Cambria Math" panose="02040503050406030204" pitchFamily="18" charset="0"/>
                              </a:rPr>
                              <m:t>/</m:t>
                            </m:r>
                            <m:r>
                              <a:rPr lang="en-US" b="0" i="1" smtClean="0">
                                <a:latin typeface="Cambria Math" panose="02040503050406030204" pitchFamily="18" charset="0"/>
                              </a:rPr>
                              <m:t>3</m:t>
                            </m:r>
                          </m:e>
                        </m:d>
                      </m:e>
                      <m:sup>
                        <m:r>
                          <a:rPr lang="en-US" b="0" i="1" smtClean="0">
                            <a:latin typeface="Cambria Math" panose="02040503050406030204" pitchFamily="18" charset="0"/>
                          </a:rPr>
                          <m:t>10</m:t>
                        </m:r>
                      </m:sup>
                    </m:sSup>
                  </m:oMath>
                </a14:m>
                <a:endParaRPr lang="en-US" dirty="0"/>
              </a:p>
              <a:p>
                <a:pPr lvl="1"/>
                <a:r>
                  <a:rPr lang="en-US" dirty="0">
                    <a:latin typeface="Inter Light" panose="02000403000000020004" pitchFamily="2" charset="0"/>
                    <a:ea typeface="Inter Light" panose="02000403000000020004" pitchFamily="2" charset="0"/>
                    <a:cs typeface="Inter Light" panose="02000403000000020004" pitchFamily="2" charset="0"/>
                  </a:rPr>
                  <a:t>Number of ways to choose position of 6 out of 16 heads: </a:t>
                </a:r>
                <a14:m>
                  <m:oMath xmlns:m="http://schemas.openxmlformats.org/officeDocument/2006/math">
                    <m:d>
                      <m:dPr>
                        <m:ctrlPr>
                          <a:rPr lang="en-US" i="1">
                            <a:latin typeface="Cambria Math" panose="02040503050406030204" pitchFamily="18" charset="0"/>
                          </a:rPr>
                        </m:ctrlPr>
                      </m:dPr>
                      <m:e>
                        <m:m>
                          <m:mPr>
                            <m:plcHide m:val="on"/>
                            <m:mcs>
                              <m:mc>
                                <m:mcPr>
                                  <m:count m:val="1"/>
                                  <m:mcJc m:val="center"/>
                                </m:mcPr>
                              </m:mc>
                            </m:mcs>
                            <m:ctrlPr>
                              <a:rPr lang="en-US" i="1">
                                <a:latin typeface="Cambria Math" panose="02040503050406030204" pitchFamily="18" charset="0"/>
                              </a:rPr>
                            </m:ctrlPr>
                          </m:mPr>
                          <m:mr>
                            <m:e>
                              <m:r>
                                <a:rPr lang="en-US" b="0" i="1" smtClean="0">
                                  <a:latin typeface="Cambria Math" panose="02040503050406030204" pitchFamily="18" charset="0"/>
                                </a:rPr>
                                <m:t>16</m:t>
                              </m:r>
                            </m:e>
                          </m:mr>
                          <m:mr>
                            <m:e>
                              <m:r>
                                <a:rPr lang="en-US" b="0" i="1" smtClean="0">
                                  <a:latin typeface="Cambria Math" panose="02040503050406030204" pitchFamily="18" charset="0"/>
                                </a:rPr>
                                <m:t>6</m:t>
                              </m:r>
                            </m:e>
                          </m:mr>
                        </m:m>
                      </m:e>
                    </m:d>
                  </m:oMath>
                </a14:m>
                <a:endParaRPr lang="en-US" dirty="0"/>
              </a:p>
              <a:p>
                <a:pPr lvl="1"/>
                <a:r>
                  <a:rPr lang="en-US" dirty="0">
                    <a:latin typeface="Inter Light" panose="02000403000000020004" pitchFamily="2" charset="0"/>
                    <a:ea typeface="Inter Light" panose="02000403000000020004" pitchFamily="2" charset="0"/>
                    <a:cs typeface="Inter Light" panose="02000403000000020004" pitchFamily="2" charset="0"/>
                  </a:rPr>
                  <a:t>Overall chance is therefore </a:t>
                </a:r>
                <a14:m>
                  <m:oMath xmlns:m="http://schemas.openxmlformats.org/officeDocument/2006/math">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1</m:t>
                            </m:r>
                            <m:r>
                              <m:rPr>
                                <m:lit/>
                              </m:rPr>
                              <a:rPr lang="en-US" i="1">
                                <a:latin typeface="Cambria Math" panose="02040503050406030204" pitchFamily="18" charset="0"/>
                              </a:rPr>
                              <m:t>/</m:t>
                            </m:r>
                            <m:r>
                              <a:rPr lang="en-US" i="1">
                                <a:latin typeface="Cambria Math" panose="02040503050406030204" pitchFamily="18" charset="0"/>
                              </a:rPr>
                              <m:t>3</m:t>
                            </m:r>
                          </m:e>
                        </m:d>
                      </m:e>
                      <m:sup>
                        <m:r>
                          <a:rPr lang="en-US" i="1">
                            <a:latin typeface="Cambria Math" panose="02040503050406030204" pitchFamily="18" charset="0"/>
                          </a:rPr>
                          <m:t>6</m:t>
                        </m:r>
                      </m:sup>
                    </m:sSup>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2</m:t>
                            </m:r>
                            <m:r>
                              <m:rPr>
                                <m:lit/>
                              </m:rPr>
                              <a:rPr lang="en-US" i="1">
                                <a:latin typeface="Cambria Math" panose="02040503050406030204" pitchFamily="18" charset="0"/>
                              </a:rPr>
                              <m:t>/</m:t>
                            </m:r>
                            <m:r>
                              <a:rPr lang="en-US" i="1">
                                <a:latin typeface="Cambria Math" panose="02040503050406030204" pitchFamily="18" charset="0"/>
                              </a:rPr>
                              <m:t>3</m:t>
                            </m:r>
                          </m:e>
                        </m:d>
                      </m:e>
                      <m:sup>
                        <m:r>
                          <a:rPr lang="en-US" i="1">
                            <a:latin typeface="Cambria Math" panose="02040503050406030204" pitchFamily="18" charset="0"/>
                          </a:rPr>
                          <m:t>1</m:t>
                        </m:r>
                        <m:r>
                          <a:rPr lang="en-US" b="0" i="1" smtClean="0">
                            <a:latin typeface="Cambria Math" panose="02040503050406030204" pitchFamily="18" charset="0"/>
                          </a:rPr>
                          <m:t>0</m:t>
                        </m:r>
                      </m:sup>
                    </m:sSup>
                    <m:d>
                      <m:dPr>
                        <m:ctrlPr>
                          <a:rPr lang="en-US" i="1">
                            <a:latin typeface="Cambria Math" panose="02040503050406030204" pitchFamily="18" charset="0"/>
                          </a:rPr>
                        </m:ctrlPr>
                      </m:dPr>
                      <m:e>
                        <m:m>
                          <m:mPr>
                            <m:plcHide m:val="on"/>
                            <m:mcs>
                              <m:mc>
                                <m:mcPr>
                                  <m:count m:val="1"/>
                                  <m:mcJc m:val="center"/>
                                </m:mcPr>
                              </m:mc>
                            </m:mcs>
                            <m:ctrlPr>
                              <a:rPr lang="en-US" i="1">
                                <a:latin typeface="Cambria Math" panose="02040503050406030204" pitchFamily="18" charset="0"/>
                              </a:rPr>
                            </m:ctrlPr>
                          </m:mPr>
                          <m:mr>
                            <m:e>
                              <m:r>
                                <a:rPr lang="en-US" b="0" i="1" smtClean="0">
                                  <a:latin typeface="Cambria Math" panose="02040503050406030204" pitchFamily="18" charset="0"/>
                                </a:rPr>
                                <m:t>16</m:t>
                              </m:r>
                            </m:e>
                          </m:mr>
                          <m:mr>
                            <m:e>
                              <m:r>
                                <a:rPr lang="en-US" b="0" i="1" smtClean="0">
                                  <a:latin typeface="Cambria Math" panose="02040503050406030204" pitchFamily="18" charset="0"/>
                                </a:rPr>
                                <m:t>6</m:t>
                              </m:r>
                            </m:e>
                          </m:mr>
                        </m:m>
                      </m:e>
                    </m:d>
                  </m:oMath>
                </a14:m>
                <a:endParaRPr lang="en-US" dirty="0"/>
              </a:p>
              <a:p>
                <a:pPr marL="101600" indent="0">
                  <a:buNone/>
                </a:pPr>
                <a:endParaRPr lang="en-US" dirty="0"/>
              </a:p>
            </p:txBody>
          </p:sp>
        </mc:Choice>
        <mc:Fallback xmlns="">
          <p:sp>
            <p:nvSpPr>
              <p:cNvPr id="6" name="Text Placeholder 5">
                <a:extLst>
                  <a:ext uri="{FF2B5EF4-FFF2-40B4-BE49-F238E27FC236}">
                    <a16:creationId xmlns:a16="http://schemas.microsoft.com/office/drawing/2014/main" id="{77C0F910-D172-4B87-B509-82A555F5A2CC}"/>
                  </a:ext>
                </a:extLst>
              </p:cNvPr>
              <p:cNvSpPr>
                <a:spLocks noGrp="1" noRot="1" noChangeAspect="1" noMove="1" noResize="1" noEditPoints="1" noAdjustHandles="1" noChangeArrowheads="1" noChangeShapeType="1" noTextEdit="1"/>
              </p:cNvSpPr>
              <p:nvPr>
                <p:ph type="body" idx="1"/>
              </p:nvPr>
            </p:nvSpPr>
            <p:spPr>
              <a:blipFill>
                <a:blip r:embed="rId2"/>
                <a:stretch>
                  <a:fillRect b="-11964"/>
                </a:stretch>
              </a:blipFill>
            </p:spPr>
            <p:txBody>
              <a:bodyPr/>
              <a:lstStyle/>
              <a:p>
                <a:r>
                  <a:rPr lang="en-US">
                    <a:noFill/>
                  </a:rPr>
                  <a:t> </a:t>
                </a:r>
              </a:p>
            </p:txBody>
          </p:sp>
        </mc:Fallback>
      </mc:AlternateContent>
      <p:pic>
        <p:nvPicPr>
          <p:cNvPr id="17410" name="Picture 2">
            <a:extLst>
              <a:ext uri="{FF2B5EF4-FFF2-40B4-BE49-F238E27FC236}">
                <a16:creationId xmlns:a16="http://schemas.microsoft.com/office/drawing/2014/main" id="{793B411D-860C-4B24-B90E-22F7A9190A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2850" y="1218948"/>
            <a:ext cx="1708150" cy="88140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82632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788030-3056-4B01-92B8-C25E05E0E18D}"/>
              </a:ext>
            </a:extLst>
          </p:cNvPr>
          <p:cNvSpPr>
            <a:spLocks noGrp="1"/>
          </p:cNvSpPr>
          <p:nvPr>
            <p:ph type="title"/>
          </p:nvPr>
        </p:nvSpPr>
        <p:spPr/>
        <p:txBody>
          <a:bodyPr/>
          <a:lstStyle/>
          <a:p>
            <a:r>
              <a:rPr lang="en-US"/>
              <a:t>Sixteen Biased Coins</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77C0F910-D172-4B87-B509-82A555F5A2CC}"/>
                  </a:ext>
                </a:extLst>
              </p:cNvPr>
              <p:cNvSpPr>
                <a:spLocks noGrp="1"/>
              </p:cNvSpPr>
              <p:nvPr>
                <p:ph type="body" idx="1"/>
              </p:nvPr>
            </p:nvSpPr>
            <p:spPr/>
            <p:txBody>
              <a:bodyPr/>
              <a:lstStyle/>
              <a:p>
                <a:pPr marL="101600" indent="0">
                  <a:buNone/>
                </a:pPr>
                <a:r>
                  <a:rPr lang="en-US"/>
                  <a:t>One common model in engineering applications is the biased coin. Can be used to model, e.g. chance that a system will fail.</a:t>
                </a:r>
              </a:p>
              <a:p>
                <a:pPr marL="101600" indent="0">
                  <a:buNone/>
                </a:pPr>
                <a:endParaRPr lang="en-US"/>
              </a:p>
              <a:p>
                <a:pPr marL="101600" indent="0">
                  <a:buNone/>
                </a:pPr>
                <a:r>
                  <a:rPr lang="en-US"/>
                  <a:t>Suppose we have a coin where </a:t>
                </a:r>
                <a14:m>
                  <m:oMath xmlns:m="http://schemas.openxmlformats.org/officeDocument/2006/math">
                    <m:r>
                      <a:rPr lang="en-US" b="1" i="1" smtClean="0">
                        <a:latin typeface="Cambria Math" panose="02040503050406030204" pitchFamily="18" charset="0"/>
                      </a:rPr>
                      <m:t>𝑷</m:t>
                    </m:r>
                    <m:d>
                      <m:dPr>
                        <m:ctrlPr>
                          <a:rPr lang="en-US" b="0" i="1" smtClean="0">
                            <a:latin typeface="Cambria Math" panose="02040503050406030204" pitchFamily="18" charset="0"/>
                          </a:rPr>
                        </m:ctrlPr>
                      </m:dPr>
                      <m:e>
                        <m:r>
                          <a:rPr lang="en-US" b="0" i="1" smtClean="0">
                            <a:latin typeface="Cambria Math" panose="02040503050406030204" pitchFamily="18" charset="0"/>
                          </a:rPr>
                          <m:t>𝐻</m:t>
                        </m:r>
                      </m:e>
                    </m:d>
                    <m:r>
                      <a:rPr lang="en-US" b="0" i="1" smtClean="0">
                        <a:latin typeface="Cambria Math" panose="02040503050406030204" pitchFamily="18" charset="0"/>
                      </a:rPr>
                      <m:t>=1</m:t>
                    </m:r>
                    <m:r>
                      <m:rPr>
                        <m:lit/>
                      </m:rPr>
                      <a:rPr lang="en-US" b="0" i="1" smtClean="0">
                        <a:latin typeface="Cambria Math" panose="02040503050406030204" pitchFamily="18" charset="0"/>
                      </a:rPr>
                      <m:t>/</m:t>
                    </m:r>
                    <m:r>
                      <a:rPr lang="en-US" b="0" i="1" smtClean="0">
                        <a:latin typeface="Cambria Math" panose="02040503050406030204" pitchFamily="18" charset="0"/>
                      </a:rPr>
                      <m:t>3</m:t>
                    </m:r>
                  </m:oMath>
                </a14:m>
                <a:r>
                  <a:rPr lang="en-US"/>
                  <a:t> and </a:t>
                </a:r>
                <a14:m>
                  <m:oMath xmlns:m="http://schemas.openxmlformats.org/officeDocument/2006/math">
                    <m:r>
                      <a:rPr lang="en-US" b="1" i="1" smtClean="0">
                        <a:latin typeface="Cambria Math" panose="02040503050406030204" pitchFamily="18" charset="0"/>
                      </a:rPr>
                      <m:t>𝑷</m:t>
                    </m:r>
                    <m:d>
                      <m:dPr>
                        <m:ctrlPr>
                          <a:rPr lang="en-US" b="0" i="1" smtClean="0">
                            <a:latin typeface="Cambria Math" panose="02040503050406030204" pitchFamily="18" charset="0"/>
                          </a:rPr>
                        </m:ctrlPr>
                      </m:dPr>
                      <m:e>
                        <m:r>
                          <a:rPr lang="en-US" b="0" i="1" smtClean="0">
                            <a:latin typeface="Cambria Math" panose="02040503050406030204" pitchFamily="18" charset="0"/>
                          </a:rPr>
                          <m:t>𝑇</m:t>
                        </m:r>
                      </m:e>
                    </m:d>
                    <m:r>
                      <a:rPr lang="en-US" b="0" i="1" smtClean="0">
                        <a:latin typeface="Cambria Math" panose="02040503050406030204" pitchFamily="18" charset="0"/>
                      </a:rPr>
                      <m:t>=2/3</m:t>
                    </m:r>
                  </m:oMath>
                </a14:m>
                <a:r>
                  <a:rPr lang="en-US"/>
                  <a:t>.</a:t>
                </a:r>
              </a:p>
              <a:p>
                <a:pPr marL="101600" indent="0">
                  <a:buNone/>
                </a:pPr>
                <a:endParaRPr lang="en-US"/>
              </a:p>
              <a:p>
                <a:pPr marL="101600" indent="0">
                  <a:buNone/>
                </a:pPr>
                <a:r>
                  <a:rPr lang="en-US"/>
                  <a:t>Suppose that our experiment consists of 16 consecutive flips.</a:t>
                </a:r>
              </a:p>
              <a:p>
                <a:r>
                  <a:rPr lang="en-US"/>
                  <a:t>What is the chance that we have exactly 6 heads?</a:t>
                </a:r>
              </a:p>
              <a:p>
                <a:pPr lvl="1"/>
                <a:r>
                  <a:rPr lang="en-US">
                    <a:latin typeface="Inter Light" panose="02000403000000020004" pitchFamily="2" charset="0"/>
                    <a:ea typeface="Inter Light" panose="02000403000000020004" pitchFamily="2" charset="0"/>
                    <a:cs typeface="Inter Light" panose="02000403000000020004" pitchFamily="2" charset="0"/>
                  </a:rPr>
                  <a:t>Chance of any given outcome with 6 heads: </a:t>
                </a:r>
                <a14:m>
                  <m:oMath xmlns:m="http://schemas.openxmlformats.org/officeDocument/2006/math">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1</m:t>
                            </m:r>
                            <m:r>
                              <m:rPr>
                                <m:lit/>
                              </m:rPr>
                              <a:rPr lang="en-US" b="0" i="1" smtClean="0">
                                <a:latin typeface="Cambria Math" panose="02040503050406030204" pitchFamily="18" charset="0"/>
                              </a:rPr>
                              <m:t>/</m:t>
                            </m:r>
                            <m:r>
                              <a:rPr lang="en-US" b="0" i="1" smtClean="0">
                                <a:latin typeface="Cambria Math" panose="02040503050406030204" pitchFamily="18" charset="0"/>
                              </a:rPr>
                              <m:t>3</m:t>
                            </m:r>
                          </m:e>
                        </m:d>
                      </m:e>
                      <m:sup>
                        <m:r>
                          <a:rPr lang="en-US" b="0" i="1" smtClean="0">
                            <a:latin typeface="Cambria Math" panose="02040503050406030204" pitchFamily="18" charset="0"/>
                          </a:rPr>
                          <m:t>6</m:t>
                        </m:r>
                      </m:sup>
                    </m:sSup>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2</m:t>
                            </m:r>
                            <m:r>
                              <m:rPr>
                                <m:lit/>
                              </m:rPr>
                              <a:rPr lang="en-US" b="0" i="1" smtClean="0">
                                <a:latin typeface="Cambria Math" panose="02040503050406030204" pitchFamily="18" charset="0"/>
                              </a:rPr>
                              <m:t>/</m:t>
                            </m:r>
                            <m:r>
                              <a:rPr lang="en-US" b="0" i="1" smtClean="0">
                                <a:latin typeface="Cambria Math" panose="02040503050406030204" pitchFamily="18" charset="0"/>
                              </a:rPr>
                              <m:t>3</m:t>
                            </m:r>
                          </m:e>
                        </m:d>
                      </m:e>
                      <m:sup>
                        <m:r>
                          <a:rPr lang="en-US" b="0" i="1" smtClean="0">
                            <a:latin typeface="Cambria Math" panose="02040503050406030204" pitchFamily="18" charset="0"/>
                          </a:rPr>
                          <m:t>10</m:t>
                        </m:r>
                      </m:sup>
                    </m:sSup>
                  </m:oMath>
                </a14:m>
                <a:endParaRPr lang="en-US"/>
              </a:p>
              <a:p>
                <a:pPr lvl="1"/>
                <a:r>
                  <a:rPr lang="en-US">
                    <a:latin typeface="Inter Light" panose="02000403000000020004" pitchFamily="2" charset="0"/>
                    <a:ea typeface="Inter Light" panose="02000403000000020004" pitchFamily="2" charset="0"/>
                    <a:cs typeface="Inter Light" panose="02000403000000020004" pitchFamily="2" charset="0"/>
                  </a:rPr>
                  <a:t>Number of ways to choose position of 6 out of 16 heads: </a:t>
                </a:r>
                <a14:m>
                  <m:oMath xmlns:m="http://schemas.openxmlformats.org/officeDocument/2006/math">
                    <m:d>
                      <m:dPr>
                        <m:ctrlPr>
                          <a:rPr lang="en-US" i="1">
                            <a:latin typeface="Cambria Math" panose="02040503050406030204" pitchFamily="18" charset="0"/>
                          </a:rPr>
                        </m:ctrlPr>
                      </m:dPr>
                      <m:e>
                        <m:m>
                          <m:mPr>
                            <m:plcHide m:val="on"/>
                            <m:mcs>
                              <m:mc>
                                <m:mcPr>
                                  <m:count m:val="1"/>
                                  <m:mcJc m:val="center"/>
                                </m:mcPr>
                              </m:mc>
                            </m:mcs>
                            <m:ctrlPr>
                              <a:rPr lang="en-US" i="1">
                                <a:latin typeface="Cambria Math" panose="02040503050406030204" pitchFamily="18" charset="0"/>
                              </a:rPr>
                            </m:ctrlPr>
                          </m:mPr>
                          <m:mr>
                            <m:e>
                              <m:r>
                                <a:rPr lang="en-US" b="0" i="1" smtClean="0">
                                  <a:latin typeface="Cambria Math" panose="02040503050406030204" pitchFamily="18" charset="0"/>
                                </a:rPr>
                                <m:t>16</m:t>
                              </m:r>
                            </m:e>
                          </m:mr>
                          <m:mr>
                            <m:e>
                              <m:r>
                                <a:rPr lang="en-US" b="0" i="1" smtClean="0">
                                  <a:latin typeface="Cambria Math" panose="02040503050406030204" pitchFamily="18" charset="0"/>
                                </a:rPr>
                                <m:t>6</m:t>
                              </m:r>
                            </m:e>
                          </m:mr>
                        </m:m>
                      </m:e>
                    </m:d>
                  </m:oMath>
                </a14:m>
                <a:endParaRPr lang="en-US"/>
              </a:p>
              <a:p>
                <a:pPr lvl="1"/>
                <a:r>
                  <a:rPr lang="en-US">
                    <a:latin typeface="Inter Light" panose="02000403000000020004" pitchFamily="2" charset="0"/>
                    <a:ea typeface="Inter Light" panose="02000403000000020004" pitchFamily="2" charset="0"/>
                    <a:cs typeface="Inter Light" panose="02000403000000020004" pitchFamily="2" charset="0"/>
                  </a:rPr>
                  <a:t>Overall chance is therefore </a:t>
                </a:r>
                <a14:m>
                  <m:oMath xmlns:m="http://schemas.openxmlformats.org/officeDocument/2006/math">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1</m:t>
                            </m:r>
                            <m:r>
                              <m:rPr>
                                <m:lit/>
                              </m:rPr>
                              <a:rPr lang="en-US" i="1">
                                <a:latin typeface="Cambria Math" panose="02040503050406030204" pitchFamily="18" charset="0"/>
                              </a:rPr>
                              <m:t>/</m:t>
                            </m:r>
                            <m:r>
                              <a:rPr lang="en-US" i="1">
                                <a:latin typeface="Cambria Math" panose="02040503050406030204" pitchFamily="18" charset="0"/>
                              </a:rPr>
                              <m:t>3</m:t>
                            </m:r>
                          </m:e>
                        </m:d>
                      </m:e>
                      <m:sup>
                        <m:r>
                          <a:rPr lang="en-US" i="1">
                            <a:latin typeface="Cambria Math" panose="02040503050406030204" pitchFamily="18" charset="0"/>
                          </a:rPr>
                          <m:t>6</m:t>
                        </m:r>
                      </m:sup>
                    </m:sSup>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2</m:t>
                            </m:r>
                            <m:r>
                              <m:rPr>
                                <m:lit/>
                              </m:rPr>
                              <a:rPr lang="en-US" i="1">
                                <a:latin typeface="Cambria Math" panose="02040503050406030204" pitchFamily="18" charset="0"/>
                              </a:rPr>
                              <m:t>/</m:t>
                            </m:r>
                            <m:r>
                              <a:rPr lang="en-US" i="1">
                                <a:latin typeface="Cambria Math" panose="02040503050406030204" pitchFamily="18" charset="0"/>
                              </a:rPr>
                              <m:t>3</m:t>
                            </m:r>
                          </m:e>
                        </m:d>
                      </m:e>
                      <m:sup>
                        <m:r>
                          <a:rPr lang="en-US" i="1">
                            <a:latin typeface="Cambria Math" panose="02040503050406030204" pitchFamily="18" charset="0"/>
                          </a:rPr>
                          <m:t>1</m:t>
                        </m:r>
                        <m:r>
                          <a:rPr lang="en-US" b="0" i="1" smtClean="0">
                            <a:latin typeface="Cambria Math" panose="02040503050406030204" pitchFamily="18" charset="0"/>
                          </a:rPr>
                          <m:t>0</m:t>
                        </m:r>
                      </m:sup>
                    </m:sSup>
                    <m:d>
                      <m:dPr>
                        <m:ctrlPr>
                          <a:rPr lang="en-US" i="1">
                            <a:latin typeface="Cambria Math" panose="02040503050406030204" pitchFamily="18" charset="0"/>
                          </a:rPr>
                        </m:ctrlPr>
                      </m:dPr>
                      <m:e>
                        <m:m>
                          <m:mPr>
                            <m:plcHide m:val="on"/>
                            <m:mcs>
                              <m:mc>
                                <m:mcPr>
                                  <m:count m:val="1"/>
                                  <m:mcJc m:val="center"/>
                                </m:mcPr>
                              </m:mc>
                            </m:mcs>
                            <m:ctrlPr>
                              <a:rPr lang="en-US" i="1">
                                <a:latin typeface="Cambria Math" panose="02040503050406030204" pitchFamily="18" charset="0"/>
                              </a:rPr>
                            </m:ctrlPr>
                          </m:mPr>
                          <m:mr>
                            <m:e>
                              <m:r>
                                <a:rPr lang="en-US" b="0" i="1" smtClean="0">
                                  <a:latin typeface="Cambria Math" panose="02040503050406030204" pitchFamily="18" charset="0"/>
                                </a:rPr>
                                <m:t>16</m:t>
                              </m:r>
                            </m:e>
                          </m:mr>
                          <m:mr>
                            <m:e>
                              <m:r>
                                <a:rPr lang="en-US" b="0" i="1" smtClean="0">
                                  <a:latin typeface="Cambria Math" panose="02040503050406030204" pitchFamily="18" charset="0"/>
                                </a:rPr>
                                <m:t>6</m:t>
                              </m:r>
                            </m:e>
                          </m:mr>
                        </m:m>
                      </m:e>
                    </m:d>
                  </m:oMath>
                </a14:m>
                <a:endParaRPr lang="en-US"/>
              </a:p>
              <a:p>
                <a:pPr marL="101600" indent="0">
                  <a:buNone/>
                </a:pPr>
                <a:endParaRPr lang="en-US"/>
              </a:p>
            </p:txBody>
          </p:sp>
        </mc:Choice>
        <mc:Fallback xmlns="">
          <p:sp>
            <p:nvSpPr>
              <p:cNvPr id="6" name="Text Placeholder 5">
                <a:extLst>
                  <a:ext uri="{FF2B5EF4-FFF2-40B4-BE49-F238E27FC236}">
                    <a16:creationId xmlns:a16="http://schemas.microsoft.com/office/drawing/2014/main" id="{77C0F910-D172-4B87-B509-82A555F5A2CC}"/>
                  </a:ext>
                </a:extLst>
              </p:cNvPr>
              <p:cNvSpPr>
                <a:spLocks noGrp="1" noRot="1" noChangeAspect="1" noMove="1" noResize="1" noEditPoints="1" noAdjustHandles="1" noChangeArrowheads="1" noChangeShapeType="1" noTextEdit="1"/>
              </p:cNvSpPr>
              <p:nvPr>
                <p:ph type="body" idx="1"/>
              </p:nvPr>
            </p:nvSpPr>
            <p:spPr>
              <a:blipFill>
                <a:blip r:embed="rId2"/>
                <a:stretch>
                  <a:fillRect b="-11964"/>
                </a:stretch>
              </a:blipFill>
            </p:spPr>
            <p:txBody>
              <a:bodyPr/>
              <a:lstStyle/>
              <a:p>
                <a:r>
                  <a:rPr lang="en-US">
                    <a:noFill/>
                  </a:rPr>
                  <a:t> </a:t>
                </a:r>
              </a:p>
            </p:txBody>
          </p:sp>
        </mc:Fallback>
      </mc:AlternateContent>
      <p:pic>
        <p:nvPicPr>
          <p:cNvPr id="17410" name="Picture 2">
            <a:extLst>
              <a:ext uri="{FF2B5EF4-FFF2-40B4-BE49-F238E27FC236}">
                <a16:creationId xmlns:a16="http://schemas.microsoft.com/office/drawing/2014/main" id="{793B411D-860C-4B24-B90E-22F7A9190A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2850" y="1218948"/>
            <a:ext cx="1708150" cy="881405"/>
          </a:xfrm>
          <a:prstGeom prst="rect">
            <a:avLst/>
          </a:prstGeom>
        </p:spPr>
        <p:style>
          <a:lnRef idx="2">
            <a:schemeClr val="dk1"/>
          </a:lnRef>
          <a:fillRef idx="1">
            <a:schemeClr val="lt1"/>
          </a:fillRef>
          <a:effectRef idx="0">
            <a:schemeClr val="dk1"/>
          </a:effectRef>
          <a:fontRef idx="minor">
            <a:schemeClr val="dk1"/>
          </a:fontRef>
        </p:style>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A284E6F-5AAE-43D9-87DC-81496C94A46C}"/>
                  </a:ext>
                </a:extLst>
              </p:cNvPr>
              <p:cNvSpPr txBox="1"/>
              <p:nvPr/>
            </p:nvSpPr>
            <p:spPr>
              <a:xfrm>
                <a:off x="168928" y="4625825"/>
                <a:ext cx="3775093" cy="451598"/>
              </a:xfrm>
              <a:prstGeom prst="rect">
                <a:avLst/>
              </a:prstGeom>
              <a:noFill/>
            </p:spPr>
            <p:txBody>
              <a:bodyPr wrap="square" rtlCol="0">
                <a:spAutoFit/>
              </a:bodyPr>
              <a:lstStyle/>
              <a:p>
                <a14:m>
                  <m:oMath xmlns:m="http://schemas.openxmlformats.org/officeDocument/2006/math">
                    <m:sSup>
                      <m:sSupPr>
                        <m:ctrlPr>
                          <a:rPr lang="en-US" i="1" smtClean="0">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1</m:t>
                            </m:r>
                            <m:r>
                              <m:rPr>
                                <m:lit/>
                              </m:rPr>
                              <a:rPr lang="en-US" i="1">
                                <a:latin typeface="Cambria Math" panose="02040503050406030204" pitchFamily="18" charset="0"/>
                              </a:rPr>
                              <m:t>/</m:t>
                            </m:r>
                            <m:r>
                              <a:rPr lang="en-US" i="1">
                                <a:latin typeface="Cambria Math" panose="02040503050406030204" pitchFamily="18" charset="0"/>
                              </a:rPr>
                              <m:t>3</m:t>
                            </m:r>
                          </m:e>
                        </m:d>
                      </m:e>
                      <m:sup>
                        <m:r>
                          <a:rPr lang="en-US" i="1">
                            <a:latin typeface="Cambria Math" panose="02040503050406030204" pitchFamily="18" charset="0"/>
                          </a:rPr>
                          <m:t>6</m:t>
                        </m:r>
                      </m:sup>
                    </m:sSup>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2</m:t>
                            </m:r>
                            <m:r>
                              <m:rPr>
                                <m:lit/>
                              </m:rPr>
                              <a:rPr lang="en-US" i="1">
                                <a:latin typeface="Cambria Math" panose="02040503050406030204" pitchFamily="18" charset="0"/>
                              </a:rPr>
                              <m:t>/</m:t>
                            </m:r>
                            <m:r>
                              <a:rPr lang="en-US" i="1">
                                <a:latin typeface="Cambria Math" panose="02040503050406030204" pitchFamily="18" charset="0"/>
                              </a:rPr>
                              <m:t>3</m:t>
                            </m:r>
                          </m:e>
                        </m:d>
                      </m:e>
                      <m:sup>
                        <m:r>
                          <a:rPr lang="en-US" i="1">
                            <a:latin typeface="Cambria Math" panose="02040503050406030204" pitchFamily="18" charset="0"/>
                          </a:rPr>
                          <m:t>1</m:t>
                        </m:r>
                        <m:r>
                          <a:rPr lang="en-US" b="0" i="1" smtClean="0">
                            <a:latin typeface="Cambria Math" panose="02040503050406030204" pitchFamily="18" charset="0"/>
                          </a:rPr>
                          <m:t>0</m:t>
                        </m:r>
                      </m:sup>
                    </m:sSup>
                    <m:d>
                      <m:dPr>
                        <m:ctrlPr>
                          <a:rPr lang="en-US" i="1">
                            <a:latin typeface="Cambria Math" panose="02040503050406030204" pitchFamily="18" charset="0"/>
                          </a:rPr>
                        </m:ctrlPr>
                      </m:dPr>
                      <m:e>
                        <m:m>
                          <m:mPr>
                            <m:plcHide m:val="on"/>
                            <m:mcs>
                              <m:mc>
                                <m:mcPr>
                                  <m:count m:val="1"/>
                                  <m:mcJc m:val="center"/>
                                </m:mcPr>
                              </m:mc>
                            </m:mcs>
                            <m:ctrlPr>
                              <a:rPr lang="en-US" i="1">
                                <a:latin typeface="Cambria Math" panose="02040503050406030204" pitchFamily="18" charset="0"/>
                              </a:rPr>
                            </m:ctrlPr>
                          </m:mPr>
                          <m:mr>
                            <m:e>
                              <m:r>
                                <a:rPr lang="en-US" b="0" i="1" smtClean="0">
                                  <a:latin typeface="Cambria Math" panose="02040503050406030204" pitchFamily="18" charset="0"/>
                                </a:rPr>
                                <m:t>16</m:t>
                              </m:r>
                            </m:e>
                          </m:mr>
                          <m:mr>
                            <m:e>
                              <m:r>
                                <a:rPr lang="en-US" b="0" i="1" smtClean="0">
                                  <a:latin typeface="Cambria Math" panose="02040503050406030204" pitchFamily="18" charset="0"/>
                                </a:rPr>
                                <m:t>10</m:t>
                              </m:r>
                            </m:e>
                          </m:mr>
                        </m:m>
                      </m:e>
                    </m:d>
                  </m:oMath>
                </a14:m>
                <a:r>
                  <a:rPr lang="en-US"/>
                  <a:t> </a:t>
                </a:r>
                <a:r>
                  <a:rPr lang="en-US">
                    <a:latin typeface="Inter Light" panose="02000403000000020004" pitchFamily="2" charset="0"/>
                    <a:ea typeface="Inter Light" panose="02000403000000020004" pitchFamily="2" charset="0"/>
                    <a:cs typeface="Inter Light" panose="02000403000000020004" pitchFamily="2" charset="0"/>
                  </a:rPr>
                  <a:t>is also correct!</a:t>
                </a:r>
              </a:p>
            </p:txBody>
          </p:sp>
        </mc:Choice>
        <mc:Fallback xmlns="">
          <p:sp>
            <p:nvSpPr>
              <p:cNvPr id="2" name="TextBox 1">
                <a:extLst>
                  <a:ext uri="{FF2B5EF4-FFF2-40B4-BE49-F238E27FC236}">
                    <a16:creationId xmlns:a16="http://schemas.microsoft.com/office/drawing/2014/main" id="{EA284E6F-5AAE-43D9-87DC-81496C94A46C}"/>
                  </a:ext>
                </a:extLst>
              </p:cNvPr>
              <p:cNvSpPr txBox="1">
                <a:spLocks noRot="1" noChangeAspect="1" noMove="1" noResize="1" noEditPoints="1" noAdjustHandles="1" noChangeArrowheads="1" noChangeShapeType="1" noTextEdit="1"/>
              </p:cNvSpPr>
              <p:nvPr/>
            </p:nvSpPr>
            <p:spPr>
              <a:xfrm>
                <a:off x="168928" y="4625825"/>
                <a:ext cx="3775093" cy="451598"/>
              </a:xfrm>
              <a:prstGeom prst="rect">
                <a:avLst/>
              </a:prstGeom>
              <a:blipFill>
                <a:blip r:embed="rId4"/>
                <a:stretch>
                  <a:fillRect b="-13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82D24C4-348C-4CCE-B8A0-3BB3E3A2FD4C}"/>
                  </a:ext>
                </a:extLst>
              </p:cNvPr>
              <p:cNvSpPr txBox="1"/>
              <p:nvPr/>
            </p:nvSpPr>
            <p:spPr>
              <a:xfrm>
                <a:off x="4041638" y="4668063"/>
                <a:ext cx="4572000" cy="45159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i="1" smtClean="0">
                              <a:latin typeface="Cambria Math" panose="02040503050406030204" pitchFamily="18" charset="0"/>
                            </a:rPr>
                          </m:ctrlPr>
                        </m:dPr>
                        <m:e>
                          <m:m>
                            <m:mPr>
                              <m:plcHide m:val="on"/>
                              <m:mcs>
                                <m:mc>
                                  <m:mcPr>
                                    <m:count m:val="1"/>
                                    <m:mcJc m:val="center"/>
                                  </m:mcPr>
                                </m:mc>
                              </m:mcs>
                              <m:ctrlPr>
                                <a:rPr lang="en-US" i="1">
                                  <a:latin typeface="Cambria Math" panose="02040503050406030204" pitchFamily="18" charset="0"/>
                                </a:rPr>
                              </m:ctrlPr>
                            </m:mPr>
                            <m:mr>
                              <m:e>
                                <m:r>
                                  <a:rPr lang="en-US" b="0" i="1" smtClean="0">
                                    <a:latin typeface="Cambria Math" panose="02040503050406030204" pitchFamily="18" charset="0"/>
                                  </a:rPr>
                                  <m:t>16</m:t>
                                </m:r>
                              </m:e>
                            </m:mr>
                            <m:mr>
                              <m:e>
                                <m:r>
                                  <a:rPr lang="en-US" b="0" i="1" smtClean="0">
                                    <a:latin typeface="Cambria Math" panose="02040503050406030204" pitchFamily="18" charset="0"/>
                                  </a:rPr>
                                  <m:t>10</m:t>
                                </m:r>
                              </m:e>
                            </m:mr>
                          </m:m>
                        </m:e>
                      </m:d>
                      <m:r>
                        <a:rPr lang="en-US" b="0" i="1" smtClean="0">
                          <a:latin typeface="Cambria Math" panose="02040503050406030204" pitchFamily="18" charset="0"/>
                        </a:rPr>
                        <m:t>=</m:t>
                      </m:r>
                      <m:d>
                        <m:dPr>
                          <m:ctrlPr>
                            <a:rPr lang="en-US" i="1">
                              <a:latin typeface="Cambria Math" panose="02040503050406030204" pitchFamily="18" charset="0"/>
                            </a:rPr>
                          </m:ctrlPr>
                        </m:dPr>
                        <m:e>
                          <m:m>
                            <m:mPr>
                              <m:plcHide m:val="on"/>
                              <m:mcs>
                                <m:mc>
                                  <m:mcPr>
                                    <m:count m:val="1"/>
                                    <m:mcJc m:val="center"/>
                                  </m:mcPr>
                                </m:mc>
                              </m:mcs>
                              <m:ctrlPr>
                                <a:rPr lang="en-US" i="1">
                                  <a:latin typeface="Cambria Math" panose="02040503050406030204" pitchFamily="18" charset="0"/>
                                </a:rPr>
                              </m:ctrlPr>
                            </m:mPr>
                            <m:mr>
                              <m:e>
                                <m:r>
                                  <a:rPr lang="en-US" i="1">
                                    <a:latin typeface="Cambria Math" panose="02040503050406030204" pitchFamily="18" charset="0"/>
                                  </a:rPr>
                                  <m:t>16</m:t>
                                </m:r>
                              </m:e>
                            </m:mr>
                            <m:mr>
                              <m:e>
                                <m:r>
                                  <a:rPr lang="en-US" b="0" i="1" smtClean="0">
                                    <a:latin typeface="Cambria Math" panose="02040503050406030204" pitchFamily="18" charset="0"/>
                                  </a:rPr>
                                  <m:t>6</m:t>
                                </m:r>
                              </m:e>
                            </m:mr>
                          </m:m>
                        </m:e>
                      </m:d>
                      <m:r>
                        <a:rPr lang="en-US" b="0" i="1" smtClean="0">
                          <a:latin typeface="Cambria Math" panose="02040503050406030204" pitchFamily="18" charset="0"/>
                        </a:rPr>
                        <m:t>=8008</m:t>
                      </m:r>
                    </m:oMath>
                  </m:oMathPara>
                </a14:m>
                <a:endParaRPr lang="en-US"/>
              </a:p>
            </p:txBody>
          </p:sp>
        </mc:Choice>
        <mc:Fallback xmlns="">
          <p:sp>
            <p:nvSpPr>
              <p:cNvPr id="8" name="TextBox 7">
                <a:extLst>
                  <a:ext uri="{FF2B5EF4-FFF2-40B4-BE49-F238E27FC236}">
                    <a16:creationId xmlns:a16="http://schemas.microsoft.com/office/drawing/2014/main" id="{A82D24C4-348C-4CCE-B8A0-3BB3E3A2FD4C}"/>
                  </a:ext>
                </a:extLst>
              </p:cNvPr>
              <p:cNvSpPr txBox="1">
                <a:spLocks noRot="1" noChangeAspect="1" noMove="1" noResize="1" noEditPoints="1" noAdjustHandles="1" noChangeArrowheads="1" noChangeShapeType="1" noTextEdit="1"/>
              </p:cNvSpPr>
              <p:nvPr/>
            </p:nvSpPr>
            <p:spPr>
              <a:xfrm>
                <a:off x="4041638" y="4668063"/>
                <a:ext cx="4572000" cy="451598"/>
              </a:xfrm>
              <a:prstGeom prst="rect">
                <a:avLst/>
              </a:prstGeom>
              <a:blipFill>
                <a:blip r:embed="rId5"/>
                <a:stretch>
                  <a:fillRect b="-1351"/>
                </a:stretch>
              </a:blipFill>
            </p:spPr>
            <p:txBody>
              <a:bodyPr/>
              <a:lstStyle/>
              <a:p>
                <a:r>
                  <a:rPr lang="en-US">
                    <a:noFill/>
                  </a:rPr>
                  <a:t> </a:t>
                </a:r>
              </a:p>
            </p:txBody>
          </p:sp>
        </mc:Fallback>
      </mc:AlternateContent>
    </p:spTree>
    <p:extLst>
      <p:ext uri="{BB962C8B-B14F-4D97-AF65-F5344CB8AC3E}">
        <p14:creationId xmlns:p14="http://schemas.microsoft.com/office/powerpoint/2010/main" val="2094549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B8E4CA-5691-47FD-A2A6-5346BAB91185}"/>
              </a:ext>
            </a:extLst>
          </p:cNvPr>
          <p:cNvSpPr>
            <a:spLocks noGrp="1"/>
          </p:cNvSpPr>
          <p:nvPr>
            <p:ph type="title"/>
          </p:nvPr>
        </p:nvSpPr>
        <p:spPr/>
        <p:txBody>
          <a:bodyPr/>
          <a:lstStyle/>
          <a:p>
            <a:r>
              <a:rPr lang="en-US"/>
              <a:t>Probability and Intuition</a:t>
            </a:r>
          </a:p>
        </p:txBody>
      </p:sp>
      <p:sp>
        <p:nvSpPr>
          <p:cNvPr id="4" name="Content Placeholder 3">
            <a:extLst>
              <a:ext uri="{FF2B5EF4-FFF2-40B4-BE49-F238E27FC236}">
                <a16:creationId xmlns:a16="http://schemas.microsoft.com/office/drawing/2014/main" id="{8DD6092D-B584-4DA8-927F-084E882268A0}"/>
              </a:ext>
            </a:extLst>
          </p:cNvPr>
          <p:cNvSpPr>
            <a:spLocks noGrp="1"/>
          </p:cNvSpPr>
          <p:nvPr>
            <p:ph type="body" idx="1"/>
          </p:nvPr>
        </p:nvSpPr>
        <p:spPr>
          <a:xfrm>
            <a:off x="107044" y="402200"/>
            <a:ext cx="8695050" cy="3416400"/>
          </a:xfrm>
        </p:spPr>
        <p:txBody>
          <a:bodyPr/>
          <a:lstStyle/>
          <a:p>
            <a:pPr marL="0" indent="0">
              <a:buNone/>
            </a:pPr>
            <a:r>
              <a:rPr lang="en-US">
                <a:latin typeface="Inter Light" panose="02000503000000020004" pitchFamily="2" charset="0"/>
                <a:ea typeface="Inter Light" panose="02000503000000020004" pitchFamily="2" charset="0"/>
              </a:rPr>
              <a:t>Suppose we have two shopping centers.</a:t>
            </a:r>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r>
              <a:rPr lang="en-US">
                <a:latin typeface="Inter Light" panose="02000503000000020004" pitchFamily="2" charset="0"/>
                <a:ea typeface="Inter Light" panose="02000503000000020004" pitchFamily="2" charset="0"/>
              </a:rPr>
              <a:t>Suppose we pick a center randomly with probability 50%, and then pick a restaurant at that center with equal probability.</a:t>
            </a:r>
          </a:p>
          <a:p>
            <a:r>
              <a:rPr lang="en-US">
                <a:latin typeface="Inter Light" panose="02000503000000020004" pitchFamily="2" charset="0"/>
                <a:ea typeface="Inter Light" panose="02000503000000020004" pitchFamily="2" charset="0"/>
              </a:rPr>
              <a:t>If we eat at a Moroccan restaurant, what is the chance we picked center 1?</a:t>
            </a:r>
          </a:p>
        </p:txBody>
      </p:sp>
      <p:pic>
        <p:nvPicPr>
          <p:cNvPr id="2050" name="Picture 2" descr="INDIGO, Beijing - Wikipedia">
            <a:extLst>
              <a:ext uri="{FF2B5EF4-FFF2-40B4-BE49-F238E27FC236}">
                <a16:creationId xmlns:a16="http://schemas.microsoft.com/office/drawing/2014/main" id="{03985CDA-7F49-4184-9DF6-744ED77EDE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0164" y="1185854"/>
            <a:ext cx="2229089" cy="16430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F1CFDB2D-0F00-4E92-89B4-EE6BDCE16A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6480" y="1245503"/>
            <a:ext cx="2111219" cy="15834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B93AA03-370E-45F3-B8E5-3C12CCECC942}"/>
              </a:ext>
            </a:extLst>
          </p:cNvPr>
          <p:cNvSpPr txBox="1"/>
          <p:nvPr/>
        </p:nvSpPr>
        <p:spPr>
          <a:xfrm>
            <a:off x="1300164" y="2917427"/>
            <a:ext cx="2100255" cy="954107"/>
          </a:xfrm>
          <a:prstGeom prst="rect">
            <a:avLst/>
          </a:prstGeom>
          <a:noFill/>
        </p:spPr>
        <p:txBody>
          <a:bodyPr wrap="none" rtlCol="0">
            <a:spAutoFit/>
          </a:bodyPr>
          <a:lstStyle/>
          <a:p>
            <a:r>
              <a:rPr lang="en-US" dirty="0">
                <a:latin typeface="Roboto" panose="02000000000000000000" pitchFamily="2" charset="0"/>
                <a:ea typeface="Roboto" panose="02000000000000000000" pitchFamily="2" charset="0"/>
                <a:cs typeface="Roboto" panose="02000000000000000000" pitchFamily="2" charset="0"/>
              </a:rPr>
              <a:t>Shopping center 1:</a:t>
            </a:r>
          </a:p>
          <a:p>
            <a:endParaRPr lang="en-US" dirty="0">
              <a:latin typeface="Roboto" panose="02000000000000000000" pitchFamily="2" charset="0"/>
              <a:ea typeface="Roboto" panose="02000000000000000000" pitchFamily="2" charset="0"/>
              <a:cs typeface="Roboto" panose="02000000000000000000" pitchFamily="2" charset="0"/>
            </a:endParaRPr>
          </a:p>
          <a:p>
            <a:r>
              <a:rPr lang="en-US" dirty="0">
                <a:latin typeface="Roboto" panose="02000000000000000000" pitchFamily="2" charset="0"/>
                <a:ea typeface="Roboto" panose="02000000000000000000" pitchFamily="2" charset="0"/>
                <a:cs typeface="Roboto" panose="02000000000000000000" pitchFamily="2" charset="0"/>
              </a:rPr>
              <a:t>3 Indian restaurants</a:t>
            </a:r>
          </a:p>
          <a:p>
            <a:r>
              <a:rPr lang="en-US" dirty="0">
                <a:latin typeface="Roboto" panose="02000000000000000000" pitchFamily="2" charset="0"/>
                <a:ea typeface="Roboto" panose="02000000000000000000" pitchFamily="2" charset="0"/>
                <a:cs typeface="Roboto" panose="02000000000000000000" pitchFamily="2" charset="0"/>
              </a:rPr>
              <a:t>2 Moroccan restaurants</a:t>
            </a:r>
          </a:p>
        </p:txBody>
      </p:sp>
      <p:sp>
        <p:nvSpPr>
          <p:cNvPr id="9" name="TextBox 8">
            <a:extLst>
              <a:ext uri="{FF2B5EF4-FFF2-40B4-BE49-F238E27FC236}">
                <a16:creationId xmlns:a16="http://schemas.microsoft.com/office/drawing/2014/main" id="{07CB25DE-AF6D-4867-9E4C-26C03F02A055}"/>
              </a:ext>
            </a:extLst>
          </p:cNvPr>
          <p:cNvSpPr txBox="1"/>
          <p:nvPr/>
        </p:nvSpPr>
        <p:spPr>
          <a:xfrm>
            <a:off x="5286377" y="2917427"/>
            <a:ext cx="2007281" cy="954107"/>
          </a:xfrm>
          <a:prstGeom prst="rect">
            <a:avLst/>
          </a:prstGeom>
          <a:noFill/>
        </p:spPr>
        <p:txBody>
          <a:bodyPr wrap="none" rtlCol="0">
            <a:spAutoFit/>
          </a:bodyPr>
          <a:lstStyle/>
          <a:p>
            <a:r>
              <a:rPr lang="en-US">
                <a:latin typeface="Roboto" panose="02000000000000000000" pitchFamily="2" charset="0"/>
                <a:ea typeface="Roboto" panose="02000000000000000000" pitchFamily="2" charset="0"/>
                <a:cs typeface="Roboto" panose="02000000000000000000" pitchFamily="2" charset="0"/>
              </a:rPr>
              <a:t>Shopping center 2:</a:t>
            </a:r>
          </a:p>
          <a:p>
            <a:endParaRPr lang="en-US">
              <a:latin typeface="Roboto" panose="02000000000000000000" pitchFamily="2" charset="0"/>
              <a:ea typeface="Roboto" panose="02000000000000000000" pitchFamily="2" charset="0"/>
              <a:cs typeface="Roboto" panose="02000000000000000000" pitchFamily="2" charset="0"/>
            </a:endParaRPr>
          </a:p>
          <a:p>
            <a:r>
              <a:rPr lang="en-US">
                <a:latin typeface="Roboto" panose="02000000000000000000" pitchFamily="2" charset="0"/>
                <a:ea typeface="Roboto" panose="02000000000000000000" pitchFamily="2" charset="0"/>
                <a:cs typeface="Roboto" panose="02000000000000000000" pitchFamily="2" charset="0"/>
              </a:rPr>
              <a:t>1 Indian restaurant</a:t>
            </a:r>
          </a:p>
          <a:p>
            <a:r>
              <a:rPr lang="en-US">
                <a:latin typeface="Roboto" panose="02000000000000000000" pitchFamily="2" charset="0"/>
                <a:ea typeface="Roboto" panose="02000000000000000000" pitchFamily="2" charset="0"/>
                <a:cs typeface="Roboto" panose="02000000000000000000" pitchFamily="2" charset="0"/>
              </a:rPr>
              <a:t>1 Moroccan restaurant</a:t>
            </a:r>
          </a:p>
        </p:txBody>
      </p:sp>
      <p:sp>
        <p:nvSpPr>
          <p:cNvPr id="6" name="Oval 5">
            <a:extLst>
              <a:ext uri="{FF2B5EF4-FFF2-40B4-BE49-F238E27FC236}">
                <a16:creationId xmlns:a16="http://schemas.microsoft.com/office/drawing/2014/main" id="{C47B3B28-EFF8-4E92-AC6A-37EA3F116842}"/>
              </a:ext>
            </a:extLst>
          </p:cNvPr>
          <p:cNvSpPr/>
          <p:nvPr/>
        </p:nvSpPr>
        <p:spPr>
          <a:xfrm>
            <a:off x="3363549" y="3397188"/>
            <a:ext cx="165704" cy="1657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EF5485D-B4FF-478E-A6ED-32BC3086F735}"/>
              </a:ext>
            </a:extLst>
          </p:cNvPr>
          <p:cNvSpPr/>
          <p:nvPr/>
        </p:nvSpPr>
        <p:spPr>
          <a:xfrm>
            <a:off x="3598801" y="3397188"/>
            <a:ext cx="165704" cy="1657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4D04781-231B-4284-AA29-93D071E07668}"/>
              </a:ext>
            </a:extLst>
          </p:cNvPr>
          <p:cNvSpPr/>
          <p:nvPr/>
        </p:nvSpPr>
        <p:spPr>
          <a:xfrm>
            <a:off x="3834053" y="3397188"/>
            <a:ext cx="165704" cy="1657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97E299D-3D7E-41AB-AFD9-EF3F85E5675F}"/>
              </a:ext>
            </a:extLst>
          </p:cNvPr>
          <p:cNvSpPr/>
          <p:nvPr/>
        </p:nvSpPr>
        <p:spPr>
          <a:xfrm>
            <a:off x="3363549" y="3629785"/>
            <a:ext cx="165704" cy="1657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1DF14DD-0A60-4ED4-B0DE-EEA5C9606D9B}"/>
              </a:ext>
            </a:extLst>
          </p:cNvPr>
          <p:cNvSpPr/>
          <p:nvPr/>
        </p:nvSpPr>
        <p:spPr>
          <a:xfrm>
            <a:off x="3598801" y="3629785"/>
            <a:ext cx="165704" cy="1657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881E13A-3700-4D58-9544-DDD6D2A59A68}"/>
              </a:ext>
            </a:extLst>
          </p:cNvPr>
          <p:cNvSpPr/>
          <p:nvPr/>
        </p:nvSpPr>
        <p:spPr>
          <a:xfrm>
            <a:off x="7259994" y="3387890"/>
            <a:ext cx="165704" cy="1657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52A096B-1E92-4A80-9FBE-003491E55FF1}"/>
              </a:ext>
            </a:extLst>
          </p:cNvPr>
          <p:cNvSpPr/>
          <p:nvPr/>
        </p:nvSpPr>
        <p:spPr>
          <a:xfrm>
            <a:off x="7259994" y="3620487"/>
            <a:ext cx="165704" cy="1657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103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BF355-89AF-FEAB-98F6-26D6AADCBBA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CFCBBD7-B074-D53F-D96A-4739B09E12AB}"/>
              </a:ext>
            </a:extLst>
          </p:cNvPr>
          <p:cNvSpPr>
            <a:spLocks noGrp="1"/>
          </p:cNvSpPr>
          <p:nvPr>
            <p:ph type="body" idx="1"/>
          </p:nvPr>
        </p:nvSpPr>
        <p:spPr>
          <a:xfrm>
            <a:off x="4812374" y="402198"/>
            <a:ext cx="4218537" cy="4260900"/>
          </a:xfrm>
        </p:spPr>
        <p:txBody>
          <a:bodyPr/>
          <a:lstStyle/>
          <a:p>
            <a:pPr marL="127000" indent="0">
              <a:buNone/>
            </a:pPr>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Overview of Second Half of the Course</a:t>
            </a:r>
          </a:p>
          <a:p>
            <a:pPr marL="127000" indent="0">
              <a:buNone/>
            </a:pPr>
            <a:r>
              <a:rPr lang="en-US">
                <a:solidFill>
                  <a:schemeClr val="bg1">
                    <a:lumMod val="50000"/>
                  </a:schemeClr>
                </a:solidFill>
              </a:rPr>
              <a:t>Probability Basics</a:t>
            </a:r>
          </a:p>
          <a:p>
            <a:r>
              <a:rPr lang="en-US">
                <a:solidFill>
                  <a:schemeClr val="bg1">
                    <a:lumMod val="50000"/>
                  </a:schemeClr>
                </a:solidFill>
              </a:rPr>
              <a:t>Probability Spaces and Events</a:t>
            </a:r>
          </a:p>
          <a:p>
            <a:r>
              <a:rPr lang="en-US">
                <a:solidFill>
                  <a:schemeClr val="bg1">
                    <a:lumMod val="50000"/>
                  </a:schemeClr>
                </a:solidFill>
              </a:rPr>
              <a:t>Non-uniform Probability Spaces</a:t>
            </a:r>
          </a:p>
          <a:p>
            <a:r>
              <a:rPr lang="en-US">
                <a:solidFill>
                  <a:schemeClr val="bg1">
                    <a:lumMod val="50000"/>
                  </a:schemeClr>
                </a:solidFill>
              </a:rPr>
              <a:t>Example: Four Biased Coins</a:t>
            </a:r>
          </a:p>
          <a:p>
            <a:r>
              <a:rPr lang="en-US">
                <a:solidFill>
                  <a:schemeClr val="bg1">
                    <a:lumMod val="50000"/>
                  </a:schemeClr>
                </a:solidFill>
              </a:rPr>
              <a:t>Example: Sixteen Biased Coins </a:t>
            </a:r>
          </a:p>
          <a:p>
            <a:pPr marL="127000" indent="0">
              <a:buNone/>
            </a:pPr>
            <a:r>
              <a:rPr lang="en-US" b="1">
                <a:solidFill>
                  <a:schemeClr val="accent3"/>
                </a:solidFill>
                <a:latin typeface="Inter" panose="02000503000000020004" pitchFamily="2" charset="0"/>
                <a:ea typeface="Inter" panose="02000503000000020004" pitchFamily="2" charset="0"/>
                <a:cs typeface="Inter" panose="02000503000000020004" pitchFamily="2" charset="0"/>
              </a:rPr>
              <a:t>Trickier Uniform Probability Spaces</a:t>
            </a:r>
          </a:p>
          <a:p>
            <a:r>
              <a:rPr lang="en-US" b="1">
                <a:solidFill>
                  <a:schemeClr val="accent3"/>
                </a:solidFill>
                <a:latin typeface="Inter" panose="02000503000000020004" pitchFamily="2" charset="0"/>
                <a:ea typeface="Inter" panose="02000503000000020004" pitchFamily="2" charset="0"/>
                <a:cs typeface="Inter" panose="02000503000000020004" pitchFamily="2" charset="0"/>
              </a:rPr>
              <a:t>Poker Hands</a:t>
            </a:r>
          </a:p>
          <a:p>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Balls and Bins</a:t>
            </a:r>
          </a:p>
          <a:p>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The Birthday Paradox (n=50 case)</a:t>
            </a:r>
          </a:p>
          <a:p>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The Birthday Paradox (general case)</a:t>
            </a:r>
          </a:p>
          <a:p>
            <a:pPr marL="127000" indent="0">
              <a:buNone/>
            </a:pPr>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The Monty Hall Problem</a:t>
            </a:r>
          </a:p>
          <a:p>
            <a:r>
              <a:rPr lang="en-US">
                <a:solidFill>
                  <a:schemeClr val="bg1">
                    <a:lumMod val="50000"/>
                  </a:schemeClr>
                </a:solidFill>
              </a:rPr>
              <a:t>Simple Analysis</a:t>
            </a:r>
            <a:endPar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endParaRPr>
          </a:p>
          <a:p>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Sample Space Analysis</a:t>
            </a:r>
          </a:p>
          <a:p>
            <a:pPr marL="127000" indent="0">
              <a:buNone/>
            </a:pPr>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Conclusion</a:t>
            </a:r>
          </a:p>
        </p:txBody>
      </p:sp>
      <p:sp>
        <p:nvSpPr>
          <p:cNvPr id="4" name="Title 3">
            <a:extLst>
              <a:ext uri="{FF2B5EF4-FFF2-40B4-BE49-F238E27FC236}">
                <a16:creationId xmlns:a16="http://schemas.microsoft.com/office/drawing/2014/main" id="{C3F25D3A-922F-1388-FF39-B0EDFEFB0EE6}"/>
              </a:ext>
            </a:extLst>
          </p:cNvPr>
          <p:cNvSpPr>
            <a:spLocks noGrp="1"/>
          </p:cNvSpPr>
          <p:nvPr>
            <p:ph type="title"/>
          </p:nvPr>
        </p:nvSpPr>
        <p:spPr/>
        <p:txBody>
          <a:bodyPr/>
          <a:lstStyle/>
          <a:p>
            <a:pPr marL="127000" indent="0">
              <a:buNone/>
            </a:pPr>
            <a:r>
              <a:rPr lang="en-US"/>
              <a:t>Poker Hands</a:t>
            </a:r>
          </a:p>
        </p:txBody>
      </p:sp>
      <p:sp>
        <p:nvSpPr>
          <p:cNvPr id="6" name="Subtitle 5">
            <a:extLst>
              <a:ext uri="{FF2B5EF4-FFF2-40B4-BE49-F238E27FC236}">
                <a16:creationId xmlns:a16="http://schemas.microsoft.com/office/drawing/2014/main" id="{C6FC078F-E235-8EB2-D65D-437B9708CDCF}"/>
              </a:ext>
            </a:extLst>
          </p:cNvPr>
          <p:cNvSpPr>
            <a:spLocks noGrp="1"/>
          </p:cNvSpPr>
          <p:nvPr>
            <p:ph type="subTitle" idx="2"/>
          </p:nvPr>
        </p:nvSpPr>
        <p:spPr/>
        <p:txBody>
          <a:bodyPr/>
          <a:lstStyle/>
          <a:p>
            <a:r>
              <a:rPr lang="en-US" dirty="0"/>
              <a:t>Lecture 16, CS70 Summer 2025</a:t>
            </a:r>
          </a:p>
        </p:txBody>
      </p:sp>
    </p:spTree>
    <p:extLst>
      <p:ext uri="{BB962C8B-B14F-4D97-AF65-F5344CB8AC3E}">
        <p14:creationId xmlns:p14="http://schemas.microsoft.com/office/powerpoint/2010/main" val="4668701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788030-3056-4B01-92B8-C25E05E0E18D}"/>
              </a:ext>
            </a:extLst>
          </p:cNvPr>
          <p:cNvSpPr>
            <a:spLocks noGrp="1"/>
          </p:cNvSpPr>
          <p:nvPr>
            <p:ph type="title"/>
          </p:nvPr>
        </p:nvSpPr>
        <p:spPr/>
        <p:txBody>
          <a:bodyPr/>
          <a:lstStyle/>
          <a:p>
            <a:r>
              <a:rPr lang="en-US"/>
              <a:t>Playing Cards</a:t>
            </a:r>
          </a:p>
        </p:txBody>
      </p:sp>
      <p:sp>
        <p:nvSpPr>
          <p:cNvPr id="6" name="Text Placeholder 5">
            <a:extLst>
              <a:ext uri="{FF2B5EF4-FFF2-40B4-BE49-F238E27FC236}">
                <a16:creationId xmlns:a16="http://schemas.microsoft.com/office/drawing/2014/main" id="{77C0F910-D172-4B87-B509-82A555F5A2CC}"/>
              </a:ext>
            </a:extLst>
          </p:cNvPr>
          <p:cNvSpPr>
            <a:spLocks noGrp="1"/>
          </p:cNvSpPr>
          <p:nvPr>
            <p:ph type="body" idx="1"/>
          </p:nvPr>
        </p:nvSpPr>
        <p:spPr/>
        <p:txBody>
          <a:bodyPr/>
          <a:lstStyle/>
          <a:p>
            <a:pPr marL="101600" indent="0">
              <a:buNone/>
            </a:pPr>
            <a:r>
              <a:rPr lang="en-US"/>
              <a:t>In a standard deck of American playing cards, there are 52 cards.</a:t>
            </a:r>
          </a:p>
          <a:p>
            <a:r>
              <a:rPr lang="en-US"/>
              <a:t>Each card has a “rank” and a “suit”. </a:t>
            </a:r>
          </a:p>
          <a:p>
            <a:r>
              <a:rPr lang="en-US"/>
              <a:t>Ranks: {A, 2, 3, 4, 5, 6, 7, 8, 9, 10, J, Q, K}</a:t>
            </a:r>
          </a:p>
          <a:p>
            <a:r>
              <a:rPr lang="en-US"/>
              <a:t>Suits: {♠, </a:t>
            </a:r>
            <a:r>
              <a:rPr lang="en-US">
                <a:solidFill>
                  <a:srgbClr val="FF0000"/>
                </a:solidFill>
              </a:rPr>
              <a:t>♥</a:t>
            </a:r>
            <a:r>
              <a:rPr lang="en-US"/>
              <a:t>,</a:t>
            </a:r>
            <a:r>
              <a:rPr lang="en-US">
                <a:solidFill>
                  <a:srgbClr val="FF0000"/>
                </a:solidFill>
              </a:rPr>
              <a:t>♦</a:t>
            </a:r>
            <a:r>
              <a:rPr lang="en-US"/>
              <a:t>,♣}</a:t>
            </a:r>
          </a:p>
        </p:txBody>
      </p:sp>
      <p:pic>
        <p:nvPicPr>
          <p:cNvPr id="2" name="Picture 2">
            <a:extLst>
              <a:ext uri="{FF2B5EF4-FFF2-40B4-BE49-F238E27FC236}">
                <a16:creationId xmlns:a16="http://schemas.microsoft.com/office/drawing/2014/main" id="{50A2ECCE-FD95-F7B0-1697-1365AA1712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3650" y="2784224"/>
            <a:ext cx="4883150" cy="22096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A67BCBE-7C13-F1CD-54B7-30AA71C6FDBE}"/>
                  </a:ext>
                </a:extLst>
              </p:cNvPr>
              <p:cNvSpPr txBox="1"/>
              <p:nvPr/>
            </p:nvSpPr>
            <p:spPr>
              <a:xfrm>
                <a:off x="152400" y="2343150"/>
                <a:ext cx="7848600" cy="400110"/>
              </a:xfrm>
              <a:prstGeom prst="rect">
                <a:avLst/>
              </a:prstGeom>
              <a:noFill/>
            </p:spPr>
            <p:txBody>
              <a:bodyPr wrap="square">
                <a:spAutoFit/>
              </a:bodyPr>
              <a:lstStyle/>
              <a:p>
                <a:pPr marL="127000" indent="0">
                  <a:buNone/>
                </a:pPr>
                <a:r>
                  <a:rPr lang="en-US" sz="2000">
                    <a:latin typeface="Inter Light" panose="02000403000000020004" pitchFamily="2" charset="0"/>
                    <a:ea typeface="Inter Light" panose="02000403000000020004" pitchFamily="2" charset="0"/>
                    <a:cs typeface="Inter Light" panose="02000403000000020004" pitchFamily="2" charset="0"/>
                  </a:rPr>
                  <a:t>When shuffled, there are 52! (roughly </a:t>
                </a:r>
                <a14:m>
                  <m:oMath xmlns:m="http://schemas.openxmlformats.org/officeDocument/2006/math">
                    <m:r>
                      <a:rPr lang="en-US" sz="2000" b="0" i="1" smtClean="0">
                        <a:latin typeface="Cambria Math" panose="02040503050406030204" pitchFamily="18" charset="0"/>
                      </a:rPr>
                      <m:t>8×</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10</m:t>
                        </m:r>
                      </m:e>
                      <m:sup>
                        <m:r>
                          <a:rPr lang="en-US" sz="2000" b="0" i="1" smtClean="0">
                            <a:latin typeface="Cambria Math" panose="02040503050406030204" pitchFamily="18" charset="0"/>
                          </a:rPr>
                          <m:t>67</m:t>
                        </m:r>
                      </m:sup>
                    </m:sSup>
                  </m:oMath>
                </a14:m>
                <a:r>
                  <a:rPr lang="en-US" sz="2000">
                    <a:latin typeface="Inter Light" panose="02000403000000020004" pitchFamily="2" charset="0"/>
                    <a:ea typeface="Inter Light" panose="02000403000000020004" pitchFamily="2" charset="0"/>
                    <a:cs typeface="Inter Light" panose="02000403000000020004" pitchFamily="2" charset="0"/>
                  </a:rPr>
                  <a:t>) permutations.</a:t>
                </a:r>
              </a:p>
            </p:txBody>
          </p:sp>
        </mc:Choice>
        <mc:Fallback xmlns="">
          <p:sp>
            <p:nvSpPr>
              <p:cNvPr id="9" name="TextBox 8">
                <a:extLst>
                  <a:ext uri="{FF2B5EF4-FFF2-40B4-BE49-F238E27FC236}">
                    <a16:creationId xmlns:a16="http://schemas.microsoft.com/office/drawing/2014/main" id="{0A67BCBE-7C13-F1CD-54B7-30AA71C6FDBE}"/>
                  </a:ext>
                </a:extLst>
              </p:cNvPr>
              <p:cNvSpPr txBox="1">
                <a:spLocks noRot="1" noChangeAspect="1" noMove="1" noResize="1" noEditPoints="1" noAdjustHandles="1" noChangeArrowheads="1" noChangeShapeType="1" noTextEdit="1"/>
              </p:cNvSpPr>
              <p:nvPr/>
            </p:nvSpPr>
            <p:spPr>
              <a:xfrm>
                <a:off x="152400" y="2343150"/>
                <a:ext cx="7848600" cy="400110"/>
              </a:xfrm>
              <a:prstGeom prst="rect">
                <a:avLst/>
              </a:prstGeom>
              <a:blipFill>
                <a:blip r:embed="rId4"/>
                <a:stretch>
                  <a:fillRect t="-7576" b="-25758"/>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75F1A700-9BE4-1017-D954-B2D337B978FE}"/>
              </a:ext>
            </a:extLst>
          </p:cNvPr>
          <p:cNvSpPr txBox="1"/>
          <p:nvPr/>
        </p:nvSpPr>
        <p:spPr>
          <a:xfrm>
            <a:off x="152400" y="2724150"/>
            <a:ext cx="3505200" cy="1015663"/>
          </a:xfrm>
          <a:prstGeom prst="rect">
            <a:avLst/>
          </a:prstGeom>
          <a:noFill/>
        </p:spPr>
        <p:txBody>
          <a:bodyPr wrap="square">
            <a:spAutoFit/>
          </a:bodyPr>
          <a:lstStyle/>
          <a:p>
            <a:pPr marL="469900" indent="-342900">
              <a:buFont typeface="Arial" panose="020B0604020202020204" pitchFamily="34" charset="0"/>
              <a:buChar char="•"/>
            </a:pPr>
            <a:r>
              <a:rPr lang="en-US" sz="2000">
                <a:latin typeface="Inter Light" panose="02000403000000020004" pitchFamily="2" charset="0"/>
                <a:ea typeface="Inter Light" panose="02000403000000020004" pitchFamily="2" charset="0"/>
                <a:cs typeface="Inter Light" panose="02000403000000020004" pitchFamily="2" charset="0"/>
              </a:rPr>
              <a:t>No two shuffled decks have ever been the same!</a:t>
            </a:r>
          </a:p>
        </p:txBody>
      </p:sp>
    </p:spTree>
    <p:extLst>
      <p:ext uri="{BB962C8B-B14F-4D97-AF65-F5344CB8AC3E}">
        <p14:creationId xmlns:p14="http://schemas.microsoft.com/office/powerpoint/2010/main" val="132624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788030-3056-4B01-92B8-C25E05E0E18D}"/>
              </a:ext>
            </a:extLst>
          </p:cNvPr>
          <p:cNvSpPr>
            <a:spLocks noGrp="1"/>
          </p:cNvSpPr>
          <p:nvPr>
            <p:ph type="title"/>
          </p:nvPr>
        </p:nvSpPr>
        <p:spPr/>
        <p:txBody>
          <a:bodyPr/>
          <a:lstStyle/>
          <a:p>
            <a:r>
              <a:rPr lang="en-US"/>
              <a:t>Poker Hands as a Random Experiment</a:t>
            </a:r>
          </a:p>
        </p:txBody>
      </p:sp>
      <p:sp>
        <p:nvSpPr>
          <p:cNvPr id="6" name="Text Placeholder 5">
            <a:extLst>
              <a:ext uri="{FF2B5EF4-FFF2-40B4-BE49-F238E27FC236}">
                <a16:creationId xmlns:a16="http://schemas.microsoft.com/office/drawing/2014/main" id="{77C0F910-D172-4B87-B509-82A555F5A2CC}"/>
              </a:ext>
            </a:extLst>
          </p:cNvPr>
          <p:cNvSpPr>
            <a:spLocks noGrp="1"/>
          </p:cNvSpPr>
          <p:nvPr>
            <p:ph type="body" idx="1"/>
          </p:nvPr>
        </p:nvSpPr>
        <p:spPr/>
        <p:txBody>
          <a:bodyPr/>
          <a:lstStyle/>
          <a:p>
            <a:pPr marL="101600" indent="0">
              <a:buNone/>
            </a:pPr>
            <a:r>
              <a:rPr lang="en-US"/>
              <a:t>In the game of poker, each player is given a “hand” consisting of 5 cards from the set of 52 cards shown below.</a:t>
            </a:r>
          </a:p>
          <a:p>
            <a:r>
              <a:rPr lang="en-US"/>
              <a:t>Each card has a “rank” and a “suit”. </a:t>
            </a:r>
          </a:p>
          <a:p>
            <a:r>
              <a:rPr lang="en-US"/>
              <a:t>Ranks: {A, 2, 3, 4, 5, 6, 7, 8, 9, 10, J, Q, K}</a:t>
            </a:r>
          </a:p>
          <a:p>
            <a:r>
              <a:rPr lang="en-US"/>
              <a:t>Suits: {♠, </a:t>
            </a:r>
            <a:r>
              <a:rPr lang="en-US">
                <a:solidFill>
                  <a:srgbClr val="FF0000"/>
                </a:solidFill>
              </a:rPr>
              <a:t>♥</a:t>
            </a:r>
            <a:r>
              <a:rPr lang="en-US"/>
              <a:t>,</a:t>
            </a:r>
            <a:r>
              <a:rPr lang="en-US">
                <a:solidFill>
                  <a:srgbClr val="FF0000"/>
                </a:solidFill>
              </a:rPr>
              <a:t>♦</a:t>
            </a:r>
            <a:r>
              <a:rPr lang="en-US"/>
              <a:t>,♣}</a:t>
            </a:r>
          </a:p>
        </p:txBody>
      </p:sp>
      <p:pic>
        <p:nvPicPr>
          <p:cNvPr id="22530" name="Picture 2">
            <a:extLst>
              <a:ext uri="{FF2B5EF4-FFF2-40B4-BE49-F238E27FC236}">
                <a16:creationId xmlns:a16="http://schemas.microsoft.com/office/drawing/2014/main" id="{9A739F3B-6903-4824-A0BA-D52F216BA5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3650" y="2784224"/>
            <a:ext cx="4883150" cy="22096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Text Placeholder 5">
                <a:extLst>
                  <a:ext uri="{FF2B5EF4-FFF2-40B4-BE49-F238E27FC236}">
                    <a16:creationId xmlns:a16="http://schemas.microsoft.com/office/drawing/2014/main" id="{A57134E5-B2A6-4F53-9BF1-A9B1BAAA1B80}"/>
                  </a:ext>
                </a:extLst>
              </p:cNvPr>
              <p:cNvSpPr txBox="1">
                <a:spLocks/>
              </p:cNvSpPr>
              <p:nvPr/>
            </p:nvSpPr>
            <p:spPr>
              <a:xfrm>
                <a:off x="122308" y="2407375"/>
                <a:ext cx="3699466" cy="19988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9pPr>
              </a:lstStyle>
              <a:p>
                <a:pPr marL="101600" indent="0">
                  <a:buFont typeface="Calibri"/>
                  <a:buNone/>
                </a:pPr>
                <a:r>
                  <a:rPr lang="en-US" sz="1800">
                    <a:latin typeface="Inter Light" panose="02000403000000020004" pitchFamily="2" charset="0"/>
                    <a:ea typeface="Inter Light" panose="02000403000000020004" pitchFamily="2" charset="0"/>
                    <a:cs typeface="Inter Light" panose="02000403000000020004" pitchFamily="2" charset="0"/>
                  </a:rPr>
                  <a:t>Questions:</a:t>
                </a:r>
              </a:p>
              <a:p>
                <a:r>
                  <a:rPr lang="en-US" sz="1800">
                    <a:latin typeface="Inter Light" panose="02000403000000020004" pitchFamily="2" charset="0"/>
                    <a:ea typeface="Inter Light" panose="02000403000000020004" pitchFamily="2" charset="0"/>
                    <a:cs typeface="Inter Light" panose="02000403000000020004" pitchFamily="2" charset="0"/>
                  </a:rPr>
                  <a:t>What is n (the cardinality of the set we’re drawing from)? What is k? What is </a:t>
                </a:r>
                <a14:m>
                  <m:oMath xmlns:m="http://schemas.openxmlformats.org/officeDocument/2006/math">
                    <m:d>
                      <m:dPr>
                        <m:begChr m:val="|"/>
                        <m:endChr m:val="|"/>
                        <m:ctrlPr>
                          <a:rPr lang="en-US" sz="1800" i="1">
                            <a:latin typeface="Cambria Math" panose="02040503050406030204" pitchFamily="18" charset="0"/>
                          </a:rPr>
                        </m:ctrlPr>
                      </m:dPr>
                      <m:e>
                        <m:r>
                          <m:rPr>
                            <m:sty m:val="p"/>
                          </m:rPr>
                          <a:rPr lang="en-US" sz="1800">
                            <a:latin typeface="Cambria Math" panose="02040503050406030204" pitchFamily="18" charset="0"/>
                          </a:rPr>
                          <m:t>Ω</m:t>
                        </m:r>
                      </m:e>
                    </m:d>
                  </m:oMath>
                </a14:m>
                <a:r>
                  <a:rPr lang="en-US" sz="1800">
                    <a:latin typeface="Inter Light" panose="02000403000000020004" pitchFamily="2" charset="0"/>
                    <a:ea typeface="Inter Light" panose="02000403000000020004" pitchFamily="2" charset="0"/>
                    <a:cs typeface="Inter Light" panose="02000403000000020004" pitchFamily="2" charset="0"/>
                  </a:rPr>
                  <a:t>?</a:t>
                </a:r>
              </a:p>
              <a:p>
                <a:r>
                  <a:rPr lang="en-US" sz="1800">
                    <a:latin typeface="Inter Light" panose="02000403000000020004" pitchFamily="2" charset="0"/>
                    <a:ea typeface="Inter Light" panose="02000403000000020004" pitchFamily="2" charset="0"/>
                    <a:cs typeface="Inter Light" panose="02000403000000020004" pitchFamily="2" charset="0"/>
                  </a:rPr>
                  <a:t>Is this with/without replacement?</a:t>
                </a:r>
              </a:p>
              <a:p>
                <a:r>
                  <a:rPr lang="en-US" sz="1800">
                    <a:latin typeface="Inter Light" panose="02000403000000020004" pitchFamily="2" charset="0"/>
                    <a:ea typeface="Inter Light" panose="02000403000000020004" pitchFamily="2" charset="0"/>
                    <a:cs typeface="Inter Light" panose="02000403000000020004" pitchFamily="2" charset="0"/>
                  </a:rPr>
                  <a:t>Is the probability space uniform? </a:t>
                </a:r>
                <a:br>
                  <a:rPr lang="en-US" sz="1800">
                    <a:latin typeface="Inter Light" panose="02000403000000020004" pitchFamily="2" charset="0"/>
                    <a:ea typeface="Inter Light" panose="02000403000000020004" pitchFamily="2" charset="0"/>
                    <a:cs typeface="Inter Light" panose="02000403000000020004" pitchFamily="2" charset="0"/>
                  </a:rPr>
                </a:br>
                <a:endParaRPr lang="en-US" sz="1800">
                  <a:latin typeface="Inter Light" panose="02000403000000020004" pitchFamily="2" charset="0"/>
                  <a:ea typeface="Inter Light" panose="02000403000000020004" pitchFamily="2" charset="0"/>
                  <a:cs typeface="Inter Light" panose="02000403000000020004" pitchFamily="2" charset="0"/>
                </a:endParaRPr>
              </a:p>
            </p:txBody>
          </p:sp>
        </mc:Choice>
        <mc:Fallback xmlns="">
          <p:sp>
            <p:nvSpPr>
              <p:cNvPr id="8" name="Text Placeholder 5">
                <a:extLst>
                  <a:ext uri="{FF2B5EF4-FFF2-40B4-BE49-F238E27FC236}">
                    <a16:creationId xmlns:a16="http://schemas.microsoft.com/office/drawing/2014/main" id="{A57134E5-B2A6-4F53-9BF1-A9B1BAAA1B80}"/>
                  </a:ext>
                </a:extLst>
              </p:cNvPr>
              <p:cNvSpPr txBox="1">
                <a:spLocks noRot="1" noChangeAspect="1" noMove="1" noResize="1" noEditPoints="1" noAdjustHandles="1" noChangeArrowheads="1" noChangeShapeType="1" noTextEdit="1"/>
              </p:cNvSpPr>
              <p:nvPr/>
            </p:nvSpPr>
            <p:spPr>
              <a:xfrm>
                <a:off x="122308" y="2407375"/>
                <a:ext cx="3699466" cy="1998850"/>
              </a:xfrm>
              <a:prstGeom prst="rect">
                <a:avLst/>
              </a:prstGeom>
              <a:blipFill>
                <a:blip r:embed="rId4"/>
                <a:stretch>
                  <a:fillRect r="-2965" b="-36585"/>
                </a:stretch>
              </a:blipFill>
              <a:ln>
                <a:noFill/>
              </a:ln>
            </p:spPr>
            <p:txBody>
              <a:bodyPr/>
              <a:lstStyle/>
              <a:p>
                <a:r>
                  <a:rPr lang="en-US">
                    <a:noFill/>
                  </a:rPr>
                  <a:t> </a:t>
                </a:r>
              </a:p>
            </p:txBody>
          </p:sp>
        </mc:Fallback>
      </mc:AlternateContent>
      <p:sp>
        <p:nvSpPr>
          <p:cNvPr id="4" name="TextBox 3">
            <a:extLst>
              <a:ext uri="{FF2B5EF4-FFF2-40B4-BE49-F238E27FC236}">
                <a16:creationId xmlns:a16="http://schemas.microsoft.com/office/drawing/2014/main" id="{3BE63E84-305B-4455-9728-8999DA650B06}"/>
              </a:ext>
            </a:extLst>
          </p:cNvPr>
          <p:cNvSpPr txBox="1"/>
          <p:nvPr/>
        </p:nvSpPr>
        <p:spPr>
          <a:xfrm>
            <a:off x="5560900" y="1108585"/>
            <a:ext cx="3583100" cy="307777"/>
          </a:xfrm>
          <a:prstGeom prst="rect">
            <a:avLst/>
          </a:prstGeom>
          <a:noFill/>
        </p:spPr>
        <p:txBody>
          <a:bodyPr wrap="square" rtlCol="0">
            <a:spAutoFit/>
          </a:bodyPr>
          <a:lstStyle/>
          <a:p>
            <a:r>
              <a:rPr lang="en-US"/>
              <a:t>Example Hand: {A</a:t>
            </a:r>
            <a:r>
              <a:rPr lang="en-US">
                <a:solidFill>
                  <a:srgbClr val="FF0000"/>
                </a:solidFill>
              </a:rPr>
              <a:t>♥</a:t>
            </a:r>
            <a:r>
              <a:rPr lang="en-US"/>
              <a:t>, 2♣, 5♣, K♣, Q</a:t>
            </a:r>
            <a:r>
              <a:rPr lang="en-US">
                <a:solidFill>
                  <a:srgbClr val="FF0000"/>
                </a:solidFill>
              </a:rPr>
              <a:t>♦</a:t>
            </a:r>
            <a:r>
              <a:rPr lang="en-US"/>
              <a:t>}</a:t>
            </a:r>
          </a:p>
        </p:txBody>
      </p:sp>
    </p:spTree>
    <p:extLst>
      <p:ext uri="{BB962C8B-B14F-4D97-AF65-F5344CB8AC3E}">
        <p14:creationId xmlns:p14="http://schemas.microsoft.com/office/powerpoint/2010/main" val="302166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788030-3056-4B01-92B8-C25E05E0E18D}"/>
              </a:ext>
            </a:extLst>
          </p:cNvPr>
          <p:cNvSpPr>
            <a:spLocks noGrp="1"/>
          </p:cNvSpPr>
          <p:nvPr>
            <p:ph type="title"/>
          </p:nvPr>
        </p:nvSpPr>
        <p:spPr/>
        <p:txBody>
          <a:bodyPr/>
          <a:lstStyle/>
          <a:p>
            <a:r>
              <a:rPr lang="en-US"/>
              <a:t>Poker Hands as a Random Experiment</a:t>
            </a:r>
          </a:p>
        </p:txBody>
      </p:sp>
      <p:sp>
        <p:nvSpPr>
          <p:cNvPr id="6" name="Text Placeholder 5">
            <a:extLst>
              <a:ext uri="{FF2B5EF4-FFF2-40B4-BE49-F238E27FC236}">
                <a16:creationId xmlns:a16="http://schemas.microsoft.com/office/drawing/2014/main" id="{77C0F910-D172-4B87-B509-82A555F5A2CC}"/>
              </a:ext>
            </a:extLst>
          </p:cNvPr>
          <p:cNvSpPr>
            <a:spLocks noGrp="1"/>
          </p:cNvSpPr>
          <p:nvPr>
            <p:ph type="body" idx="1"/>
          </p:nvPr>
        </p:nvSpPr>
        <p:spPr/>
        <p:txBody>
          <a:bodyPr/>
          <a:lstStyle/>
          <a:p>
            <a:pPr marL="101600" indent="0">
              <a:buNone/>
            </a:pPr>
            <a:r>
              <a:rPr lang="en-US"/>
              <a:t>In the game of poker, each player is given a “hand” consisting of 5 cards from the set of 52 cards shown below.</a:t>
            </a:r>
          </a:p>
          <a:p>
            <a:r>
              <a:rPr lang="en-US"/>
              <a:t>Each card has a “rank” and a “suit”. </a:t>
            </a:r>
          </a:p>
          <a:p>
            <a:r>
              <a:rPr lang="en-US"/>
              <a:t>Ranks: {A, 2, 3, 4, 5, 6, 7, 8, 9, 10, J, Q, K}</a:t>
            </a:r>
          </a:p>
          <a:p>
            <a:r>
              <a:rPr lang="en-US"/>
              <a:t>Suits: {♠, </a:t>
            </a:r>
            <a:r>
              <a:rPr lang="en-US">
                <a:solidFill>
                  <a:srgbClr val="FF0000"/>
                </a:solidFill>
              </a:rPr>
              <a:t>♥</a:t>
            </a:r>
            <a:r>
              <a:rPr lang="en-US"/>
              <a:t>,</a:t>
            </a:r>
            <a:r>
              <a:rPr lang="en-US">
                <a:solidFill>
                  <a:srgbClr val="FF0000"/>
                </a:solidFill>
              </a:rPr>
              <a:t>♦</a:t>
            </a:r>
            <a:r>
              <a:rPr lang="en-US"/>
              <a:t>,♣}</a:t>
            </a:r>
          </a:p>
        </p:txBody>
      </p:sp>
      <mc:AlternateContent xmlns:mc="http://schemas.openxmlformats.org/markup-compatibility/2006" xmlns:a14="http://schemas.microsoft.com/office/drawing/2010/main">
        <mc:Choice Requires="a14">
          <p:sp>
            <p:nvSpPr>
              <p:cNvPr id="8" name="Text Placeholder 5">
                <a:extLst>
                  <a:ext uri="{FF2B5EF4-FFF2-40B4-BE49-F238E27FC236}">
                    <a16:creationId xmlns:a16="http://schemas.microsoft.com/office/drawing/2014/main" id="{A57134E5-B2A6-4F53-9BF1-A9B1BAAA1B80}"/>
                  </a:ext>
                </a:extLst>
              </p:cNvPr>
              <p:cNvSpPr txBox="1">
                <a:spLocks/>
              </p:cNvSpPr>
              <p:nvPr/>
            </p:nvSpPr>
            <p:spPr>
              <a:xfrm>
                <a:off x="122308" y="2407375"/>
                <a:ext cx="3699466" cy="19988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9pPr>
              </a:lstStyle>
              <a:p>
                <a:pPr marL="101600" indent="0">
                  <a:buFont typeface="Calibri"/>
                  <a:buNone/>
                </a:pPr>
                <a:r>
                  <a:rPr lang="en-US" sz="1800">
                    <a:latin typeface="Inter Light" panose="02000403000000020004" pitchFamily="2" charset="0"/>
                    <a:ea typeface="Inter Light" panose="02000403000000020004" pitchFamily="2" charset="0"/>
                    <a:cs typeface="Inter Light" panose="02000403000000020004" pitchFamily="2" charset="0"/>
                  </a:rPr>
                  <a:t>Questions:</a:t>
                </a:r>
              </a:p>
              <a:p>
                <a:r>
                  <a:rPr lang="en-US" sz="1800">
                    <a:latin typeface="Inter Light" panose="02000403000000020004" pitchFamily="2" charset="0"/>
                    <a:ea typeface="Inter Light" panose="02000403000000020004" pitchFamily="2" charset="0"/>
                    <a:cs typeface="Inter Light" panose="02000403000000020004" pitchFamily="2" charset="0"/>
                  </a:rPr>
                  <a:t>What is n (the cardinality of the set we’re drawing from)? What is k? What is </a:t>
                </a:r>
                <a14:m>
                  <m:oMath xmlns:m="http://schemas.openxmlformats.org/officeDocument/2006/math">
                    <m:d>
                      <m:dPr>
                        <m:begChr m:val="|"/>
                        <m:endChr m:val="|"/>
                        <m:ctrlPr>
                          <a:rPr lang="en-US" sz="1800" i="1">
                            <a:latin typeface="Cambria Math" panose="02040503050406030204" pitchFamily="18" charset="0"/>
                          </a:rPr>
                        </m:ctrlPr>
                      </m:dPr>
                      <m:e>
                        <m:r>
                          <m:rPr>
                            <m:sty m:val="p"/>
                          </m:rPr>
                          <a:rPr lang="en-US" sz="1800">
                            <a:latin typeface="Cambria Math" panose="02040503050406030204" pitchFamily="18" charset="0"/>
                          </a:rPr>
                          <m:t>Ω</m:t>
                        </m:r>
                      </m:e>
                    </m:d>
                  </m:oMath>
                </a14:m>
                <a:r>
                  <a:rPr lang="en-US" sz="1800">
                    <a:latin typeface="Inter Light" panose="02000403000000020004" pitchFamily="2" charset="0"/>
                    <a:ea typeface="Inter Light" panose="02000403000000020004" pitchFamily="2" charset="0"/>
                    <a:cs typeface="Inter Light" panose="02000403000000020004" pitchFamily="2" charset="0"/>
                  </a:rPr>
                  <a:t>?</a:t>
                </a:r>
              </a:p>
              <a:p>
                <a:r>
                  <a:rPr lang="en-US" sz="1800">
                    <a:latin typeface="Inter Light" panose="02000403000000020004" pitchFamily="2" charset="0"/>
                    <a:ea typeface="Inter Light" panose="02000403000000020004" pitchFamily="2" charset="0"/>
                    <a:cs typeface="Inter Light" panose="02000403000000020004" pitchFamily="2" charset="0"/>
                  </a:rPr>
                  <a:t>Is this with/without replacement?</a:t>
                </a:r>
              </a:p>
              <a:p>
                <a:r>
                  <a:rPr lang="en-US" sz="1800">
                    <a:latin typeface="Inter Light" panose="02000403000000020004" pitchFamily="2" charset="0"/>
                    <a:ea typeface="Inter Light" panose="02000403000000020004" pitchFamily="2" charset="0"/>
                    <a:cs typeface="Inter Light" panose="02000403000000020004" pitchFamily="2" charset="0"/>
                  </a:rPr>
                  <a:t>Is the probability space uniform? </a:t>
                </a:r>
                <a:br>
                  <a:rPr lang="en-US" sz="1800">
                    <a:latin typeface="Inter Light" panose="02000403000000020004" pitchFamily="2" charset="0"/>
                    <a:ea typeface="Inter Light" panose="02000403000000020004" pitchFamily="2" charset="0"/>
                    <a:cs typeface="Inter Light" panose="02000403000000020004" pitchFamily="2" charset="0"/>
                  </a:rPr>
                </a:br>
                <a:endParaRPr lang="en-US" sz="1800">
                  <a:latin typeface="Inter Light" panose="02000403000000020004" pitchFamily="2" charset="0"/>
                  <a:ea typeface="Inter Light" panose="02000403000000020004" pitchFamily="2" charset="0"/>
                  <a:cs typeface="Inter Light" panose="02000403000000020004" pitchFamily="2" charset="0"/>
                </a:endParaRPr>
              </a:p>
            </p:txBody>
          </p:sp>
        </mc:Choice>
        <mc:Fallback xmlns="">
          <p:sp>
            <p:nvSpPr>
              <p:cNvPr id="8" name="Text Placeholder 5">
                <a:extLst>
                  <a:ext uri="{FF2B5EF4-FFF2-40B4-BE49-F238E27FC236}">
                    <a16:creationId xmlns:a16="http://schemas.microsoft.com/office/drawing/2014/main" id="{A57134E5-B2A6-4F53-9BF1-A9B1BAAA1B80}"/>
                  </a:ext>
                </a:extLst>
              </p:cNvPr>
              <p:cNvSpPr txBox="1">
                <a:spLocks noRot="1" noChangeAspect="1" noMove="1" noResize="1" noEditPoints="1" noAdjustHandles="1" noChangeArrowheads="1" noChangeShapeType="1" noTextEdit="1"/>
              </p:cNvSpPr>
              <p:nvPr/>
            </p:nvSpPr>
            <p:spPr>
              <a:xfrm>
                <a:off x="122308" y="2407375"/>
                <a:ext cx="3699466" cy="1998850"/>
              </a:xfrm>
              <a:prstGeom prst="rect">
                <a:avLst/>
              </a:prstGeom>
              <a:blipFill>
                <a:blip r:embed="rId3"/>
                <a:stretch>
                  <a:fillRect r="-2965" b="-36585"/>
                </a:stretch>
              </a:blipFill>
              <a:ln>
                <a:noFill/>
              </a:ln>
            </p:spPr>
            <p:txBody>
              <a:bodyPr/>
              <a:lstStyle/>
              <a:p>
                <a:r>
                  <a:rPr lang="en-US">
                    <a:noFill/>
                  </a:rPr>
                  <a:t> </a:t>
                </a:r>
              </a:p>
            </p:txBody>
          </p:sp>
        </mc:Fallback>
      </mc:AlternateContent>
      <p:sp>
        <p:nvSpPr>
          <p:cNvPr id="4" name="TextBox 3">
            <a:extLst>
              <a:ext uri="{FF2B5EF4-FFF2-40B4-BE49-F238E27FC236}">
                <a16:creationId xmlns:a16="http://schemas.microsoft.com/office/drawing/2014/main" id="{3BE63E84-305B-4455-9728-8999DA650B06}"/>
              </a:ext>
            </a:extLst>
          </p:cNvPr>
          <p:cNvSpPr txBox="1"/>
          <p:nvPr/>
        </p:nvSpPr>
        <p:spPr>
          <a:xfrm>
            <a:off x="5560900" y="1108585"/>
            <a:ext cx="3583100" cy="307777"/>
          </a:xfrm>
          <a:prstGeom prst="rect">
            <a:avLst/>
          </a:prstGeom>
          <a:noFill/>
        </p:spPr>
        <p:txBody>
          <a:bodyPr wrap="square" rtlCol="0">
            <a:spAutoFit/>
          </a:bodyPr>
          <a:lstStyle/>
          <a:p>
            <a:r>
              <a:rPr lang="en-US"/>
              <a:t>Example Hand: {A</a:t>
            </a:r>
            <a:r>
              <a:rPr lang="en-US">
                <a:solidFill>
                  <a:srgbClr val="FF0000"/>
                </a:solidFill>
              </a:rPr>
              <a:t>♥</a:t>
            </a:r>
            <a:r>
              <a:rPr lang="en-US"/>
              <a:t>, 2♣, 5♣, K♣, Q</a:t>
            </a:r>
            <a:r>
              <a:rPr lang="en-US">
                <a:solidFill>
                  <a:srgbClr val="FF0000"/>
                </a:solidFill>
              </a:rPr>
              <a:t>♦</a:t>
            </a:r>
            <a:r>
              <a:rPr lang="en-US"/>
              <a:t>}</a:t>
            </a:r>
          </a:p>
        </p:txBody>
      </p:sp>
      <mc:AlternateContent xmlns:mc="http://schemas.openxmlformats.org/markup-compatibility/2006" xmlns:a14="http://schemas.microsoft.com/office/drawing/2010/main">
        <mc:Choice Requires="a14">
          <p:sp>
            <p:nvSpPr>
              <p:cNvPr id="2" name="Text Placeholder 5">
                <a:extLst>
                  <a:ext uri="{FF2B5EF4-FFF2-40B4-BE49-F238E27FC236}">
                    <a16:creationId xmlns:a16="http://schemas.microsoft.com/office/drawing/2014/main" id="{6C52B8F5-54C8-0D8C-D018-6725BC1E0FB8}"/>
                  </a:ext>
                </a:extLst>
              </p:cNvPr>
              <p:cNvSpPr txBox="1">
                <a:spLocks/>
              </p:cNvSpPr>
              <p:nvPr/>
            </p:nvSpPr>
            <p:spPr>
              <a:xfrm>
                <a:off x="4419600" y="2407375"/>
                <a:ext cx="4472310" cy="19988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9pPr>
              </a:lstStyle>
              <a:p>
                <a:pPr marL="101600" indent="0">
                  <a:buFont typeface="Calibri"/>
                  <a:buNone/>
                </a:pPr>
                <a:r>
                  <a:rPr lang="en-US" sz="1800">
                    <a:latin typeface="Inter Light" panose="02000403000000020004" pitchFamily="2" charset="0"/>
                    <a:ea typeface="Inter Light" panose="02000403000000020004" pitchFamily="2" charset="0"/>
                    <a:cs typeface="Inter Light" panose="02000403000000020004" pitchFamily="2" charset="0"/>
                  </a:rPr>
                  <a:t>Answers:</a:t>
                </a:r>
              </a:p>
              <a:p>
                <a:r>
                  <a:rPr lang="en-US" sz="1800">
                    <a:latin typeface="Inter Light" panose="02000403000000020004" pitchFamily="2" charset="0"/>
                    <a:ea typeface="Inter Light" panose="02000403000000020004" pitchFamily="2" charset="0"/>
                    <a:cs typeface="Inter Light" panose="02000403000000020004" pitchFamily="2" charset="0"/>
                  </a:rPr>
                  <a:t>n is 52. k is 5. Drawing without replacement.</a:t>
                </a:r>
              </a:p>
              <a:p>
                <a:r>
                  <a:rPr lang="en-US" sz="1800">
                    <a:latin typeface="Inter Light" panose="02000403000000020004" pitchFamily="2" charset="0"/>
                    <a:ea typeface="Inter Light" panose="02000403000000020004" pitchFamily="2" charset="0"/>
                    <a:cs typeface="Inter Light" panose="02000403000000020004" pitchFamily="2" charset="0"/>
                  </a:rPr>
                  <a:t>Drawing 5 items without replacement from a set of cardinality 52: </a:t>
                </a:r>
                <a14:m>
                  <m:oMath xmlns:m="http://schemas.openxmlformats.org/officeDocument/2006/math">
                    <m:r>
                      <a:rPr lang="en-US" sz="1800" b="0" i="1" smtClean="0">
                        <a:latin typeface="Cambria Math" panose="02040503050406030204" pitchFamily="18" charset="0"/>
                        <a:ea typeface="Inter Light" panose="02000403000000020004" pitchFamily="2" charset="0"/>
                        <a:cs typeface="Inter Light" panose="02000403000000020004" pitchFamily="2" charset="0"/>
                      </a:rPr>
                      <m:t>52×51×50×49×48</m:t>
                    </m:r>
                  </m:oMath>
                </a14:m>
                <a:r>
                  <a:rPr lang="en-US" sz="1800">
                    <a:latin typeface="Inter Light" panose="02000403000000020004" pitchFamily="2" charset="0"/>
                    <a:ea typeface="Inter Light" panose="02000403000000020004" pitchFamily="2" charset="0"/>
                    <a:cs typeface="Inter Light" panose="02000403000000020004" pitchFamily="2" charset="0"/>
                  </a:rPr>
                  <a:t> or 311,875,200 possible hands.</a:t>
                </a:r>
              </a:p>
              <a:p>
                <a:r>
                  <a:rPr lang="en-US" sz="1800">
                    <a:latin typeface="Inter Light" panose="02000403000000020004" pitchFamily="2" charset="0"/>
                    <a:ea typeface="Inter Light" panose="02000403000000020004" pitchFamily="2" charset="0"/>
                    <a:cs typeface="Inter Light" panose="02000403000000020004" pitchFamily="2" charset="0"/>
                  </a:rPr>
                  <a:t>The space is uniform.</a:t>
                </a:r>
              </a:p>
            </p:txBody>
          </p:sp>
        </mc:Choice>
        <mc:Fallback xmlns="">
          <p:sp>
            <p:nvSpPr>
              <p:cNvPr id="2" name="Text Placeholder 5">
                <a:extLst>
                  <a:ext uri="{FF2B5EF4-FFF2-40B4-BE49-F238E27FC236}">
                    <a16:creationId xmlns:a16="http://schemas.microsoft.com/office/drawing/2014/main" id="{6C52B8F5-54C8-0D8C-D018-6725BC1E0FB8}"/>
                  </a:ext>
                </a:extLst>
              </p:cNvPr>
              <p:cNvSpPr txBox="1">
                <a:spLocks noRot="1" noChangeAspect="1" noMove="1" noResize="1" noEditPoints="1" noAdjustHandles="1" noChangeArrowheads="1" noChangeShapeType="1" noTextEdit="1"/>
              </p:cNvSpPr>
              <p:nvPr/>
            </p:nvSpPr>
            <p:spPr>
              <a:xfrm>
                <a:off x="4419600" y="2407375"/>
                <a:ext cx="4472310" cy="1998850"/>
              </a:xfrm>
              <a:prstGeom prst="rect">
                <a:avLst/>
              </a:prstGeom>
              <a:blipFill>
                <a:blip r:embed="rId4"/>
                <a:stretch>
                  <a:fillRect b="-38110"/>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9528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788030-3056-4B01-92B8-C25E05E0E18D}"/>
              </a:ext>
            </a:extLst>
          </p:cNvPr>
          <p:cNvSpPr>
            <a:spLocks noGrp="1"/>
          </p:cNvSpPr>
          <p:nvPr>
            <p:ph type="title"/>
          </p:nvPr>
        </p:nvSpPr>
        <p:spPr/>
        <p:txBody>
          <a:bodyPr/>
          <a:lstStyle/>
          <a:p>
            <a:r>
              <a:rPr lang="en-US"/>
              <a:t>Poker Hands as a Random Experiment</a:t>
            </a:r>
          </a:p>
        </p:txBody>
      </p:sp>
      <p:sp>
        <p:nvSpPr>
          <p:cNvPr id="6" name="Text Placeholder 5">
            <a:extLst>
              <a:ext uri="{FF2B5EF4-FFF2-40B4-BE49-F238E27FC236}">
                <a16:creationId xmlns:a16="http://schemas.microsoft.com/office/drawing/2014/main" id="{77C0F910-D172-4B87-B509-82A555F5A2CC}"/>
              </a:ext>
            </a:extLst>
          </p:cNvPr>
          <p:cNvSpPr>
            <a:spLocks noGrp="1"/>
          </p:cNvSpPr>
          <p:nvPr>
            <p:ph type="body" idx="1"/>
          </p:nvPr>
        </p:nvSpPr>
        <p:spPr/>
        <p:txBody>
          <a:bodyPr/>
          <a:lstStyle/>
          <a:p>
            <a:pPr marL="101600" indent="0">
              <a:buNone/>
            </a:pPr>
            <a:r>
              <a:rPr lang="en-US"/>
              <a:t>In the game of poker, each player is given a “hand” consisting of 5 cards from the set of 52 cards shown below.</a:t>
            </a:r>
          </a:p>
          <a:p>
            <a:r>
              <a:rPr lang="en-US"/>
              <a:t>Each card has a “rank” and a “suit”. </a:t>
            </a:r>
          </a:p>
          <a:p>
            <a:r>
              <a:rPr lang="en-US"/>
              <a:t>Ranks: {A, 2, 3, 4, 5, 6, 7, 8, 9, 10, J, Q, K}</a:t>
            </a:r>
          </a:p>
          <a:p>
            <a:r>
              <a:rPr lang="en-US"/>
              <a:t>Suits: {♠, </a:t>
            </a:r>
            <a:r>
              <a:rPr lang="en-US">
                <a:solidFill>
                  <a:srgbClr val="FF0000"/>
                </a:solidFill>
              </a:rPr>
              <a:t>♥</a:t>
            </a:r>
            <a:r>
              <a:rPr lang="en-US"/>
              <a:t>,</a:t>
            </a:r>
            <a:r>
              <a:rPr lang="en-US">
                <a:solidFill>
                  <a:srgbClr val="FF0000"/>
                </a:solidFill>
              </a:rPr>
              <a:t>♦</a:t>
            </a:r>
            <a:r>
              <a:rPr lang="en-US"/>
              <a:t>,♣}</a:t>
            </a:r>
          </a:p>
        </p:txBody>
      </p:sp>
      <p:pic>
        <p:nvPicPr>
          <p:cNvPr id="22530" name="Picture 2">
            <a:extLst>
              <a:ext uri="{FF2B5EF4-FFF2-40B4-BE49-F238E27FC236}">
                <a16:creationId xmlns:a16="http://schemas.microsoft.com/office/drawing/2014/main" id="{9A739F3B-6903-4824-A0BA-D52F216BA5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1542468"/>
            <a:ext cx="1905000" cy="86201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5">
            <a:extLst>
              <a:ext uri="{FF2B5EF4-FFF2-40B4-BE49-F238E27FC236}">
                <a16:creationId xmlns:a16="http://schemas.microsoft.com/office/drawing/2014/main" id="{A57134E5-B2A6-4F53-9BF1-A9B1BAAA1B80}"/>
              </a:ext>
            </a:extLst>
          </p:cNvPr>
          <p:cNvSpPr txBox="1">
            <a:spLocks/>
          </p:cNvSpPr>
          <p:nvPr/>
        </p:nvSpPr>
        <p:spPr>
          <a:xfrm>
            <a:off x="122308" y="2407375"/>
            <a:ext cx="4373492" cy="19988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9pPr>
          </a:lstStyle>
          <a:p>
            <a:pPr marL="101600" indent="0">
              <a:buFont typeface="Calibri"/>
              <a:buNone/>
            </a:pPr>
            <a:r>
              <a:rPr lang="en-US" sz="1800">
                <a:latin typeface="Inter Light" panose="02000403000000020004" pitchFamily="2" charset="0"/>
                <a:ea typeface="Inter Light" panose="02000403000000020004" pitchFamily="2" charset="0"/>
                <a:cs typeface="Inter Light" panose="02000403000000020004" pitchFamily="2" charset="0"/>
              </a:rPr>
              <a:t>Question: Which hand is more likely?</a:t>
            </a:r>
          </a:p>
          <a:p>
            <a:pPr marL="101600" indent="0">
              <a:buFont typeface="Calibri"/>
              <a:buNone/>
            </a:pPr>
            <a:endParaRPr lang="en-US" sz="1800">
              <a:latin typeface="Inter Light" panose="02000403000000020004" pitchFamily="2" charset="0"/>
              <a:ea typeface="Inter Light" panose="02000403000000020004" pitchFamily="2" charset="0"/>
              <a:cs typeface="Inter Light" panose="02000403000000020004" pitchFamily="2" charset="0"/>
            </a:endParaRPr>
          </a:p>
        </p:txBody>
      </p:sp>
      <p:sp>
        <p:nvSpPr>
          <p:cNvPr id="4" name="TextBox 3">
            <a:extLst>
              <a:ext uri="{FF2B5EF4-FFF2-40B4-BE49-F238E27FC236}">
                <a16:creationId xmlns:a16="http://schemas.microsoft.com/office/drawing/2014/main" id="{3BE63E84-305B-4455-9728-8999DA650B06}"/>
              </a:ext>
            </a:extLst>
          </p:cNvPr>
          <p:cNvSpPr txBox="1"/>
          <p:nvPr/>
        </p:nvSpPr>
        <p:spPr>
          <a:xfrm>
            <a:off x="5560900" y="1108585"/>
            <a:ext cx="3583100" cy="307777"/>
          </a:xfrm>
          <a:prstGeom prst="rect">
            <a:avLst/>
          </a:prstGeom>
          <a:noFill/>
        </p:spPr>
        <p:txBody>
          <a:bodyPr wrap="square" rtlCol="0">
            <a:spAutoFit/>
          </a:bodyPr>
          <a:lstStyle/>
          <a:p>
            <a:r>
              <a:rPr lang="en-US"/>
              <a:t>Example Hand: {A</a:t>
            </a:r>
            <a:r>
              <a:rPr lang="en-US">
                <a:solidFill>
                  <a:srgbClr val="FF0000"/>
                </a:solidFill>
              </a:rPr>
              <a:t>♥</a:t>
            </a:r>
            <a:r>
              <a:rPr lang="en-US"/>
              <a:t>, 2♣, 5♣, K♣, Q</a:t>
            </a:r>
            <a:r>
              <a:rPr lang="en-US">
                <a:solidFill>
                  <a:srgbClr val="FF0000"/>
                </a:solidFill>
              </a:rPr>
              <a:t>♦</a:t>
            </a:r>
            <a:r>
              <a:rPr lang="en-US"/>
              <a:t>}</a:t>
            </a:r>
          </a:p>
        </p:txBody>
      </p:sp>
      <p:pic>
        <p:nvPicPr>
          <p:cNvPr id="3" name="Picture 2">
            <a:extLst>
              <a:ext uri="{FF2B5EF4-FFF2-40B4-BE49-F238E27FC236}">
                <a16:creationId xmlns:a16="http://schemas.microsoft.com/office/drawing/2014/main" id="{DDC95414-7AC7-71BB-0EBF-223DFA2713FE}"/>
              </a:ext>
            </a:extLst>
          </p:cNvPr>
          <p:cNvPicPr>
            <a:picLocks noChangeAspect="1"/>
          </p:cNvPicPr>
          <p:nvPr/>
        </p:nvPicPr>
        <p:blipFill>
          <a:blip r:embed="rId4"/>
          <a:stretch>
            <a:fillRect/>
          </a:stretch>
        </p:blipFill>
        <p:spPr>
          <a:xfrm>
            <a:off x="481352" y="3426254"/>
            <a:ext cx="2591259" cy="1096844"/>
          </a:xfrm>
          <a:prstGeom prst="rect">
            <a:avLst/>
          </a:prstGeom>
        </p:spPr>
      </p:pic>
      <p:pic>
        <p:nvPicPr>
          <p:cNvPr id="9" name="Picture 8">
            <a:extLst>
              <a:ext uri="{FF2B5EF4-FFF2-40B4-BE49-F238E27FC236}">
                <a16:creationId xmlns:a16="http://schemas.microsoft.com/office/drawing/2014/main" id="{2F354AF3-9046-80B9-CCA1-6B2B5BE91EF7}"/>
              </a:ext>
            </a:extLst>
          </p:cNvPr>
          <p:cNvPicPr>
            <a:picLocks noChangeAspect="1"/>
          </p:cNvPicPr>
          <p:nvPr/>
        </p:nvPicPr>
        <p:blipFill>
          <a:blip r:embed="rId5"/>
          <a:stretch>
            <a:fillRect/>
          </a:stretch>
        </p:blipFill>
        <p:spPr>
          <a:xfrm>
            <a:off x="4114800" y="3362811"/>
            <a:ext cx="1905000" cy="1223729"/>
          </a:xfrm>
          <a:prstGeom prst="rect">
            <a:avLst/>
          </a:prstGeom>
        </p:spPr>
      </p:pic>
    </p:spTree>
    <p:extLst>
      <p:ext uri="{BB962C8B-B14F-4D97-AF65-F5344CB8AC3E}">
        <p14:creationId xmlns:p14="http://schemas.microsoft.com/office/powerpoint/2010/main" val="23090840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788030-3056-4B01-92B8-C25E05E0E18D}"/>
              </a:ext>
            </a:extLst>
          </p:cNvPr>
          <p:cNvSpPr>
            <a:spLocks noGrp="1"/>
          </p:cNvSpPr>
          <p:nvPr>
            <p:ph type="title"/>
          </p:nvPr>
        </p:nvSpPr>
        <p:spPr/>
        <p:txBody>
          <a:bodyPr/>
          <a:lstStyle/>
          <a:p>
            <a:r>
              <a:rPr lang="en-US"/>
              <a:t>Poker Hands as a Random Experiment</a:t>
            </a:r>
          </a:p>
        </p:txBody>
      </p:sp>
      <p:sp>
        <p:nvSpPr>
          <p:cNvPr id="6" name="Text Placeholder 5">
            <a:extLst>
              <a:ext uri="{FF2B5EF4-FFF2-40B4-BE49-F238E27FC236}">
                <a16:creationId xmlns:a16="http://schemas.microsoft.com/office/drawing/2014/main" id="{77C0F910-D172-4B87-B509-82A555F5A2CC}"/>
              </a:ext>
            </a:extLst>
          </p:cNvPr>
          <p:cNvSpPr>
            <a:spLocks noGrp="1"/>
          </p:cNvSpPr>
          <p:nvPr>
            <p:ph type="body" idx="1"/>
          </p:nvPr>
        </p:nvSpPr>
        <p:spPr/>
        <p:txBody>
          <a:bodyPr/>
          <a:lstStyle/>
          <a:p>
            <a:pPr marL="101600" indent="0">
              <a:buNone/>
            </a:pPr>
            <a:r>
              <a:rPr lang="en-US"/>
              <a:t>In the game of poker, each player is given a “hand” consisting of 5 cards from the set of 52 cards shown below.</a:t>
            </a:r>
          </a:p>
          <a:p>
            <a:r>
              <a:rPr lang="en-US"/>
              <a:t>Each card has a “rank” and a “suit”. </a:t>
            </a:r>
          </a:p>
          <a:p>
            <a:r>
              <a:rPr lang="en-US"/>
              <a:t>Ranks: {A, 2, 3, 4, 5, 6, 7, 8, 9, 10, J, Q, K}</a:t>
            </a:r>
          </a:p>
          <a:p>
            <a:r>
              <a:rPr lang="en-US"/>
              <a:t>Suits: {♠, </a:t>
            </a:r>
            <a:r>
              <a:rPr lang="en-US">
                <a:solidFill>
                  <a:srgbClr val="FF0000"/>
                </a:solidFill>
              </a:rPr>
              <a:t>♥</a:t>
            </a:r>
            <a:r>
              <a:rPr lang="en-US"/>
              <a:t>,</a:t>
            </a:r>
            <a:r>
              <a:rPr lang="en-US">
                <a:solidFill>
                  <a:srgbClr val="FF0000"/>
                </a:solidFill>
              </a:rPr>
              <a:t>♦</a:t>
            </a:r>
            <a:r>
              <a:rPr lang="en-US"/>
              <a:t>,♣}</a:t>
            </a:r>
          </a:p>
        </p:txBody>
      </p:sp>
      <p:pic>
        <p:nvPicPr>
          <p:cNvPr id="22530" name="Picture 2">
            <a:extLst>
              <a:ext uri="{FF2B5EF4-FFF2-40B4-BE49-F238E27FC236}">
                <a16:creationId xmlns:a16="http://schemas.microsoft.com/office/drawing/2014/main" id="{9A739F3B-6903-4824-A0BA-D52F216BA5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1542468"/>
            <a:ext cx="1905000" cy="86201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5">
            <a:extLst>
              <a:ext uri="{FF2B5EF4-FFF2-40B4-BE49-F238E27FC236}">
                <a16:creationId xmlns:a16="http://schemas.microsoft.com/office/drawing/2014/main" id="{A57134E5-B2A6-4F53-9BF1-A9B1BAAA1B80}"/>
              </a:ext>
            </a:extLst>
          </p:cNvPr>
          <p:cNvSpPr txBox="1">
            <a:spLocks/>
          </p:cNvSpPr>
          <p:nvPr/>
        </p:nvSpPr>
        <p:spPr>
          <a:xfrm>
            <a:off x="122308" y="2407375"/>
            <a:ext cx="8259692" cy="19988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9pPr>
          </a:lstStyle>
          <a:p>
            <a:pPr marL="101600" indent="0">
              <a:buFont typeface="Calibri"/>
              <a:buNone/>
            </a:pPr>
            <a:r>
              <a:rPr lang="en-US" sz="1800">
                <a:latin typeface="Inter Light" panose="02000403000000020004" pitchFamily="2" charset="0"/>
                <a:ea typeface="Inter Light" panose="02000403000000020004" pitchFamily="2" charset="0"/>
                <a:cs typeface="Inter Light" panose="02000403000000020004" pitchFamily="2" charset="0"/>
              </a:rPr>
              <a:t>Question: Which hand is more likely?</a:t>
            </a:r>
          </a:p>
          <a:p>
            <a:r>
              <a:rPr lang="en-US" sz="1800">
                <a:latin typeface="Inter Light" panose="02000403000000020004" pitchFamily="2" charset="0"/>
                <a:ea typeface="Inter Light" panose="02000403000000020004" pitchFamily="2" charset="0"/>
                <a:cs typeface="Inter Light" panose="02000403000000020004" pitchFamily="2" charset="0"/>
              </a:rPr>
              <a:t>They are equally likely. It’s a uniform probability space.</a:t>
            </a:r>
          </a:p>
          <a:p>
            <a:pPr marL="101600" indent="0">
              <a:buFont typeface="Calibri"/>
              <a:buNone/>
            </a:pPr>
            <a:endParaRPr lang="en-US" sz="1800">
              <a:latin typeface="Inter Light" panose="02000403000000020004" pitchFamily="2" charset="0"/>
              <a:ea typeface="Inter Light" panose="02000403000000020004" pitchFamily="2" charset="0"/>
              <a:cs typeface="Inter Light" panose="02000403000000020004" pitchFamily="2" charset="0"/>
            </a:endParaRPr>
          </a:p>
        </p:txBody>
      </p:sp>
      <p:sp>
        <p:nvSpPr>
          <p:cNvPr id="4" name="TextBox 3">
            <a:extLst>
              <a:ext uri="{FF2B5EF4-FFF2-40B4-BE49-F238E27FC236}">
                <a16:creationId xmlns:a16="http://schemas.microsoft.com/office/drawing/2014/main" id="{3BE63E84-305B-4455-9728-8999DA650B06}"/>
              </a:ext>
            </a:extLst>
          </p:cNvPr>
          <p:cNvSpPr txBox="1"/>
          <p:nvPr/>
        </p:nvSpPr>
        <p:spPr>
          <a:xfrm>
            <a:off x="5560900" y="1108585"/>
            <a:ext cx="3583100" cy="307777"/>
          </a:xfrm>
          <a:prstGeom prst="rect">
            <a:avLst/>
          </a:prstGeom>
          <a:noFill/>
        </p:spPr>
        <p:txBody>
          <a:bodyPr wrap="square" rtlCol="0">
            <a:spAutoFit/>
          </a:bodyPr>
          <a:lstStyle/>
          <a:p>
            <a:r>
              <a:rPr lang="en-US"/>
              <a:t>Example Hand: {A</a:t>
            </a:r>
            <a:r>
              <a:rPr lang="en-US">
                <a:solidFill>
                  <a:srgbClr val="FF0000"/>
                </a:solidFill>
              </a:rPr>
              <a:t>♥</a:t>
            </a:r>
            <a:r>
              <a:rPr lang="en-US"/>
              <a:t>, 2♣, 5♣, K♣, Q</a:t>
            </a:r>
            <a:r>
              <a:rPr lang="en-US">
                <a:solidFill>
                  <a:srgbClr val="FF0000"/>
                </a:solidFill>
              </a:rPr>
              <a:t>♦</a:t>
            </a:r>
            <a:r>
              <a:rPr lang="en-US"/>
              <a:t>}</a:t>
            </a:r>
          </a:p>
        </p:txBody>
      </p:sp>
      <p:pic>
        <p:nvPicPr>
          <p:cNvPr id="3" name="Picture 2">
            <a:extLst>
              <a:ext uri="{FF2B5EF4-FFF2-40B4-BE49-F238E27FC236}">
                <a16:creationId xmlns:a16="http://schemas.microsoft.com/office/drawing/2014/main" id="{DDC95414-7AC7-71BB-0EBF-223DFA2713FE}"/>
              </a:ext>
            </a:extLst>
          </p:cNvPr>
          <p:cNvPicPr>
            <a:picLocks noChangeAspect="1"/>
          </p:cNvPicPr>
          <p:nvPr/>
        </p:nvPicPr>
        <p:blipFill>
          <a:blip r:embed="rId4"/>
          <a:stretch>
            <a:fillRect/>
          </a:stretch>
        </p:blipFill>
        <p:spPr>
          <a:xfrm>
            <a:off x="481352" y="3426254"/>
            <a:ext cx="2591259" cy="1096844"/>
          </a:xfrm>
          <a:prstGeom prst="rect">
            <a:avLst/>
          </a:prstGeom>
        </p:spPr>
      </p:pic>
      <p:pic>
        <p:nvPicPr>
          <p:cNvPr id="9" name="Picture 8">
            <a:extLst>
              <a:ext uri="{FF2B5EF4-FFF2-40B4-BE49-F238E27FC236}">
                <a16:creationId xmlns:a16="http://schemas.microsoft.com/office/drawing/2014/main" id="{2F354AF3-9046-80B9-CCA1-6B2B5BE91EF7}"/>
              </a:ext>
            </a:extLst>
          </p:cNvPr>
          <p:cNvPicPr>
            <a:picLocks noChangeAspect="1"/>
          </p:cNvPicPr>
          <p:nvPr/>
        </p:nvPicPr>
        <p:blipFill>
          <a:blip r:embed="rId5"/>
          <a:stretch>
            <a:fillRect/>
          </a:stretch>
        </p:blipFill>
        <p:spPr>
          <a:xfrm>
            <a:off x="4114800" y="3362811"/>
            <a:ext cx="1905000" cy="1223729"/>
          </a:xfrm>
          <a:prstGeom prst="rect">
            <a:avLst/>
          </a:prstGeom>
        </p:spPr>
      </p:pic>
    </p:spTree>
    <p:extLst>
      <p:ext uri="{BB962C8B-B14F-4D97-AF65-F5344CB8AC3E}">
        <p14:creationId xmlns:p14="http://schemas.microsoft.com/office/powerpoint/2010/main" val="6618075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788030-3056-4B01-92B8-C25E05E0E18D}"/>
              </a:ext>
            </a:extLst>
          </p:cNvPr>
          <p:cNvSpPr>
            <a:spLocks noGrp="1"/>
          </p:cNvSpPr>
          <p:nvPr>
            <p:ph type="title"/>
          </p:nvPr>
        </p:nvSpPr>
        <p:spPr/>
        <p:txBody>
          <a:bodyPr/>
          <a:lstStyle/>
          <a:p>
            <a:r>
              <a:rPr lang="en-US"/>
              <a:t>Poker Hands: Probability of a “Flush”</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77C0F910-D172-4B87-B509-82A555F5A2CC}"/>
                  </a:ext>
                </a:extLst>
              </p:cNvPr>
              <p:cNvSpPr>
                <a:spLocks noGrp="1"/>
              </p:cNvSpPr>
              <p:nvPr>
                <p:ph type="body" idx="1"/>
              </p:nvPr>
            </p:nvSpPr>
            <p:spPr/>
            <p:txBody>
              <a:bodyPr/>
              <a:lstStyle/>
              <a:p>
                <a:pPr marL="101600" indent="0">
                  <a:buNone/>
                </a:pPr>
                <a:r>
                  <a:rPr lang="en-US"/>
                  <a:t>In the game of poker, each player is given a “hand” consisting of 5 cards from the set of 52 cards shown below.</a:t>
                </a:r>
              </a:p>
              <a:p>
                <a:pPr marL="101600" indent="0">
                  <a:buNone/>
                </a:pPr>
                <a:endParaRPr lang="en-US"/>
              </a:p>
              <a:p>
                <a:pPr marL="101600" indent="0">
                  <a:buNone/>
                </a:pPr>
                <a:r>
                  <a:rPr lang="en-US"/>
                  <a:t>What is the chance that your hand is a “flush”, i.e. has all the same suit?</a:t>
                </a:r>
              </a:p>
              <a:p>
                <a:r>
                  <a:rPr lang="en-US"/>
                  <a:t>Since all hands are equally likely, we just need to count the number of different flushes.</a:t>
                </a:r>
              </a:p>
              <a:p>
                <a:r>
                  <a:rPr lang="en-US"/>
                  <a:t>Number of possible hands (taking into account order): </a:t>
                </a:r>
                <a14:m>
                  <m:oMath xmlns:m="http://schemas.openxmlformats.org/officeDocument/2006/math">
                    <m:r>
                      <a:rPr lang="en-US" b="0" i="1" smtClean="0">
                        <a:latin typeface="Cambria Math" panose="02040503050406030204" pitchFamily="18" charset="0"/>
                      </a:rPr>
                      <m:t>52×51×50×49×48</m:t>
                    </m:r>
                  </m:oMath>
                </a14:m>
                <a:r>
                  <a:rPr lang="en-US"/>
                  <a:t> or 311,875,200.</a:t>
                </a:r>
              </a:p>
              <a:p>
                <a:r>
                  <a:rPr lang="en-US"/>
                  <a:t>Number of different </a:t>
                </a:r>
                <a:r>
                  <a:rPr lang="en-US">
                    <a:solidFill>
                      <a:srgbClr val="FF0000"/>
                    </a:solidFill>
                  </a:rPr>
                  <a:t>♥ </a:t>
                </a:r>
                <a:r>
                  <a:rPr lang="en-US"/>
                  <a:t>flushes:</a:t>
                </a:r>
              </a:p>
            </p:txBody>
          </p:sp>
        </mc:Choice>
        <mc:Fallback xmlns="">
          <p:sp>
            <p:nvSpPr>
              <p:cNvPr id="6" name="Text Placeholder 5">
                <a:extLst>
                  <a:ext uri="{FF2B5EF4-FFF2-40B4-BE49-F238E27FC236}">
                    <a16:creationId xmlns:a16="http://schemas.microsoft.com/office/drawing/2014/main" id="{77C0F910-D172-4B87-B509-82A555F5A2CC}"/>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pic>
        <p:nvPicPr>
          <p:cNvPr id="22530" name="Picture 2">
            <a:extLst>
              <a:ext uri="{FF2B5EF4-FFF2-40B4-BE49-F238E27FC236}">
                <a16:creationId xmlns:a16="http://schemas.microsoft.com/office/drawing/2014/main" id="{9A739F3B-6903-4824-A0BA-D52F216BA5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00" y="4108850"/>
            <a:ext cx="1955800" cy="884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BE63E84-305B-4455-9728-8999DA650B06}"/>
              </a:ext>
            </a:extLst>
          </p:cNvPr>
          <p:cNvSpPr txBox="1"/>
          <p:nvPr/>
        </p:nvSpPr>
        <p:spPr>
          <a:xfrm>
            <a:off x="1447800" y="1191550"/>
            <a:ext cx="4191000" cy="307777"/>
          </a:xfrm>
          <a:prstGeom prst="rect">
            <a:avLst/>
          </a:prstGeom>
          <a:noFill/>
        </p:spPr>
        <p:txBody>
          <a:bodyPr wrap="square" rtlCol="0">
            <a:spAutoFit/>
          </a:bodyPr>
          <a:lstStyle/>
          <a:p>
            <a:r>
              <a:rPr lang="en-US"/>
              <a:t>Example Flushes: {A</a:t>
            </a:r>
            <a:r>
              <a:rPr lang="en-US">
                <a:solidFill>
                  <a:srgbClr val="FF0000"/>
                </a:solidFill>
              </a:rPr>
              <a:t>♥</a:t>
            </a:r>
            <a:r>
              <a:rPr lang="en-US"/>
              <a:t>, 2</a:t>
            </a:r>
            <a:r>
              <a:rPr lang="en-US">
                <a:solidFill>
                  <a:srgbClr val="FF0000"/>
                </a:solidFill>
              </a:rPr>
              <a:t>♥</a:t>
            </a:r>
            <a:r>
              <a:rPr lang="en-US"/>
              <a:t>, 5</a:t>
            </a:r>
            <a:r>
              <a:rPr lang="en-US">
                <a:solidFill>
                  <a:srgbClr val="FF0000"/>
                </a:solidFill>
              </a:rPr>
              <a:t>♥</a:t>
            </a:r>
            <a:r>
              <a:rPr lang="en-US"/>
              <a:t>, K</a:t>
            </a:r>
            <a:r>
              <a:rPr lang="en-US">
                <a:solidFill>
                  <a:srgbClr val="FF0000"/>
                </a:solidFill>
              </a:rPr>
              <a:t>♥</a:t>
            </a:r>
            <a:r>
              <a:rPr lang="en-US"/>
              <a:t>, Q</a:t>
            </a:r>
            <a:r>
              <a:rPr lang="en-US">
                <a:solidFill>
                  <a:srgbClr val="FF0000"/>
                </a:solidFill>
              </a:rPr>
              <a:t>♥</a:t>
            </a:r>
            <a:r>
              <a:rPr lang="en-US"/>
              <a:t>}</a:t>
            </a:r>
          </a:p>
        </p:txBody>
      </p:sp>
      <p:sp>
        <p:nvSpPr>
          <p:cNvPr id="3" name="TextBox 2">
            <a:extLst>
              <a:ext uri="{FF2B5EF4-FFF2-40B4-BE49-F238E27FC236}">
                <a16:creationId xmlns:a16="http://schemas.microsoft.com/office/drawing/2014/main" id="{6BCD965A-9DED-5AF1-20E4-37B9EC4FDDEA}"/>
              </a:ext>
            </a:extLst>
          </p:cNvPr>
          <p:cNvSpPr txBox="1"/>
          <p:nvPr/>
        </p:nvSpPr>
        <p:spPr>
          <a:xfrm>
            <a:off x="5410200" y="1200150"/>
            <a:ext cx="2322349" cy="307777"/>
          </a:xfrm>
          <a:prstGeom prst="rect">
            <a:avLst/>
          </a:prstGeom>
          <a:noFill/>
        </p:spPr>
        <p:txBody>
          <a:bodyPr wrap="square">
            <a:spAutoFit/>
          </a:bodyPr>
          <a:lstStyle/>
          <a:p>
            <a:r>
              <a:rPr lang="en-US"/>
              <a:t>{5</a:t>
            </a:r>
            <a:r>
              <a:rPr lang="en-US">
                <a:solidFill>
                  <a:srgbClr val="FF0000"/>
                </a:solidFill>
              </a:rPr>
              <a:t>♥</a:t>
            </a:r>
            <a:r>
              <a:rPr lang="en-US"/>
              <a:t>, A</a:t>
            </a:r>
            <a:r>
              <a:rPr lang="en-US">
                <a:solidFill>
                  <a:srgbClr val="FF0000"/>
                </a:solidFill>
              </a:rPr>
              <a:t>♥</a:t>
            </a:r>
            <a:r>
              <a:rPr lang="en-US"/>
              <a:t>, 2</a:t>
            </a:r>
            <a:r>
              <a:rPr lang="en-US">
                <a:solidFill>
                  <a:srgbClr val="FF0000"/>
                </a:solidFill>
              </a:rPr>
              <a:t>♥</a:t>
            </a:r>
            <a:r>
              <a:rPr lang="en-US"/>
              <a:t>, Q</a:t>
            </a:r>
            <a:r>
              <a:rPr lang="en-US">
                <a:solidFill>
                  <a:srgbClr val="FF0000"/>
                </a:solidFill>
              </a:rPr>
              <a:t>♥</a:t>
            </a:r>
            <a:r>
              <a:rPr lang="en-US"/>
              <a:t>, K</a:t>
            </a:r>
            <a:r>
              <a:rPr lang="en-US">
                <a:solidFill>
                  <a:srgbClr val="FF0000"/>
                </a:solidFill>
              </a:rPr>
              <a:t>♥</a:t>
            </a:r>
            <a:r>
              <a:rPr lang="en-US"/>
              <a:t>}</a:t>
            </a:r>
          </a:p>
        </p:txBody>
      </p:sp>
    </p:spTree>
    <p:extLst>
      <p:ext uri="{BB962C8B-B14F-4D97-AF65-F5344CB8AC3E}">
        <p14:creationId xmlns:p14="http://schemas.microsoft.com/office/powerpoint/2010/main" val="220789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E504A-8C6A-9AA6-A527-9C52D2F48B6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AC54206-F523-DBFB-5860-839A88771FBC}"/>
              </a:ext>
            </a:extLst>
          </p:cNvPr>
          <p:cNvSpPr>
            <a:spLocks noGrp="1"/>
          </p:cNvSpPr>
          <p:nvPr>
            <p:ph type="title"/>
          </p:nvPr>
        </p:nvSpPr>
        <p:spPr/>
        <p:txBody>
          <a:bodyPr/>
          <a:lstStyle/>
          <a:p>
            <a:r>
              <a:rPr lang="en-US"/>
              <a:t>Poker Hands: Probability of a “Flush”</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8E966F0A-C6A0-11B4-739E-6BE6E70E289A}"/>
                  </a:ext>
                </a:extLst>
              </p:cNvPr>
              <p:cNvSpPr>
                <a:spLocks noGrp="1"/>
              </p:cNvSpPr>
              <p:nvPr>
                <p:ph type="body" idx="1"/>
              </p:nvPr>
            </p:nvSpPr>
            <p:spPr/>
            <p:txBody>
              <a:bodyPr/>
              <a:lstStyle/>
              <a:p>
                <a:pPr marL="101600" indent="0">
                  <a:buNone/>
                </a:pPr>
                <a:r>
                  <a:rPr lang="en-US"/>
                  <a:t>In the game of poker, each player is given a “hand” consisting of 5 cards from the set of 52 cards shown below.</a:t>
                </a:r>
              </a:p>
              <a:p>
                <a:pPr marL="101600" indent="0">
                  <a:buNone/>
                </a:pPr>
                <a:endParaRPr lang="en-US"/>
              </a:p>
              <a:p>
                <a:pPr marL="101600" indent="0">
                  <a:buNone/>
                </a:pPr>
                <a:r>
                  <a:rPr lang="en-US"/>
                  <a:t>What is the chance that your hand is a “flush”, i.e. has all the same suit?</a:t>
                </a:r>
              </a:p>
              <a:p>
                <a:r>
                  <a:rPr lang="en-US"/>
                  <a:t>Since all hands are equally likely, we just need to count the number of different flushes.</a:t>
                </a:r>
              </a:p>
              <a:p>
                <a:r>
                  <a:rPr lang="en-US"/>
                  <a:t>Number of possible hands (taking into account order): </a:t>
                </a:r>
                <a14:m>
                  <m:oMath xmlns:m="http://schemas.openxmlformats.org/officeDocument/2006/math">
                    <m:r>
                      <a:rPr lang="en-US" b="0" i="1" smtClean="0">
                        <a:latin typeface="Cambria Math" panose="02040503050406030204" pitchFamily="18" charset="0"/>
                      </a:rPr>
                      <m:t>52×51×50×49×48</m:t>
                    </m:r>
                  </m:oMath>
                </a14:m>
                <a:r>
                  <a:rPr lang="en-US"/>
                  <a:t> or 311,875,200.</a:t>
                </a:r>
              </a:p>
              <a:p>
                <a:r>
                  <a:rPr lang="en-US"/>
                  <a:t>Number of different </a:t>
                </a:r>
                <a:r>
                  <a:rPr lang="en-US">
                    <a:solidFill>
                      <a:srgbClr val="FF0000"/>
                    </a:solidFill>
                  </a:rPr>
                  <a:t>♥ </a:t>
                </a:r>
                <a:r>
                  <a:rPr lang="en-US"/>
                  <a:t>flushes: There are 13 hearts, and we are drawing 5 without replacement: there are </a:t>
                </a:r>
                <a14:m>
                  <m:oMath xmlns:m="http://schemas.openxmlformats.org/officeDocument/2006/math">
                    <m:r>
                      <a:rPr lang="en-US" b="0" i="1" smtClean="0">
                        <a:latin typeface="Cambria Math" panose="02040503050406030204" pitchFamily="18" charset="0"/>
                      </a:rPr>
                      <m:t>13×12×11×10×9</m:t>
                    </m:r>
                  </m:oMath>
                </a14:m>
                <a:r>
                  <a:rPr lang="en-US"/>
                  <a:t> or 154,440 heart flushes.</a:t>
                </a:r>
              </a:p>
              <a:p>
                <a:r>
                  <a:rPr lang="en-US"/>
                  <a:t>Four different suits, so total number of flushes = 617,760</a:t>
                </a:r>
              </a:p>
              <a:p>
                <a:r>
                  <a:rPr lang="en-US"/>
                  <a:t>Thus, chance of a flush is 617,760/311,875,200 </a:t>
                </a:r>
                <a14:m>
                  <m:oMath xmlns:m="http://schemas.openxmlformats.org/officeDocument/2006/math">
                    <m:r>
                      <a:rPr lang="en-US" b="0" i="1" smtClean="0">
                        <a:latin typeface="Cambria Math" panose="02040503050406030204" pitchFamily="18" charset="0"/>
                      </a:rPr>
                      <m:t>≈</m:t>
                    </m:r>
                  </m:oMath>
                </a14:m>
                <a:r>
                  <a:rPr lang="en-US"/>
                  <a:t> 0.2%</a:t>
                </a:r>
              </a:p>
            </p:txBody>
          </p:sp>
        </mc:Choice>
        <mc:Fallback xmlns="">
          <p:sp>
            <p:nvSpPr>
              <p:cNvPr id="6" name="Text Placeholder 5">
                <a:extLst>
                  <a:ext uri="{FF2B5EF4-FFF2-40B4-BE49-F238E27FC236}">
                    <a16:creationId xmlns:a16="http://schemas.microsoft.com/office/drawing/2014/main" id="{8E966F0A-C6A0-11B4-739E-6BE6E70E289A}"/>
                  </a:ext>
                </a:extLst>
              </p:cNvPr>
              <p:cNvSpPr>
                <a:spLocks noGrp="1" noRot="1" noChangeAspect="1" noMove="1" noResize="1" noEditPoints="1" noAdjustHandles="1" noChangeArrowheads="1" noChangeShapeType="1" noTextEdit="1"/>
              </p:cNvSpPr>
              <p:nvPr>
                <p:ph type="body" idx="1"/>
              </p:nvPr>
            </p:nvSpPr>
            <p:spPr>
              <a:blipFill>
                <a:blip r:embed="rId2"/>
                <a:stretch>
                  <a:fillRect r="-1145" b="-29107"/>
                </a:stretch>
              </a:blipFill>
            </p:spPr>
            <p:txBody>
              <a:bodyPr/>
              <a:lstStyle/>
              <a:p>
                <a:r>
                  <a:rPr lang="en-US">
                    <a:noFill/>
                  </a:rPr>
                  <a:t> </a:t>
                </a:r>
              </a:p>
            </p:txBody>
          </p:sp>
        </mc:Fallback>
      </mc:AlternateContent>
      <p:pic>
        <p:nvPicPr>
          <p:cNvPr id="22530" name="Picture 2">
            <a:extLst>
              <a:ext uri="{FF2B5EF4-FFF2-40B4-BE49-F238E27FC236}">
                <a16:creationId xmlns:a16="http://schemas.microsoft.com/office/drawing/2014/main" id="{C56FB5F6-6D1F-300D-FB3E-9614DC0008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00" y="4108850"/>
            <a:ext cx="1955800" cy="884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0A64C0D-A9D4-27BD-7381-562C71DA65CF}"/>
              </a:ext>
            </a:extLst>
          </p:cNvPr>
          <p:cNvSpPr txBox="1"/>
          <p:nvPr/>
        </p:nvSpPr>
        <p:spPr>
          <a:xfrm>
            <a:off x="1447800" y="1191550"/>
            <a:ext cx="4191000" cy="307777"/>
          </a:xfrm>
          <a:prstGeom prst="rect">
            <a:avLst/>
          </a:prstGeom>
          <a:noFill/>
        </p:spPr>
        <p:txBody>
          <a:bodyPr wrap="square" rtlCol="0">
            <a:spAutoFit/>
          </a:bodyPr>
          <a:lstStyle/>
          <a:p>
            <a:r>
              <a:rPr lang="en-US"/>
              <a:t>Example Flushes: {A</a:t>
            </a:r>
            <a:r>
              <a:rPr lang="en-US">
                <a:solidFill>
                  <a:srgbClr val="FF0000"/>
                </a:solidFill>
              </a:rPr>
              <a:t>♥</a:t>
            </a:r>
            <a:r>
              <a:rPr lang="en-US"/>
              <a:t>, 2</a:t>
            </a:r>
            <a:r>
              <a:rPr lang="en-US">
                <a:solidFill>
                  <a:srgbClr val="FF0000"/>
                </a:solidFill>
              </a:rPr>
              <a:t>♥</a:t>
            </a:r>
            <a:r>
              <a:rPr lang="en-US"/>
              <a:t>, 5</a:t>
            </a:r>
            <a:r>
              <a:rPr lang="en-US">
                <a:solidFill>
                  <a:srgbClr val="FF0000"/>
                </a:solidFill>
              </a:rPr>
              <a:t>♥</a:t>
            </a:r>
            <a:r>
              <a:rPr lang="en-US"/>
              <a:t>, K</a:t>
            </a:r>
            <a:r>
              <a:rPr lang="en-US">
                <a:solidFill>
                  <a:srgbClr val="FF0000"/>
                </a:solidFill>
              </a:rPr>
              <a:t>♥</a:t>
            </a:r>
            <a:r>
              <a:rPr lang="en-US"/>
              <a:t>, Q</a:t>
            </a:r>
            <a:r>
              <a:rPr lang="en-US">
                <a:solidFill>
                  <a:srgbClr val="FF0000"/>
                </a:solidFill>
              </a:rPr>
              <a:t>♥</a:t>
            </a:r>
            <a:r>
              <a:rPr lang="en-US"/>
              <a:t>}</a:t>
            </a:r>
          </a:p>
        </p:txBody>
      </p:sp>
      <p:sp>
        <p:nvSpPr>
          <p:cNvPr id="3" name="TextBox 2">
            <a:extLst>
              <a:ext uri="{FF2B5EF4-FFF2-40B4-BE49-F238E27FC236}">
                <a16:creationId xmlns:a16="http://schemas.microsoft.com/office/drawing/2014/main" id="{33186E66-3F56-852E-7916-3FA4FC0587D3}"/>
              </a:ext>
            </a:extLst>
          </p:cNvPr>
          <p:cNvSpPr txBox="1"/>
          <p:nvPr/>
        </p:nvSpPr>
        <p:spPr>
          <a:xfrm>
            <a:off x="5410200" y="1200150"/>
            <a:ext cx="2322349" cy="307777"/>
          </a:xfrm>
          <a:prstGeom prst="rect">
            <a:avLst/>
          </a:prstGeom>
          <a:noFill/>
        </p:spPr>
        <p:txBody>
          <a:bodyPr wrap="square">
            <a:spAutoFit/>
          </a:bodyPr>
          <a:lstStyle/>
          <a:p>
            <a:r>
              <a:rPr lang="en-US"/>
              <a:t>{5</a:t>
            </a:r>
            <a:r>
              <a:rPr lang="en-US">
                <a:solidFill>
                  <a:srgbClr val="FF0000"/>
                </a:solidFill>
              </a:rPr>
              <a:t>♥</a:t>
            </a:r>
            <a:r>
              <a:rPr lang="en-US"/>
              <a:t>, A</a:t>
            </a:r>
            <a:r>
              <a:rPr lang="en-US">
                <a:solidFill>
                  <a:srgbClr val="FF0000"/>
                </a:solidFill>
              </a:rPr>
              <a:t>♥</a:t>
            </a:r>
            <a:r>
              <a:rPr lang="en-US"/>
              <a:t>, 2</a:t>
            </a:r>
            <a:r>
              <a:rPr lang="en-US">
                <a:solidFill>
                  <a:srgbClr val="FF0000"/>
                </a:solidFill>
              </a:rPr>
              <a:t>♥</a:t>
            </a:r>
            <a:r>
              <a:rPr lang="en-US"/>
              <a:t>, Q</a:t>
            </a:r>
            <a:r>
              <a:rPr lang="en-US">
                <a:solidFill>
                  <a:srgbClr val="FF0000"/>
                </a:solidFill>
              </a:rPr>
              <a:t>♥</a:t>
            </a:r>
            <a:r>
              <a:rPr lang="en-US"/>
              <a:t>, K</a:t>
            </a:r>
            <a:r>
              <a:rPr lang="en-US">
                <a:solidFill>
                  <a:srgbClr val="FF0000"/>
                </a:solidFill>
              </a:rPr>
              <a:t>♥</a:t>
            </a:r>
            <a:r>
              <a:rPr lang="en-US"/>
              <a:t>}</a:t>
            </a:r>
          </a:p>
        </p:txBody>
      </p:sp>
    </p:spTree>
    <p:extLst>
      <p:ext uri="{BB962C8B-B14F-4D97-AF65-F5344CB8AC3E}">
        <p14:creationId xmlns:p14="http://schemas.microsoft.com/office/powerpoint/2010/main" val="9071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8BC64-E341-30E9-F30C-37A3E366F265}"/>
              </a:ext>
            </a:extLst>
          </p:cNvPr>
          <p:cNvSpPr>
            <a:spLocks noGrp="1"/>
          </p:cNvSpPr>
          <p:nvPr>
            <p:ph type="title"/>
          </p:nvPr>
        </p:nvSpPr>
        <p:spPr/>
        <p:txBody>
          <a:bodyPr/>
          <a:lstStyle/>
          <a:p>
            <a:r>
              <a:rPr lang="en-US"/>
              <a:t>Alternate Framing: Ignoring Order</a:t>
            </a:r>
          </a:p>
        </p:txBody>
      </p:sp>
      <p:sp>
        <p:nvSpPr>
          <p:cNvPr id="3" name="Text Placeholder 2">
            <a:extLst>
              <a:ext uri="{FF2B5EF4-FFF2-40B4-BE49-F238E27FC236}">
                <a16:creationId xmlns:a16="http://schemas.microsoft.com/office/drawing/2014/main" id="{E4B281ED-E1D4-6A39-2631-CEDD6BA0BC0E}"/>
              </a:ext>
            </a:extLst>
          </p:cNvPr>
          <p:cNvSpPr>
            <a:spLocks noGrp="1"/>
          </p:cNvSpPr>
          <p:nvPr>
            <p:ph type="body" idx="1"/>
          </p:nvPr>
        </p:nvSpPr>
        <p:spPr/>
        <p:txBody>
          <a:bodyPr/>
          <a:lstStyle/>
          <a:p>
            <a:pPr marL="127000" indent="0">
              <a:buNone/>
            </a:pPr>
            <a:r>
              <a:rPr lang="en-US"/>
              <a:t>With hands playing cards it’s also perfectly reasonable to define the sample space so that we ignore order.</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1D7D898-E010-71D1-C663-684EA90E77AC}"/>
                  </a:ext>
                </a:extLst>
              </p:cNvPr>
              <p:cNvSpPr txBox="1"/>
              <p:nvPr/>
            </p:nvSpPr>
            <p:spPr>
              <a:xfrm>
                <a:off x="2209800" y="1191550"/>
                <a:ext cx="4876800" cy="523220"/>
              </a:xfrm>
              <a:prstGeom prst="rect">
                <a:avLst/>
              </a:prstGeom>
              <a:noFill/>
            </p:spPr>
            <p:txBody>
              <a:bodyPr wrap="square" rtlCol="0">
                <a:spAutoFit/>
              </a:bodyPr>
              <a:lstStyle/>
              <a:p>
                <a:r>
                  <a:rPr lang="en-US"/>
                  <a:t>{1</a:t>
                </a:r>
                <a:r>
                  <a:rPr lang="en-US">
                    <a:solidFill>
                      <a:srgbClr val="FF0000"/>
                    </a:solidFill>
                  </a:rPr>
                  <a:t>♥</a:t>
                </a:r>
                <a:r>
                  <a:rPr lang="en-US"/>
                  <a:t>, 2</a:t>
                </a:r>
                <a:r>
                  <a:rPr lang="en-US">
                    <a:solidFill>
                      <a:srgbClr val="FF0000"/>
                    </a:solidFill>
                  </a:rPr>
                  <a:t>♥</a:t>
                </a:r>
                <a:r>
                  <a:rPr lang="en-US"/>
                  <a:t>, 3</a:t>
                </a:r>
                <a:r>
                  <a:rPr lang="en-US">
                    <a:solidFill>
                      <a:srgbClr val="FF0000"/>
                    </a:solidFill>
                  </a:rPr>
                  <a:t>♥</a:t>
                </a:r>
                <a:r>
                  <a:rPr lang="en-US"/>
                  <a:t>, 4</a:t>
                </a:r>
                <a:r>
                  <a:rPr lang="en-US">
                    <a:solidFill>
                      <a:srgbClr val="FF0000"/>
                    </a:solidFill>
                  </a:rPr>
                  <a:t>♥</a:t>
                </a:r>
                <a:r>
                  <a:rPr lang="en-US"/>
                  <a:t>, 5</a:t>
                </a:r>
                <a:r>
                  <a:rPr lang="en-US">
                    <a:solidFill>
                      <a:srgbClr val="FF0000"/>
                    </a:solidFill>
                  </a:rPr>
                  <a:t>♥</a:t>
                </a:r>
                <a:r>
                  <a:rPr lang="en-US"/>
                  <a:t>} </a:t>
                </a:r>
                <a14:m>
                  <m:oMath xmlns:m="http://schemas.openxmlformats.org/officeDocument/2006/math">
                    <m:r>
                      <a:rPr lang="en-US" i="1" smtClean="0">
                        <a:latin typeface="Cambria Math" panose="02040503050406030204" pitchFamily="18" charset="0"/>
                        <a:ea typeface="Cambria Math" panose="02040503050406030204" pitchFamily="18" charset="0"/>
                      </a:rPr>
                      <m:t>≡</m:t>
                    </m:r>
                    <m:r>
                      <m:rPr>
                        <m:nor/>
                      </m:rPr>
                      <a:rPr lang="en-US" dirty="0"/>
                      <m:t>{5</m:t>
                    </m:r>
                    <m:r>
                      <m:rPr>
                        <m:nor/>
                      </m:rPr>
                      <a:rPr lang="en-US" dirty="0">
                        <a:solidFill>
                          <a:srgbClr val="FF0000"/>
                        </a:solidFill>
                      </a:rPr>
                      <m:t>♥</m:t>
                    </m:r>
                    <m:r>
                      <m:rPr>
                        <m:nor/>
                      </m:rPr>
                      <a:rPr lang="en-US" dirty="0"/>
                      <m:t>, </m:t>
                    </m:r>
                    <m:r>
                      <m:rPr>
                        <m:nor/>
                      </m:rPr>
                      <a:rPr lang="en-US" b="0" i="0" dirty="0" smtClean="0"/>
                      <m:t>3</m:t>
                    </m:r>
                    <m:r>
                      <m:rPr>
                        <m:nor/>
                      </m:rPr>
                      <a:rPr lang="en-US" dirty="0">
                        <a:solidFill>
                          <a:srgbClr val="FF0000"/>
                        </a:solidFill>
                      </a:rPr>
                      <m:t>♥</m:t>
                    </m:r>
                    <m:r>
                      <m:rPr>
                        <m:nor/>
                      </m:rPr>
                      <a:rPr lang="en-US" dirty="0"/>
                      <m:t>, </m:t>
                    </m:r>
                    <m:r>
                      <m:rPr>
                        <m:nor/>
                      </m:rPr>
                      <a:rPr lang="en-US" b="0" i="0" dirty="0" smtClean="0"/>
                      <m:t>1</m:t>
                    </m:r>
                    <m:r>
                      <m:rPr>
                        <m:nor/>
                      </m:rPr>
                      <a:rPr lang="en-US" dirty="0">
                        <a:solidFill>
                          <a:srgbClr val="FF0000"/>
                        </a:solidFill>
                      </a:rPr>
                      <m:t>♥</m:t>
                    </m:r>
                    <m:r>
                      <m:rPr>
                        <m:nor/>
                      </m:rPr>
                      <a:rPr lang="en-US" dirty="0"/>
                      <m:t>, </m:t>
                    </m:r>
                    <m:r>
                      <m:rPr>
                        <m:nor/>
                      </m:rPr>
                      <a:rPr lang="en-US" b="0" i="0" dirty="0" smtClean="0"/>
                      <m:t>2</m:t>
                    </m:r>
                    <m:r>
                      <m:rPr>
                        <m:nor/>
                      </m:rPr>
                      <a:rPr lang="en-US" dirty="0">
                        <a:solidFill>
                          <a:srgbClr val="FF0000"/>
                        </a:solidFill>
                      </a:rPr>
                      <m:t>♥</m:t>
                    </m:r>
                    <m:r>
                      <m:rPr>
                        <m:nor/>
                      </m:rPr>
                      <a:rPr lang="en-US" dirty="0"/>
                      <m:t>, </m:t>
                    </m:r>
                    <m:r>
                      <m:rPr>
                        <m:nor/>
                      </m:rPr>
                      <a:rPr lang="en-US" b="0" i="0" dirty="0" smtClean="0"/>
                      <m:t>4</m:t>
                    </m:r>
                    <m:r>
                      <m:rPr>
                        <m:nor/>
                      </m:rPr>
                      <a:rPr lang="en-US" dirty="0">
                        <a:solidFill>
                          <a:srgbClr val="FF0000"/>
                        </a:solidFill>
                      </a:rPr>
                      <m:t>♥</m:t>
                    </m:r>
                    <m:r>
                      <m:rPr>
                        <m:nor/>
                      </m:rPr>
                      <a:rPr lang="en-US" dirty="0"/>
                      <m:t>}</m:t>
                    </m:r>
                  </m:oMath>
                </a14:m>
                <a:endParaRPr lang="en-US"/>
              </a:p>
              <a:p>
                <a:endParaRPr lang="en-US"/>
              </a:p>
            </p:txBody>
          </p:sp>
        </mc:Choice>
        <mc:Fallback xmlns="">
          <p:sp>
            <p:nvSpPr>
              <p:cNvPr id="6" name="TextBox 5">
                <a:extLst>
                  <a:ext uri="{FF2B5EF4-FFF2-40B4-BE49-F238E27FC236}">
                    <a16:creationId xmlns:a16="http://schemas.microsoft.com/office/drawing/2014/main" id="{81D7D898-E010-71D1-C663-684EA90E77AC}"/>
                  </a:ext>
                </a:extLst>
              </p:cNvPr>
              <p:cNvSpPr txBox="1">
                <a:spLocks noRot="1" noChangeAspect="1" noMove="1" noResize="1" noEditPoints="1" noAdjustHandles="1" noChangeArrowheads="1" noChangeShapeType="1" noTextEdit="1"/>
              </p:cNvSpPr>
              <p:nvPr/>
            </p:nvSpPr>
            <p:spPr>
              <a:xfrm>
                <a:off x="2209800" y="1191550"/>
                <a:ext cx="4876800" cy="523220"/>
              </a:xfrm>
              <a:prstGeom prst="rect">
                <a:avLst/>
              </a:prstGeom>
              <a:blipFill>
                <a:blip r:embed="rId2"/>
                <a:stretch>
                  <a:fillRect l="-375" t="-11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 Placeholder 5">
                <a:extLst>
                  <a:ext uri="{FF2B5EF4-FFF2-40B4-BE49-F238E27FC236}">
                    <a16:creationId xmlns:a16="http://schemas.microsoft.com/office/drawing/2014/main" id="{7867B776-2D12-C8FF-9F9C-40ADA383D281}"/>
                  </a:ext>
                </a:extLst>
              </p:cNvPr>
              <p:cNvSpPr txBox="1">
                <a:spLocks/>
              </p:cNvSpPr>
              <p:nvPr/>
            </p:nvSpPr>
            <p:spPr>
              <a:xfrm>
                <a:off x="122308" y="2401700"/>
                <a:ext cx="3699466" cy="19988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9pPr>
              </a:lstStyle>
              <a:p>
                <a:pPr marL="101600" indent="0">
                  <a:buFont typeface="Calibri"/>
                  <a:buNone/>
                </a:pPr>
                <a:r>
                  <a:rPr lang="en-US" sz="1800">
                    <a:latin typeface="Inter Light" panose="02000403000000020004" pitchFamily="2" charset="0"/>
                    <a:ea typeface="Inter Light" panose="02000403000000020004" pitchFamily="2" charset="0"/>
                    <a:cs typeface="Inter Light" panose="02000403000000020004" pitchFamily="2" charset="0"/>
                  </a:rPr>
                  <a:t>Questions:</a:t>
                </a:r>
              </a:p>
              <a:p>
                <a:r>
                  <a:rPr lang="en-US" sz="1800">
                    <a:latin typeface="Inter Light" panose="02000403000000020004" pitchFamily="2" charset="0"/>
                    <a:ea typeface="Inter Light" panose="02000403000000020004" pitchFamily="2" charset="0"/>
                    <a:cs typeface="Inter Light" panose="02000403000000020004" pitchFamily="2" charset="0"/>
                  </a:rPr>
                  <a:t>What is n (the cardinality of the set we’re drawing from)? What is k? What is </a:t>
                </a:r>
                <a14:m>
                  <m:oMath xmlns:m="http://schemas.openxmlformats.org/officeDocument/2006/math">
                    <m:d>
                      <m:dPr>
                        <m:begChr m:val="|"/>
                        <m:endChr m:val="|"/>
                        <m:ctrlPr>
                          <a:rPr lang="en-US" sz="1800" i="1">
                            <a:latin typeface="Cambria Math" panose="02040503050406030204" pitchFamily="18" charset="0"/>
                          </a:rPr>
                        </m:ctrlPr>
                      </m:dPr>
                      <m:e>
                        <m:r>
                          <m:rPr>
                            <m:sty m:val="p"/>
                          </m:rPr>
                          <a:rPr lang="en-US" sz="1800">
                            <a:latin typeface="Cambria Math" panose="02040503050406030204" pitchFamily="18" charset="0"/>
                          </a:rPr>
                          <m:t>Ω</m:t>
                        </m:r>
                      </m:e>
                    </m:d>
                  </m:oMath>
                </a14:m>
                <a:r>
                  <a:rPr lang="en-US" sz="1800">
                    <a:latin typeface="Inter Light" panose="02000403000000020004" pitchFamily="2" charset="0"/>
                    <a:ea typeface="Inter Light" panose="02000403000000020004" pitchFamily="2" charset="0"/>
                    <a:cs typeface="Inter Light" panose="02000403000000020004" pitchFamily="2" charset="0"/>
                  </a:rPr>
                  <a:t>?</a:t>
                </a:r>
              </a:p>
              <a:p>
                <a:r>
                  <a:rPr lang="en-US" sz="1800">
                    <a:latin typeface="Inter Light" panose="02000403000000020004" pitchFamily="2" charset="0"/>
                    <a:ea typeface="Inter Light" panose="02000403000000020004" pitchFamily="2" charset="0"/>
                    <a:cs typeface="Inter Light" panose="02000403000000020004" pitchFamily="2" charset="0"/>
                  </a:rPr>
                  <a:t>Is this with/without replacement?</a:t>
                </a:r>
              </a:p>
              <a:p>
                <a:r>
                  <a:rPr lang="en-US" sz="1800">
                    <a:latin typeface="Inter Light" panose="02000403000000020004" pitchFamily="2" charset="0"/>
                    <a:ea typeface="Inter Light" panose="02000403000000020004" pitchFamily="2" charset="0"/>
                    <a:cs typeface="Inter Light" panose="02000403000000020004" pitchFamily="2" charset="0"/>
                  </a:rPr>
                  <a:t>Is the probability space uniform? </a:t>
                </a:r>
                <a:br>
                  <a:rPr lang="en-US" sz="1800">
                    <a:latin typeface="Inter Light" panose="02000403000000020004" pitchFamily="2" charset="0"/>
                    <a:ea typeface="Inter Light" panose="02000403000000020004" pitchFamily="2" charset="0"/>
                    <a:cs typeface="Inter Light" panose="02000403000000020004" pitchFamily="2" charset="0"/>
                  </a:rPr>
                </a:br>
                <a:endParaRPr lang="en-US" sz="1800">
                  <a:latin typeface="Inter Light" panose="02000403000000020004" pitchFamily="2" charset="0"/>
                  <a:ea typeface="Inter Light" panose="02000403000000020004" pitchFamily="2" charset="0"/>
                  <a:cs typeface="Inter Light" panose="02000403000000020004" pitchFamily="2" charset="0"/>
                </a:endParaRPr>
              </a:p>
            </p:txBody>
          </p:sp>
        </mc:Choice>
        <mc:Fallback xmlns="">
          <p:sp>
            <p:nvSpPr>
              <p:cNvPr id="8" name="Text Placeholder 5">
                <a:extLst>
                  <a:ext uri="{FF2B5EF4-FFF2-40B4-BE49-F238E27FC236}">
                    <a16:creationId xmlns:a16="http://schemas.microsoft.com/office/drawing/2014/main" id="{7867B776-2D12-C8FF-9F9C-40ADA383D281}"/>
                  </a:ext>
                </a:extLst>
              </p:cNvPr>
              <p:cNvSpPr txBox="1">
                <a:spLocks noRot="1" noChangeAspect="1" noMove="1" noResize="1" noEditPoints="1" noAdjustHandles="1" noChangeArrowheads="1" noChangeShapeType="1" noTextEdit="1"/>
              </p:cNvSpPr>
              <p:nvPr/>
            </p:nvSpPr>
            <p:spPr>
              <a:xfrm>
                <a:off x="122308" y="2401700"/>
                <a:ext cx="3699466" cy="1998850"/>
              </a:xfrm>
              <a:prstGeom prst="rect">
                <a:avLst/>
              </a:prstGeom>
              <a:blipFill>
                <a:blip r:embed="rId3"/>
                <a:stretch>
                  <a:fillRect r="-2965" b="-36585"/>
                </a:stretch>
              </a:blipFill>
              <a:ln>
                <a:noFill/>
              </a:ln>
            </p:spPr>
            <p:txBody>
              <a:bodyPr/>
              <a:lstStyle/>
              <a:p>
                <a:r>
                  <a:rPr lang="en-US">
                    <a:noFill/>
                  </a:rPr>
                  <a:t> </a:t>
                </a:r>
              </a:p>
            </p:txBody>
          </p:sp>
        </mc:Fallback>
      </mc:AlternateContent>
      <p:sp>
        <p:nvSpPr>
          <p:cNvPr id="9" name="Text Placeholder 5">
            <a:extLst>
              <a:ext uri="{FF2B5EF4-FFF2-40B4-BE49-F238E27FC236}">
                <a16:creationId xmlns:a16="http://schemas.microsoft.com/office/drawing/2014/main" id="{10973748-BDAF-D9B7-1A12-F55EA51CB3C9}"/>
              </a:ext>
            </a:extLst>
          </p:cNvPr>
          <p:cNvSpPr txBox="1">
            <a:spLocks/>
          </p:cNvSpPr>
          <p:nvPr/>
        </p:nvSpPr>
        <p:spPr>
          <a:xfrm>
            <a:off x="4549382" y="2401700"/>
            <a:ext cx="4366018" cy="19988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9pPr>
          </a:lstStyle>
          <a:p>
            <a:pPr marL="101600" indent="0">
              <a:buFont typeface="Calibri"/>
              <a:buNone/>
            </a:pPr>
            <a:r>
              <a:rPr lang="en-US" sz="1800">
                <a:latin typeface="Inter Light" panose="02000403000000020004" pitchFamily="2" charset="0"/>
                <a:ea typeface="Inter Light" panose="02000403000000020004" pitchFamily="2" charset="0"/>
                <a:cs typeface="Inter Light" panose="02000403000000020004" pitchFamily="2" charset="0"/>
              </a:rPr>
              <a:t>Answers:</a:t>
            </a:r>
          </a:p>
          <a:p>
            <a:r>
              <a:rPr lang="en-US" sz="1800">
                <a:latin typeface="Inter Light" panose="02000403000000020004" pitchFamily="2" charset="0"/>
                <a:ea typeface="Inter Light" panose="02000403000000020004" pitchFamily="2" charset="0"/>
                <a:cs typeface="Inter Light" panose="02000403000000020004" pitchFamily="2" charset="0"/>
              </a:rPr>
              <a:t>n is 52. k is 5. Drawing without replacement.</a:t>
            </a:r>
          </a:p>
          <a:p>
            <a:r>
              <a:rPr lang="en-US" sz="1800">
                <a:latin typeface="Inter Light" panose="02000403000000020004" pitchFamily="2" charset="0"/>
                <a:ea typeface="Inter Light" panose="02000403000000020004" pitchFamily="2" charset="0"/>
                <a:cs typeface="Inter Light" panose="02000403000000020004" pitchFamily="2" charset="0"/>
              </a:rPr>
              <a:t>Drawing 5 items without replacement from a set of cardinality 52, ignoring order: ??</a:t>
            </a:r>
          </a:p>
          <a:p>
            <a:r>
              <a:rPr lang="en-US" sz="1800">
                <a:latin typeface="Inter Light" panose="02000403000000020004" pitchFamily="2" charset="0"/>
                <a:ea typeface="Inter Light" panose="02000403000000020004" pitchFamily="2" charset="0"/>
                <a:cs typeface="Inter Light" panose="02000403000000020004" pitchFamily="2" charset="0"/>
              </a:rPr>
              <a:t>The space is ??</a:t>
            </a:r>
          </a:p>
        </p:txBody>
      </p:sp>
    </p:spTree>
    <p:extLst>
      <p:ext uri="{BB962C8B-B14F-4D97-AF65-F5344CB8AC3E}">
        <p14:creationId xmlns:p14="http://schemas.microsoft.com/office/powerpoint/2010/main" val="23967435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FD71B-C623-650F-8A13-26892AE97E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91B53A-A8F2-973F-86F2-82E76CC7B03F}"/>
              </a:ext>
            </a:extLst>
          </p:cNvPr>
          <p:cNvSpPr>
            <a:spLocks noGrp="1"/>
          </p:cNvSpPr>
          <p:nvPr>
            <p:ph type="title"/>
          </p:nvPr>
        </p:nvSpPr>
        <p:spPr/>
        <p:txBody>
          <a:bodyPr/>
          <a:lstStyle/>
          <a:p>
            <a:r>
              <a:rPr lang="en-US"/>
              <a:t>Alternate Framing: Ignoring Order</a:t>
            </a:r>
          </a:p>
        </p:txBody>
      </p:sp>
      <p:sp>
        <p:nvSpPr>
          <p:cNvPr id="3" name="Text Placeholder 2">
            <a:extLst>
              <a:ext uri="{FF2B5EF4-FFF2-40B4-BE49-F238E27FC236}">
                <a16:creationId xmlns:a16="http://schemas.microsoft.com/office/drawing/2014/main" id="{4E9E481C-022C-F09C-D87B-6BB3062992B9}"/>
              </a:ext>
            </a:extLst>
          </p:cNvPr>
          <p:cNvSpPr>
            <a:spLocks noGrp="1"/>
          </p:cNvSpPr>
          <p:nvPr>
            <p:ph type="body" idx="1"/>
          </p:nvPr>
        </p:nvSpPr>
        <p:spPr/>
        <p:txBody>
          <a:bodyPr/>
          <a:lstStyle/>
          <a:p>
            <a:pPr marL="127000" indent="0">
              <a:buNone/>
            </a:pPr>
            <a:r>
              <a:rPr lang="en-US"/>
              <a:t>With hands playing cards it’s also perfectly reasonable to define the sample space so that we ignore order.</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47FE01F-D164-335D-EEEA-3765265375EF}"/>
                  </a:ext>
                </a:extLst>
              </p:cNvPr>
              <p:cNvSpPr txBox="1"/>
              <p:nvPr/>
            </p:nvSpPr>
            <p:spPr>
              <a:xfrm>
                <a:off x="2209800" y="1191550"/>
                <a:ext cx="4876800" cy="523220"/>
              </a:xfrm>
              <a:prstGeom prst="rect">
                <a:avLst/>
              </a:prstGeom>
              <a:noFill/>
            </p:spPr>
            <p:txBody>
              <a:bodyPr wrap="square" rtlCol="0">
                <a:spAutoFit/>
              </a:bodyPr>
              <a:lstStyle/>
              <a:p>
                <a:r>
                  <a:rPr lang="en-US"/>
                  <a:t>{1</a:t>
                </a:r>
                <a:r>
                  <a:rPr lang="en-US">
                    <a:solidFill>
                      <a:srgbClr val="FF0000"/>
                    </a:solidFill>
                  </a:rPr>
                  <a:t>♥</a:t>
                </a:r>
                <a:r>
                  <a:rPr lang="en-US"/>
                  <a:t>, 2</a:t>
                </a:r>
                <a:r>
                  <a:rPr lang="en-US">
                    <a:solidFill>
                      <a:srgbClr val="FF0000"/>
                    </a:solidFill>
                  </a:rPr>
                  <a:t>♥</a:t>
                </a:r>
                <a:r>
                  <a:rPr lang="en-US"/>
                  <a:t>, 3</a:t>
                </a:r>
                <a:r>
                  <a:rPr lang="en-US">
                    <a:solidFill>
                      <a:srgbClr val="FF0000"/>
                    </a:solidFill>
                  </a:rPr>
                  <a:t>♥</a:t>
                </a:r>
                <a:r>
                  <a:rPr lang="en-US"/>
                  <a:t>, 4</a:t>
                </a:r>
                <a:r>
                  <a:rPr lang="en-US">
                    <a:solidFill>
                      <a:srgbClr val="FF0000"/>
                    </a:solidFill>
                  </a:rPr>
                  <a:t>♥</a:t>
                </a:r>
                <a:r>
                  <a:rPr lang="en-US"/>
                  <a:t>, 5</a:t>
                </a:r>
                <a:r>
                  <a:rPr lang="en-US">
                    <a:solidFill>
                      <a:srgbClr val="FF0000"/>
                    </a:solidFill>
                  </a:rPr>
                  <a:t>♥</a:t>
                </a:r>
                <a:r>
                  <a:rPr lang="en-US"/>
                  <a:t>} </a:t>
                </a:r>
                <a14:m>
                  <m:oMath xmlns:m="http://schemas.openxmlformats.org/officeDocument/2006/math">
                    <m:r>
                      <a:rPr lang="en-US" i="1" smtClean="0">
                        <a:latin typeface="Cambria Math" panose="02040503050406030204" pitchFamily="18" charset="0"/>
                        <a:ea typeface="Cambria Math" panose="02040503050406030204" pitchFamily="18" charset="0"/>
                      </a:rPr>
                      <m:t>≡</m:t>
                    </m:r>
                    <m:r>
                      <m:rPr>
                        <m:nor/>
                      </m:rPr>
                      <a:rPr lang="en-US" dirty="0"/>
                      <m:t>{5</m:t>
                    </m:r>
                    <m:r>
                      <m:rPr>
                        <m:nor/>
                      </m:rPr>
                      <a:rPr lang="en-US" dirty="0">
                        <a:solidFill>
                          <a:srgbClr val="FF0000"/>
                        </a:solidFill>
                      </a:rPr>
                      <m:t>♥</m:t>
                    </m:r>
                    <m:r>
                      <m:rPr>
                        <m:nor/>
                      </m:rPr>
                      <a:rPr lang="en-US" dirty="0"/>
                      <m:t>, </m:t>
                    </m:r>
                    <m:r>
                      <m:rPr>
                        <m:nor/>
                      </m:rPr>
                      <a:rPr lang="en-US" b="0" i="0" dirty="0" smtClean="0"/>
                      <m:t>3</m:t>
                    </m:r>
                    <m:r>
                      <m:rPr>
                        <m:nor/>
                      </m:rPr>
                      <a:rPr lang="en-US" dirty="0">
                        <a:solidFill>
                          <a:srgbClr val="FF0000"/>
                        </a:solidFill>
                      </a:rPr>
                      <m:t>♥</m:t>
                    </m:r>
                    <m:r>
                      <m:rPr>
                        <m:nor/>
                      </m:rPr>
                      <a:rPr lang="en-US" dirty="0"/>
                      <m:t>, </m:t>
                    </m:r>
                    <m:r>
                      <m:rPr>
                        <m:nor/>
                      </m:rPr>
                      <a:rPr lang="en-US" b="0" i="0" dirty="0" smtClean="0"/>
                      <m:t>1</m:t>
                    </m:r>
                    <m:r>
                      <m:rPr>
                        <m:nor/>
                      </m:rPr>
                      <a:rPr lang="en-US" dirty="0">
                        <a:solidFill>
                          <a:srgbClr val="FF0000"/>
                        </a:solidFill>
                      </a:rPr>
                      <m:t>♥</m:t>
                    </m:r>
                    <m:r>
                      <m:rPr>
                        <m:nor/>
                      </m:rPr>
                      <a:rPr lang="en-US" dirty="0"/>
                      <m:t>, </m:t>
                    </m:r>
                    <m:r>
                      <m:rPr>
                        <m:nor/>
                      </m:rPr>
                      <a:rPr lang="en-US" b="0" i="0" dirty="0" smtClean="0"/>
                      <m:t>2</m:t>
                    </m:r>
                    <m:r>
                      <m:rPr>
                        <m:nor/>
                      </m:rPr>
                      <a:rPr lang="en-US" dirty="0">
                        <a:solidFill>
                          <a:srgbClr val="FF0000"/>
                        </a:solidFill>
                      </a:rPr>
                      <m:t>♥</m:t>
                    </m:r>
                    <m:r>
                      <m:rPr>
                        <m:nor/>
                      </m:rPr>
                      <a:rPr lang="en-US" dirty="0"/>
                      <m:t>, </m:t>
                    </m:r>
                    <m:r>
                      <m:rPr>
                        <m:nor/>
                      </m:rPr>
                      <a:rPr lang="en-US" b="0" i="0" dirty="0" smtClean="0"/>
                      <m:t>4</m:t>
                    </m:r>
                    <m:r>
                      <m:rPr>
                        <m:nor/>
                      </m:rPr>
                      <a:rPr lang="en-US" dirty="0">
                        <a:solidFill>
                          <a:srgbClr val="FF0000"/>
                        </a:solidFill>
                      </a:rPr>
                      <m:t>♥</m:t>
                    </m:r>
                    <m:r>
                      <m:rPr>
                        <m:nor/>
                      </m:rPr>
                      <a:rPr lang="en-US" dirty="0"/>
                      <m:t>}</m:t>
                    </m:r>
                  </m:oMath>
                </a14:m>
                <a:endParaRPr lang="en-US"/>
              </a:p>
              <a:p>
                <a:endParaRPr lang="en-US"/>
              </a:p>
            </p:txBody>
          </p:sp>
        </mc:Choice>
        <mc:Fallback xmlns="">
          <p:sp>
            <p:nvSpPr>
              <p:cNvPr id="6" name="TextBox 5">
                <a:extLst>
                  <a:ext uri="{FF2B5EF4-FFF2-40B4-BE49-F238E27FC236}">
                    <a16:creationId xmlns:a16="http://schemas.microsoft.com/office/drawing/2014/main" id="{347FE01F-D164-335D-EEEA-3765265375EF}"/>
                  </a:ext>
                </a:extLst>
              </p:cNvPr>
              <p:cNvSpPr txBox="1">
                <a:spLocks noRot="1" noChangeAspect="1" noMove="1" noResize="1" noEditPoints="1" noAdjustHandles="1" noChangeArrowheads="1" noChangeShapeType="1" noTextEdit="1"/>
              </p:cNvSpPr>
              <p:nvPr/>
            </p:nvSpPr>
            <p:spPr>
              <a:xfrm>
                <a:off x="2209800" y="1191550"/>
                <a:ext cx="4876800" cy="523220"/>
              </a:xfrm>
              <a:prstGeom prst="rect">
                <a:avLst/>
              </a:prstGeom>
              <a:blipFill>
                <a:blip r:embed="rId2"/>
                <a:stretch>
                  <a:fillRect l="-375" t="-11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 Placeholder 5">
                <a:extLst>
                  <a:ext uri="{FF2B5EF4-FFF2-40B4-BE49-F238E27FC236}">
                    <a16:creationId xmlns:a16="http://schemas.microsoft.com/office/drawing/2014/main" id="{BBB0008E-2CB8-AD1C-3D4C-E32BD0D52729}"/>
                  </a:ext>
                </a:extLst>
              </p:cNvPr>
              <p:cNvSpPr txBox="1">
                <a:spLocks/>
              </p:cNvSpPr>
              <p:nvPr/>
            </p:nvSpPr>
            <p:spPr>
              <a:xfrm>
                <a:off x="122308" y="2401700"/>
                <a:ext cx="3699466" cy="19988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9pPr>
              </a:lstStyle>
              <a:p>
                <a:pPr marL="101600" indent="0">
                  <a:buFont typeface="Calibri"/>
                  <a:buNone/>
                </a:pPr>
                <a:r>
                  <a:rPr lang="en-US" sz="1800">
                    <a:latin typeface="Inter Light" panose="02000403000000020004" pitchFamily="2" charset="0"/>
                    <a:ea typeface="Inter Light" panose="02000403000000020004" pitchFamily="2" charset="0"/>
                    <a:cs typeface="Inter Light" panose="02000403000000020004" pitchFamily="2" charset="0"/>
                  </a:rPr>
                  <a:t>Questions:</a:t>
                </a:r>
              </a:p>
              <a:p>
                <a:r>
                  <a:rPr lang="en-US" sz="1800">
                    <a:latin typeface="Inter Light" panose="02000403000000020004" pitchFamily="2" charset="0"/>
                    <a:ea typeface="Inter Light" panose="02000403000000020004" pitchFamily="2" charset="0"/>
                    <a:cs typeface="Inter Light" panose="02000403000000020004" pitchFamily="2" charset="0"/>
                  </a:rPr>
                  <a:t>What is n (the cardinality of the set we’re drawing from)? What is k? What is </a:t>
                </a:r>
                <a14:m>
                  <m:oMath xmlns:m="http://schemas.openxmlformats.org/officeDocument/2006/math">
                    <m:d>
                      <m:dPr>
                        <m:begChr m:val="|"/>
                        <m:endChr m:val="|"/>
                        <m:ctrlPr>
                          <a:rPr lang="en-US" sz="1800" i="1">
                            <a:latin typeface="Cambria Math" panose="02040503050406030204" pitchFamily="18" charset="0"/>
                          </a:rPr>
                        </m:ctrlPr>
                      </m:dPr>
                      <m:e>
                        <m:r>
                          <m:rPr>
                            <m:sty m:val="p"/>
                          </m:rPr>
                          <a:rPr lang="en-US" sz="1800">
                            <a:latin typeface="Cambria Math" panose="02040503050406030204" pitchFamily="18" charset="0"/>
                          </a:rPr>
                          <m:t>Ω</m:t>
                        </m:r>
                      </m:e>
                    </m:d>
                  </m:oMath>
                </a14:m>
                <a:r>
                  <a:rPr lang="en-US" sz="1800">
                    <a:latin typeface="Inter Light" panose="02000403000000020004" pitchFamily="2" charset="0"/>
                    <a:ea typeface="Inter Light" panose="02000403000000020004" pitchFamily="2" charset="0"/>
                    <a:cs typeface="Inter Light" panose="02000403000000020004" pitchFamily="2" charset="0"/>
                  </a:rPr>
                  <a:t>?</a:t>
                </a:r>
              </a:p>
              <a:p>
                <a:r>
                  <a:rPr lang="en-US" sz="1800">
                    <a:latin typeface="Inter Light" panose="02000403000000020004" pitchFamily="2" charset="0"/>
                    <a:ea typeface="Inter Light" panose="02000403000000020004" pitchFamily="2" charset="0"/>
                    <a:cs typeface="Inter Light" panose="02000403000000020004" pitchFamily="2" charset="0"/>
                  </a:rPr>
                  <a:t>Is this with/without replacement?</a:t>
                </a:r>
              </a:p>
              <a:p>
                <a:r>
                  <a:rPr lang="en-US" sz="1800">
                    <a:latin typeface="Inter Light" panose="02000403000000020004" pitchFamily="2" charset="0"/>
                    <a:ea typeface="Inter Light" panose="02000403000000020004" pitchFamily="2" charset="0"/>
                    <a:cs typeface="Inter Light" panose="02000403000000020004" pitchFamily="2" charset="0"/>
                  </a:rPr>
                  <a:t>Is the probability space uniform? </a:t>
                </a:r>
                <a:br>
                  <a:rPr lang="en-US" sz="1800">
                    <a:latin typeface="Inter Light" panose="02000403000000020004" pitchFamily="2" charset="0"/>
                    <a:ea typeface="Inter Light" panose="02000403000000020004" pitchFamily="2" charset="0"/>
                    <a:cs typeface="Inter Light" panose="02000403000000020004" pitchFamily="2" charset="0"/>
                  </a:rPr>
                </a:br>
                <a:endParaRPr lang="en-US" sz="1800">
                  <a:latin typeface="Inter Light" panose="02000403000000020004" pitchFamily="2" charset="0"/>
                  <a:ea typeface="Inter Light" panose="02000403000000020004" pitchFamily="2" charset="0"/>
                  <a:cs typeface="Inter Light" panose="02000403000000020004" pitchFamily="2" charset="0"/>
                </a:endParaRPr>
              </a:p>
            </p:txBody>
          </p:sp>
        </mc:Choice>
        <mc:Fallback xmlns="">
          <p:sp>
            <p:nvSpPr>
              <p:cNvPr id="7" name="Text Placeholder 5">
                <a:extLst>
                  <a:ext uri="{FF2B5EF4-FFF2-40B4-BE49-F238E27FC236}">
                    <a16:creationId xmlns:a16="http://schemas.microsoft.com/office/drawing/2014/main" id="{BBB0008E-2CB8-AD1C-3D4C-E32BD0D52729}"/>
                  </a:ext>
                </a:extLst>
              </p:cNvPr>
              <p:cNvSpPr txBox="1">
                <a:spLocks noRot="1" noChangeAspect="1" noMove="1" noResize="1" noEditPoints="1" noAdjustHandles="1" noChangeArrowheads="1" noChangeShapeType="1" noTextEdit="1"/>
              </p:cNvSpPr>
              <p:nvPr/>
            </p:nvSpPr>
            <p:spPr>
              <a:xfrm>
                <a:off x="122308" y="2401700"/>
                <a:ext cx="3699466" cy="1998850"/>
              </a:xfrm>
              <a:prstGeom prst="rect">
                <a:avLst/>
              </a:prstGeom>
              <a:blipFill>
                <a:blip r:embed="rId3"/>
                <a:stretch>
                  <a:fillRect r="-2965" b="-3658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 Placeholder 5">
                <a:extLst>
                  <a:ext uri="{FF2B5EF4-FFF2-40B4-BE49-F238E27FC236}">
                    <a16:creationId xmlns:a16="http://schemas.microsoft.com/office/drawing/2014/main" id="{3FB7EC72-6267-2C66-6AE1-404DA14E9354}"/>
                  </a:ext>
                </a:extLst>
              </p:cNvPr>
              <p:cNvSpPr txBox="1">
                <a:spLocks/>
              </p:cNvSpPr>
              <p:nvPr/>
            </p:nvSpPr>
            <p:spPr>
              <a:xfrm>
                <a:off x="4549382" y="2401700"/>
                <a:ext cx="4366018" cy="19988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9pPr>
              </a:lstStyle>
              <a:p>
                <a:pPr marL="101600" indent="0">
                  <a:buFont typeface="Calibri"/>
                  <a:buNone/>
                </a:pPr>
                <a:r>
                  <a:rPr lang="en-US" sz="1800" dirty="0">
                    <a:latin typeface="Inter Light" panose="02000403000000020004" pitchFamily="2" charset="0"/>
                    <a:ea typeface="Inter Light" panose="02000403000000020004" pitchFamily="2" charset="0"/>
                    <a:cs typeface="Inter Light" panose="02000403000000020004" pitchFamily="2" charset="0"/>
                  </a:rPr>
                  <a:t>Answers:</a:t>
                </a:r>
              </a:p>
              <a:p>
                <a:r>
                  <a:rPr lang="en-US" sz="1800" dirty="0">
                    <a:latin typeface="Inter Light" panose="02000403000000020004" pitchFamily="2" charset="0"/>
                    <a:ea typeface="Inter Light" panose="02000403000000020004" pitchFamily="2" charset="0"/>
                    <a:cs typeface="Inter Light" panose="02000403000000020004" pitchFamily="2" charset="0"/>
                  </a:rPr>
                  <a:t>n is 52. k is 5. Drawing without replacement.</a:t>
                </a:r>
              </a:p>
              <a:p>
                <a:r>
                  <a:rPr lang="en-US" sz="1800" dirty="0">
                    <a:latin typeface="Inter Light" panose="02000403000000020004" pitchFamily="2" charset="0"/>
                    <a:ea typeface="Inter Light" panose="02000403000000020004" pitchFamily="2" charset="0"/>
                    <a:cs typeface="Inter Light" panose="02000403000000020004" pitchFamily="2" charset="0"/>
                  </a:rPr>
                  <a:t>Drawing 5 items without replacement from a set of cardinality 52, ignoring order: </a:t>
                </a:r>
                <a14:m>
                  <m:oMath xmlns:m="http://schemas.openxmlformats.org/officeDocument/2006/math">
                    <m:d>
                      <m:dPr>
                        <m:ctrlPr>
                          <a:rPr lang="en-US" sz="1800" i="1" smtClean="0">
                            <a:latin typeface="Cambria Math" panose="02040503050406030204" pitchFamily="18" charset="0"/>
                            <a:ea typeface="Inter Light" panose="02000403000000020004" pitchFamily="2" charset="0"/>
                            <a:cs typeface="Inter Light" panose="02000403000000020004" pitchFamily="2" charset="0"/>
                          </a:rPr>
                        </m:ctrlPr>
                      </m:dPr>
                      <m:e>
                        <m:f>
                          <m:fPr>
                            <m:type m:val="noBar"/>
                            <m:ctrlPr>
                              <a:rPr lang="en-US" sz="1800" i="1" smtClean="0">
                                <a:latin typeface="Cambria Math" panose="02040503050406030204" pitchFamily="18" charset="0"/>
                                <a:ea typeface="Inter Light" panose="02000403000000020004" pitchFamily="2" charset="0"/>
                                <a:cs typeface="Inter Light" panose="02000403000000020004" pitchFamily="2" charset="0"/>
                              </a:rPr>
                            </m:ctrlPr>
                          </m:fPr>
                          <m:num>
                            <m:r>
                              <a:rPr lang="en-US" sz="1800" b="0" i="1" smtClean="0">
                                <a:latin typeface="Cambria Math" panose="02040503050406030204" pitchFamily="18" charset="0"/>
                                <a:ea typeface="Inter Light" panose="02000403000000020004" pitchFamily="2" charset="0"/>
                                <a:cs typeface="Inter Light" panose="02000403000000020004" pitchFamily="2" charset="0"/>
                              </a:rPr>
                              <m:t>52</m:t>
                            </m:r>
                          </m:num>
                          <m:den>
                            <m:r>
                              <a:rPr lang="en-US" sz="1800" b="0" i="1" smtClean="0">
                                <a:latin typeface="Cambria Math" panose="02040503050406030204" pitchFamily="18" charset="0"/>
                                <a:ea typeface="Inter Light" panose="02000403000000020004" pitchFamily="2" charset="0"/>
                                <a:cs typeface="Inter Light" panose="02000403000000020004" pitchFamily="2" charset="0"/>
                              </a:rPr>
                              <m:t>5</m:t>
                            </m:r>
                          </m:den>
                        </m:f>
                      </m:e>
                    </m:d>
                  </m:oMath>
                </a14:m>
                <a:r>
                  <a:rPr lang="en-US" sz="1800" dirty="0">
                    <a:latin typeface="Inter Light" panose="02000403000000020004" pitchFamily="2" charset="0"/>
                    <a:ea typeface="Inter Light" panose="02000403000000020004" pitchFamily="2" charset="0"/>
                    <a:cs typeface="Inter Light" panose="02000403000000020004" pitchFamily="2" charset="0"/>
                  </a:rPr>
                  <a:t> or 2,598,960 possible hands.</a:t>
                </a:r>
              </a:p>
              <a:p>
                <a:r>
                  <a:rPr lang="en-US" sz="1800" dirty="0">
                    <a:latin typeface="Inter Light" panose="02000403000000020004" pitchFamily="2" charset="0"/>
                    <a:ea typeface="Inter Light" panose="02000403000000020004" pitchFamily="2" charset="0"/>
                    <a:cs typeface="Inter Light" panose="02000403000000020004" pitchFamily="2" charset="0"/>
                  </a:rPr>
                  <a:t>The space is ….  ?</a:t>
                </a:r>
              </a:p>
            </p:txBody>
          </p:sp>
        </mc:Choice>
        <mc:Fallback xmlns="">
          <p:sp>
            <p:nvSpPr>
              <p:cNvPr id="8" name="Text Placeholder 5">
                <a:extLst>
                  <a:ext uri="{FF2B5EF4-FFF2-40B4-BE49-F238E27FC236}">
                    <a16:creationId xmlns:a16="http://schemas.microsoft.com/office/drawing/2014/main" id="{3FB7EC72-6267-2C66-6AE1-404DA14E9354}"/>
                  </a:ext>
                </a:extLst>
              </p:cNvPr>
              <p:cNvSpPr txBox="1">
                <a:spLocks noRot="1" noChangeAspect="1" noMove="1" noResize="1" noEditPoints="1" noAdjustHandles="1" noChangeArrowheads="1" noChangeShapeType="1" noTextEdit="1"/>
              </p:cNvSpPr>
              <p:nvPr/>
            </p:nvSpPr>
            <p:spPr>
              <a:xfrm>
                <a:off x="4549382" y="2401700"/>
                <a:ext cx="4366018" cy="1998850"/>
              </a:xfrm>
              <a:prstGeom prst="rect">
                <a:avLst/>
              </a:prstGeom>
              <a:blipFill>
                <a:blip r:embed="rId4"/>
                <a:stretch>
                  <a:fillRect b="-41159"/>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829667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31999-8D65-EB92-B43F-E3B24DE393EF}"/>
              </a:ext>
            </a:extLst>
          </p:cNvPr>
          <p:cNvSpPr>
            <a:spLocks noGrp="1"/>
          </p:cNvSpPr>
          <p:nvPr>
            <p:ph type="title"/>
          </p:nvPr>
        </p:nvSpPr>
        <p:spPr/>
        <p:txBody>
          <a:bodyPr/>
          <a:lstStyle/>
          <a:p>
            <a:r>
              <a:rPr lang="en-US"/>
              <a:t>Probability and CS70</a:t>
            </a:r>
          </a:p>
        </p:txBody>
      </p:sp>
      <p:sp>
        <p:nvSpPr>
          <p:cNvPr id="3" name="Text Placeholder 2">
            <a:extLst>
              <a:ext uri="{FF2B5EF4-FFF2-40B4-BE49-F238E27FC236}">
                <a16:creationId xmlns:a16="http://schemas.microsoft.com/office/drawing/2014/main" id="{909C8308-BA3F-1BA8-74CB-90FF575F4AD9}"/>
              </a:ext>
            </a:extLst>
          </p:cNvPr>
          <p:cNvSpPr>
            <a:spLocks noGrp="1"/>
          </p:cNvSpPr>
          <p:nvPr>
            <p:ph type="body" idx="1"/>
          </p:nvPr>
        </p:nvSpPr>
        <p:spPr/>
        <p:txBody>
          <a:bodyPr/>
          <a:lstStyle/>
          <a:p>
            <a:pPr marL="127000" indent="0">
              <a:buNone/>
            </a:pPr>
            <a:r>
              <a:rPr lang="en-US" dirty="0"/>
              <a:t>In CS70, we’ll give you a solid foundation for probability.</a:t>
            </a:r>
          </a:p>
          <a:p>
            <a:r>
              <a:rPr lang="en-US" dirty="0"/>
              <a:t>What did the “9%” mean in that chance for a mega-tsunami?</a:t>
            </a:r>
          </a:p>
          <a:p>
            <a:r>
              <a:rPr lang="en-US" dirty="0"/>
              <a:t>Which outcome of coin flips is more likely?</a:t>
            </a:r>
          </a:p>
          <a:p>
            <a:r>
              <a:rPr lang="en-US" dirty="0"/>
              <a:t>What is the chance we picked shopping center 1?</a:t>
            </a:r>
          </a:p>
          <a:p>
            <a:pPr marL="127000" indent="0">
              <a:buNone/>
            </a:pPr>
            <a:endParaRPr lang="en-US" dirty="0"/>
          </a:p>
          <a:p>
            <a:pPr marL="127000" indent="0">
              <a:buNone/>
            </a:pPr>
            <a:r>
              <a:rPr lang="en-US" dirty="0"/>
              <a:t>Probabilistic reasoning is famously counterintuitive!</a:t>
            </a:r>
          </a:p>
          <a:p>
            <a:r>
              <a:rPr lang="en-US" dirty="0"/>
              <a:t>A firm foundation will keep you safe from easy mistakes.</a:t>
            </a:r>
          </a:p>
        </p:txBody>
      </p:sp>
    </p:spTree>
    <p:extLst>
      <p:ext uri="{BB962C8B-B14F-4D97-AF65-F5344CB8AC3E}">
        <p14:creationId xmlns:p14="http://schemas.microsoft.com/office/powerpoint/2010/main" val="181836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D9D04-0DEE-A832-2129-A297C3E82E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74831E-EB34-0570-515A-63CB437AF990}"/>
              </a:ext>
            </a:extLst>
          </p:cNvPr>
          <p:cNvSpPr>
            <a:spLocks noGrp="1"/>
          </p:cNvSpPr>
          <p:nvPr>
            <p:ph type="title"/>
          </p:nvPr>
        </p:nvSpPr>
        <p:spPr/>
        <p:txBody>
          <a:bodyPr/>
          <a:lstStyle/>
          <a:p>
            <a:r>
              <a:rPr lang="en-US"/>
              <a:t>Alternate Framing: Ignoring Order</a:t>
            </a:r>
          </a:p>
        </p:txBody>
      </p:sp>
      <p:sp>
        <p:nvSpPr>
          <p:cNvPr id="3" name="Text Placeholder 2">
            <a:extLst>
              <a:ext uri="{FF2B5EF4-FFF2-40B4-BE49-F238E27FC236}">
                <a16:creationId xmlns:a16="http://schemas.microsoft.com/office/drawing/2014/main" id="{32E68C54-C92E-F236-2AEA-B28083FC70BA}"/>
              </a:ext>
            </a:extLst>
          </p:cNvPr>
          <p:cNvSpPr>
            <a:spLocks noGrp="1"/>
          </p:cNvSpPr>
          <p:nvPr>
            <p:ph type="body" idx="1"/>
          </p:nvPr>
        </p:nvSpPr>
        <p:spPr/>
        <p:txBody>
          <a:bodyPr/>
          <a:lstStyle/>
          <a:p>
            <a:pPr marL="127000" indent="0">
              <a:buNone/>
            </a:pPr>
            <a:r>
              <a:rPr lang="en-US"/>
              <a:t>With hands playing cards it’s also perfectly reasonable to define the sample space so that we ignore order.</a:t>
            </a:r>
          </a:p>
          <a:p>
            <a:pPr marL="127000" indent="0">
              <a:buNone/>
            </a:pPr>
            <a:endParaRPr lang="en-US"/>
          </a:p>
          <a:p>
            <a:pPr marL="127000" indent="0">
              <a:buNone/>
            </a:pPr>
            <a:r>
              <a:rPr lang="en-US"/>
              <a:t>Why is this probability space uniform, but the probability space of two four-sided dice ignoring order was not uniform?</a:t>
            </a:r>
          </a:p>
        </p:txBody>
      </p:sp>
      <mc:AlternateContent xmlns:mc="http://schemas.openxmlformats.org/markup-compatibility/2006" xmlns:a14="http://schemas.microsoft.com/office/drawing/2010/main">
        <mc:Choice Requires="a14">
          <p:sp>
            <p:nvSpPr>
              <p:cNvPr id="4" name="Text Placeholder 5">
                <a:extLst>
                  <a:ext uri="{FF2B5EF4-FFF2-40B4-BE49-F238E27FC236}">
                    <a16:creationId xmlns:a16="http://schemas.microsoft.com/office/drawing/2014/main" id="{FCE5C53C-C6C4-F553-3A33-FC7D1C13F283}"/>
                  </a:ext>
                </a:extLst>
              </p:cNvPr>
              <p:cNvSpPr txBox="1">
                <a:spLocks/>
              </p:cNvSpPr>
              <p:nvPr/>
            </p:nvSpPr>
            <p:spPr>
              <a:xfrm>
                <a:off x="122308" y="2401700"/>
                <a:ext cx="3699466" cy="19988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9pPr>
              </a:lstStyle>
              <a:p>
                <a:pPr marL="101600" indent="0">
                  <a:buFont typeface="Calibri"/>
                  <a:buNone/>
                </a:pPr>
                <a:r>
                  <a:rPr lang="en-US" sz="1800">
                    <a:latin typeface="Inter Light" panose="02000403000000020004" pitchFamily="2" charset="0"/>
                    <a:ea typeface="Inter Light" panose="02000403000000020004" pitchFamily="2" charset="0"/>
                    <a:cs typeface="Inter Light" panose="02000403000000020004" pitchFamily="2" charset="0"/>
                  </a:rPr>
                  <a:t>Questions:</a:t>
                </a:r>
              </a:p>
              <a:p>
                <a:r>
                  <a:rPr lang="en-US" sz="1800">
                    <a:latin typeface="Inter Light" panose="02000403000000020004" pitchFamily="2" charset="0"/>
                    <a:ea typeface="Inter Light" panose="02000403000000020004" pitchFamily="2" charset="0"/>
                    <a:cs typeface="Inter Light" panose="02000403000000020004" pitchFamily="2" charset="0"/>
                  </a:rPr>
                  <a:t>What is n (the cardinality of the set we’re drawing from)? What is k? What is </a:t>
                </a:r>
                <a14:m>
                  <m:oMath xmlns:m="http://schemas.openxmlformats.org/officeDocument/2006/math">
                    <m:d>
                      <m:dPr>
                        <m:begChr m:val="|"/>
                        <m:endChr m:val="|"/>
                        <m:ctrlPr>
                          <a:rPr lang="en-US" sz="1800" i="1">
                            <a:latin typeface="Cambria Math" panose="02040503050406030204" pitchFamily="18" charset="0"/>
                          </a:rPr>
                        </m:ctrlPr>
                      </m:dPr>
                      <m:e>
                        <m:r>
                          <m:rPr>
                            <m:sty m:val="p"/>
                          </m:rPr>
                          <a:rPr lang="en-US" sz="1800">
                            <a:latin typeface="Cambria Math" panose="02040503050406030204" pitchFamily="18" charset="0"/>
                          </a:rPr>
                          <m:t>Ω</m:t>
                        </m:r>
                      </m:e>
                    </m:d>
                  </m:oMath>
                </a14:m>
                <a:r>
                  <a:rPr lang="en-US" sz="1800">
                    <a:latin typeface="Inter Light" panose="02000403000000020004" pitchFamily="2" charset="0"/>
                    <a:ea typeface="Inter Light" panose="02000403000000020004" pitchFamily="2" charset="0"/>
                    <a:cs typeface="Inter Light" panose="02000403000000020004" pitchFamily="2" charset="0"/>
                  </a:rPr>
                  <a:t>?</a:t>
                </a:r>
              </a:p>
              <a:p>
                <a:r>
                  <a:rPr lang="en-US" sz="1800">
                    <a:latin typeface="Inter Light" panose="02000403000000020004" pitchFamily="2" charset="0"/>
                    <a:ea typeface="Inter Light" panose="02000403000000020004" pitchFamily="2" charset="0"/>
                    <a:cs typeface="Inter Light" panose="02000403000000020004" pitchFamily="2" charset="0"/>
                  </a:rPr>
                  <a:t>Is this with/without replacement?</a:t>
                </a:r>
              </a:p>
              <a:p>
                <a:r>
                  <a:rPr lang="en-US" sz="1800">
                    <a:latin typeface="Inter Light" panose="02000403000000020004" pitchFamily="2" charset="0"/>
                    <a:ea typeface="Inter Light" panose="02000403000000020004" pitchFamily="2" charset="0"/>
                    <a:cs typeface="Inter Light" panose="02000403000000020004" pitchFamily="2" charset="0"/>
                  </a:rPr>
                  <a:t>Is the probability space uniform? </a:t>
                </a:r>
                <a:br>
                  <a:rPr lang="en-US" sz="1800">
                    <a:latin typeface="Inter Light" panose="02000403000000020004" pitchFamily="2" charset="0"/>
                    <a:ea typeface="Inter Light" panose="02000403000000020004" pitchFamily="2" charset="0"/>
                    <a:cs typeface="Inter Light" panose="02000403000000020004" pitchFamily="2" charset="0"/>
                  </a:rPr>
                </a:br>
                <a:endParaRPr lang="en-US" sz="1800">
                  <a:latin typeface="Inter Light" panose="02000403000000020004" pitchFamily="2" charset="0"/>
                  <a:ea typeface="Inter Light" panose="02000403000000020004" pitchFamily="2" charset="0"/>
                  <a:cs typeface="Inter Light" panose="02000403000000020004" pitchFamily="2" charset="0"/>
                </a:endParaRPr>
              </a:p>
            </p:txBody>
          </p:sp>
        </mc:Choice>
        <mc:Fallback xmlns="">
          <p:sp>
            <p:nvSpPr>
              <p:cNvPr id="4" name="Text Placeholder 5">
                <a:extLst>
                  <a:ext uri="{FF2B5EF4-FFF2-40B4-BE49-F238E27FC236}">
                    <a16:creationId xmlns:a16="http://schemas.microsoft.com/office/drawing/2014/main" id="{FCE5C53C-C6C4-F553-3A33-FC7D1C13F283}"/>
                  </a:ext>
                </a:extLst>
              </p:cNvPr>
              <p:cNvSpPr txBox="1">
                <a:spLocks noRot="1" noChangeAspect="1" noMove="1" noResize="1" noEditPoints="1" noAdjustHandles="1" noChangeArrowheads="1" noChangeShapeType="1" noTextEdit="1"/>
              </p:cNvSpPr>
              <p:nvPr/>
            </p:nvSpPr>
            <p:spPr>
              <a:xfrm>
                <a:off x="122308" y="2401700"/>
                <a:ext cx="3699466" cy="1998850"/>
              </a:xfrm>
              <a:prstGeom prst="rect">
                <a:avLst/>
              </a:prstGeom>
              <a:blipFill>
                <a:blip r:embed="rId2"/>
                <a:stretch>
                  <a:fillRect r="-2965" b="-3658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 Placeholder 5">
                <a:extLst>
                  <a:ext uri="{FF2B5EF4-FFF2-40B4-BE49-F238E27FC236}">
                    <a16:creationId xmlns:a16="http://schemas.microsoft.com/office/drawing/2014/main" id="{34E1FDCA-8146-B759-AF94-687B3E86FA2F}"/>
                  </a:ext>
                </a:extLst>
              </p:cNvPr>
              <p:cNvSpPr txBox="1">
                <a:spLocks/>
              </p:cNvSpPr>
              <p:nvPr/>
            </p:nvSpPr>
            <p:spPr>
              <a:xfrm>
                <a:off x="4549382" y="2401700"/>
                <a:ext cx="4366018" cy="19988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9pPr>
              </a:lstStyle>
              <a:p>
                <a:pPr marL="101600" indent="0">
                  <a:buFont typeface="Calibri"/>
                  <a:buNone/>
                </a:pPr>
                <a:r>
                  <a:rPr lang="en-US" sz="1800">
                    <a:latin typeface="Inter Light" panose="02000403000000020004" pitchFamily="2" charset="0"/>
                    <a:ea typeface="Inter Light" panose="02000403000000020004" pitchFamily="2" charset="0"/>
                    <a:cs typeface="Inter Light" panose="02000403000000020004" pitchFamily="2" charset="0"/>
                  </a:rPr>
                  <a:t>Answers:</a:t>
                </a:r>
              </a:p>
              <a:p>
                <a:r>
                  <a:rPr lang="en-US" sz="1800">
                    <a:latin typeface="Inter Light" panose="02000403000000020004" pitchFamily="2" charset="0"/>
                    <a:ea typeface="Inter Light" panose="02000403000000020004" pitchFamily="2" charset="0"/>
                    <a:cs typeface="Inter Light" panose="02000403000000020004" pitchFamily="2" charset="0"/>
                  </a:rPr>
                  <a:t>n is 52. k is 5. Drawing without replacement.</a:t>
                </a:r>
              </a:p>
              <a:p>
                <a:r>
                  <a:rPr lang="en-US" sz="1800">
                    <a:latin typeface="Inter Light" panose="02000403000000020004" pitchFamily="2" charset="0"/>
                    <a:ea typeface="Inter Light" panose="02000403000000020004" pitchFamily="2" charset="0"/>
                    <a:cs typeface="Inter Light" panose="02000403000000020004" pitchFamily="2" charset="0"/>
                  </a:rPr>
                  <a:t>Drawing 5 items without replacement from a set of cardinality 52, ignoring order: </a:t>
                </a:r>
                <a14:m>
                  <m:oMath xmlns:m="http://schemas.openxmlformats.org/officeDocument/2006/math">
                    <m:d>
                      <m:dPr>
                        <m:ctrlPr>
                          <a:rPr lang="en-US" sz="1800" i="1" smtClean="0">
                            <a:latin typeface="Cambria Math" panose="02040503050406030204" pitchFamily="18" charset="0"/>
                            <a:ea typeface="Inter Light" panose="02000403000000020004" pitchFamily="2" charset="0"/>
                            <a:cs typeface="Inter Light" panose="02000403000000020004" pitchFamily="2" charset="0"/>
                          </a:rPr>
                        </m:ctrlPr>
                      </m:dPr>
                      <m:e>
                        <m:f>
                          <m:fPr>
                            <m:type m:val="noBar"/>
                            <m:ctrlPr>
                              <a:rPr lang="en-US" sz="1800" i="1" smtClean="0">
                                <a:latin typeface="Cambria Math" panose="02040503050406030204" pitchFamily="18" charset="0"/>
                                <a:ea typeface="Inter Light" panose="02000403000000020004" pitchFamily="2" charset="0"/>
                                <a:cs typeface="Inter Light" panose="02000403000000020004" pitchFamily="2" charset="0"/>
                              </a:rPr>
                            </m:ctrlPr>
                          </m:fPr>
                          <m:num>
                            <m:r>
                              <a:rPr lang="en-US" sz="1800" b="0" i="1" smtClean="0">
                                <a:latin typeface="Cambria Math" panose="02040503050406030204" pitchFamily="18" charset="0"/>
                                <a:ea typeface="Inter Light" panose="02000403000000020004" pitchFamily="2" charset="0"/>
                                <a:cs typeface="Inter Light" panose="02000403000000020004" pitchFamily="2" charset="0"/>
                              </a:rPr>
                              <m:t>52</m:t>
                            </m:r>
                          </m:num>
                          <m:den>
                            <m:r>
                              <a:rPr lang="en-US" sz="1800" b="0" i="1" smtClean="0">
                                <a:latin typeface="Cambria Math" panose="02040503050406030204" pitchFamily="18" charset="0"/>
                                <a:ea typeface="Inter Light" panose="02000403000000020004" pitchFamily="2" charset="0"/>
                                <a:cs typeface="Inter Light" panose="02000403000000020004" pitchFamily="2" charset="0"/>
                              </a:rPr>
                              <m:t>5</m:t>
                            </m:r>
                          </m:den>
                        </m:f>
                      </m:e>
                    </m:d>
                  </m:oMath>
                </a14:m>
                <a:r>
                  <a:rPr lang="en-US" sz="1800">
                    <a:latin typeface="Inter Light" panose="02000403000000020004" pitchFamily="2" charset="0"/>
                    <a:ea typeface="Inter Light" panose="02000403000000020004" pitchFamily="2" charset="0"/>
                    <a:cs typeface="Inter Light" panose="02000403000000020004" pitchFamily="2" charset="0"/>
                  </a:rPr>
                  <a:t> or 2,598,960 possible hands.</a:t>
                </a:r>
              </a:p>
              <a:p>
                <a:r>
                  <a:rPr lang="en-US" sz="1800">
                    <a:latin typeface="Inter Light" panose="02000403000000020004" pitchFamily="2" charset="0"/>
                    <a:ea typeface="Inter Light" panose="02000403000000020004" pitchFamily="2" charset="0"/>
                    <a:cs typeface="Inter Light" panose="02000403000000020004" pitchFamily="2" charset="0"/>
                  </a:rPr>
                  <a:t>The space is uniform.</a:t>
                </a:r>
              </a:p>
            </p:txBody>
          </p:sp>
        </mc:Choice>
        <mc:Fallback xmlns="">
          <p:sp>
            <p:nvSpPr>
              <p:cNvPr id="5" name="Text Placeholder 5">
                <a:extLst>
                  <a:ext uri="{FF2B5EF4-FFF2-40B4-BE49-F238E27FC236}">
                    <a16:creationId xmlns:a16="http://schemas.microsoft.com/office/drawing/2014/main" id="{34E1FDCA-8146-B759-AF94-687B3E86FA2F}"/>
                  </a:ext>
                </a:extLst>
              </p:cNvPr>
              <p:cNvSpPr txBox="1">
                <a:spLocks noRot="1" noChangeAspect="1" noMove="1" noResize="1" noEditPoints="1" noAdjustHandles="1" noChangeArrowheads="1" noChangeShapeType="1" noTextEdit="1"/>
              </p:cNvSpPr>
              <p:nvPr/>
            </p:nvSpPr>
            <p:spPr>
              <a:xfrm>
                <a:off x="4549382" y="2401700"/>
                <a:ext cx="4366018" cy="1998850"/>
              </a:xfrm>
              <a:prstGeom prst="rect">
                <a:avLst/>
              </a:prstGeom>
              <a:blipFill>
                <a:blip r:embed="rId3"/>
                <a:stretch>
                  <a:fillRect b="-4115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5463CB1-CF4F-AE32-005E-47190458B404}"/>
                  </a:ext>
                </a:extLst>
              </p:cNvPr>
              <p:cNvSpPr txBox="1"/>
              <p:nvPr/>
            </p:nvSpPr>
            <p:spPr>
              <a:xfrm>
                <a:off x="2209800" y="1191550"/>
                <a:ext cx="4876800" cy="523220"/>
              </a:xfrm>
              <a:prstGeom prst="rect">
                <a:avLst/>
              </a:prstGeom>
              <a:noFill/>
            </p:spPr>
            <p:txBody>
              <a:bodyPr wrap="square" rtlCol="0">
                <a:spAutoFit/>
              </a:bodyPr>
              <a:lstStyle/>
              <a:p>
                <a:r>
                  <a:rPr lang="en-US"/>
                  <a:t>{1</a:t>
                </a:r>
                <a:r>
                  <a:rPr lang="en-US">
                    <a:solidFill>
                      <a:srgbClr val="FF0000"/>
                    </a:solidFill>
                  </a:rPr>
                  <a:t>♥</a:t>
                </a:r>
                <a:r>
                  <a:rPr lang="en-US"/>
                  <a:t>, 2</a:t>
                </a:r>
                <a:r>
                  <a:rPr lang="en-US">
                    <a:solidFill>
                      <a:srgbClr val="FF0000"/>
                    </a:solidFill>
                  </a:rPr>
                  <a:t>♥</a:t>
                </a:r>
                <a:r>
                  <a:rPr lang="en-US"/>
                  <a:t>, 3</a:t>
                </a:r>
                <a:r>
                  <a:rPr lang="en-US">
                    <a:solidFill>
                      <a:srgbClr val="FF0000"/>
                    </a:solidFill>
                  </a:rPr>
                  <a:t>♥</a:t>
                </a:r>
                <a:r>
                  <a:rPr lang="en-US"/>
                  <a:t>, 4</a:t>
                </a:r>
                <a:r>
                  <a:rPr lang="en-US">
                    <a:solidFill>
                      <a:srgbClr val="FF0000"/>
                    </a:solidFill>
                  </a:rPr>
                  <a:t>♥</a:t>
                </a:r>
                <a:r>
                  <a:rPr lang="en-US"/>
                  <a:t>, 5</a:t>
                </a:r>
                <a:r>
                  <a:rPr lang="en-US">
                    <a:solidFill>
                      <a:srgbClr val="FF0000"/>
                    </a:solidFill>
                  </a:rPr>
                  <a:t>♥</a:t>
                </a:r>
                <a:r>
                  <a:rPr lang="en-US"/>
                  <a:t>} </a:t>
                </a:r>
                <a14:m>
                  <m:oMath xmlns:m="http://schemas.openxmlformats.org/officeDocument/2006/math">
                    <m:r>
                      <a:rPr lang="en-US" i="1" smtClean="0">
                        <a:latin typeface="Cambria Math" panose="02040503050406030204" pitchFamily="18" charset="0"/>
                        <a:ea typeface="Cambria Math" panose="02040503050406030204" pitchFamily="18" charset="0"/>
                      </a:rPr>
                      <m:t>≡</m:t>
                    </m:r>
                    <m:r>
                      <m:rPr>
                        <m:nor/>
                      </m:rPr>
                      <a:rPr lang="en-US" dirty="0"/>
                      <m:t>{5</m:t>
                    </m:r>
                    <m:r>
                      <m:rPr>
                        <m:nor/>
                      </m:rPr>
                      <a:rPr lang="en-US" dirty="0">
                        <a:solidFill>
                          <a:srgbClr val="FF0000"/>
                        </a:solidFill>
                      </a:rPr>
                      <m:t>♥</m:t>
                    </m:r>
                    <m:r>
                      <m:rPr>
                        <m:nor/>
                      </m:rPr>
                      <a:rPr lang="en-US" dirty="0"/>
                      <m:t>, </m:t>
                    </m:r>
                    <m:r>
                      <m:rPr>
                        <m:nor/>
                      </m:rPr>
                      <a:rPr lang="en-US" b="0" i="0" dirty="0" smtClean="0"/>
                      <m:t>3</m:t>
                    </m:r>
                    <m:r>
                      <m:rPr>
                        <m:nor/>
                      </m:rPr>
                      <a:rPr lang="en-US" dirty="0">
                        <a:solidFill>
                          <a:srgbClr val="FF0000"/>
                        </a:solidFill>
                      </a:rPr>
                      <m:t>♥</m:t>
                    </m:r>
                    <m:r>
                      <m:rPr>
                        <m:nor/>
                      </m:rPr>
                      <a:rPr lang="en-US" dirty="0"/>
                      <m:t>, </m:t>
                    </m:r>
                    <m:r>
                      <m:rPr>
                        <m:nor/>
                      </m:rPr>
                      <a:rPr lang="en-US" b="0" i="0" dirty="0" smtClean="0"/>
                      <m:t>1</m:t>
                    </m:r>
                    <m:r>
                      <m:rPr>
                        <m:nor/>
                      </m:rPr>
                      <a:rPr lang="en-US" dirty="0">
                        <a:solidFill>
                          <a:srgbClr val="FF0000"/>
                        </a:solidFill>
                      </a:rPr>
                      <m:t>♥</m:t>
                    </m:r>
                    <m:r>
                      <m:rPr>
                        <m:nor/>
                      </m:rPr>
                      <a:rPr lang="en-US" dirty="0"/>
                      <m:t>, </m:t>
                    </m:r>
                    <m:r>
                      <m:rPr>
                        <m:nor/>
                      </m:rPr>
                      <a:rPr lang="en-US" b="0" i="0" dirty="0" smtClean="0"/>
                      <m:t>2</m:t>
                    </m:r>
                    <m:r>
                      <m:rPr>
                        <m:nor/>
                      </m:rPr>
                      <a:rPr lang="en-US" dirty="0">
                        <a:solidFill>
                          <a:srgbClr val="FF0000"/>
                        </a:solidFill>
                      </a:rPr>
                      <m:t>♥</m:t>
                    </m:r>
                    <m:r>
                      <m:rPr>
                        <m:nor/>
                      </m:rPr>
                      <a:rPr lang="en-US" dirty="0"/>
                      <m:t>, </m:t>
                    </m:r>
                    <m:r>
                      <m:rPr>
                        <m:nor/>
                      </m:rPr>
                      <a:rPr lang="en-US" b="0" i="0" dirty="0" smtClean="0"/>
                      <m:t>4</m:t>
                    </m:r>
                    <m:r>
                      <m:rPr>
                        <m:nor/>
                      </m:rPr>
                      <a:rPr lang="en-US" dirty="0">
                        <a:solidFill>
                          <a:srgbClr val="FF0000"/>
                        </a:solidFill>
                      </a:rPr>
                      <m:t>♥</m:t>
                    </m:r>
                    <m:r>
                      <m:rPr>
                        <m:nor/>
                      </m:rPr>
                      <a:rPr lang="en-US" dirty="0"/>
                      <m:t>}</m:t>
                    </m:r>
                  </m:oMath>
                </a14:m>
                <a:endParaRPr lang="en-US"/>
              </a:p>
              <a:p>
                <a:endParaRPr lang="en-US"/>
              </a:p>
            </p:txBody>
          </p:sp>
        </mc:Choice>
        <mc:Fallback xmlns="">
          <p:sp>
            <p:nvSpPr>
              <p:cNvPr id="6" name="TextBox 5">
                <a:extLst>
                  <a:ext uri="{FF2B5EF4-FFF2-40B4-BE49-F238E27FC236}">
                    <a16:creationId xmlns:a16="http://schemas.microsoft.com/office/drawing/2014/main" id="{25463CB1-CF4F-AE32-005E-47190458B404}"/>
                  </a:ext>
                </a:extLst>
              </p:cNvPr>
              <p:cNvSpPr txBox="1">
                <a:spLocks noRot="1" noChangeAspect="1" noMove="1" noResize="1" noEditPoints="1" noAdjustHandles="1" noChangeArrowheads="1" noChangeShapeType="1" noTextEdit="1"/>
              </p:cNvSpPr>
              <p:nvPr/>
            </p:nvSpPr>
            <p:spPr>
              <a:xfrm>
                <a:off x="2209800" y="1191550"/>
                <a:ext cx="4876800" cy="523220"/>
              </a:xfrm>
              <a:prstGeom prst="rect">
                <a:avLst/>
              </a:prstGeom>
              <a:blipFill>
                <a:blip r:embed="rId4"/>
                <a:stretch>
                  <a:fillRect l="-375" t="-1163"/>
                </a:stretch>
              </a:blipFill>
            </p:spPr>
            <p:txBody>
              <a:bodyPr/>
              <a:lstStyle/>
              <a:p>
                <a:r>
                  <a:rPr lang="en-US">
                    <a:noFill/>
                  </a:rPr>
                  <a:t> </a:t>
                </a:r>
              </a:p>
            </p:txBody>
          </p:sp>
        </mc:Fallback>
      </mc:AlternateContent>
    </p:spTree>
    <p:extLst>
      <p:ext uri="{BB962C8B-B14F-4D97-AF65-F5344CB8AC3E}">
        <p14:creationId xmlns:p14="http://schemas.microsoft.com/office/powerpoint/2010/main" val="8978332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2D7C5-35BB-5182-1108-B0EC26279B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540801-79B6-F502-EA08-46A8DDD59467}"/>
              </a:ext>
            </a:extLst>
          </p:cNvPr>
          <p:cNvSpPr>
            <a:spLocks noGrp="1"/>
          </p:cNvSpPr>
          <p:nvPr>
            <p:ph type="title"/>
          </p:nvPr>
        </p:nvSpPr>
        <p:spPr/>
        <p:txBody>
          <a:bodyPr/>
          <a:lstStyle/>
          <a:p>
            <a:r>
              <a:rPr lang="en-US"/>
              <a:t>Alternate Framing: Ignoring Order</a:t>
            </a:r>
          </a:p>
        </p:txBody>
      </p:sp>
      <p:sp>
        <p:nvSpPr>
          <p:cNvPr id="3" name="Text Placeholder 2">
            <a:extLst>
              <a:ext uri="{FF2B5EF4-FFF2-40B4-BE49-F238E27FC236}">
                <a16:creationId xmlns:a16="http://schemas.microsoft.com/office/drawing/2014/main" id="{F0B9D432-B701-5FF5-B4F7-D6ACD912BC30}"/>
              </a:ext>
            </a:extLst>
          </p:cNvPr>
          <p:cNvSpPr>
            <a:spLocks noGrp="1"/>
          </p:cNvSpPr>
          <p:nvPr>
            <p:ph type="body" idx="1"/>
          </p:nvPr>
        </p:nvSpPr>
        <p:spPr/>
        <p:txBody>
          <a:bodyPr/>
          <a:lstStyle/>
          <a:p>
            <a:pPr marL="127000" indent="0">
              <a:buNone/>
            </a:pPr>
            <a:r>
              <a:rPr lang="en-US"/>
              <a:t>With hands playing cards it’s also perfectly reasonable to define the sample space so that we ignore order.</a:t>
            </a:r>
          </a:p>
          <a:p>
            <a:pPr marL="127000" indent="0">
              <a:buNone/>
            </a:pPr>
            <a:endParaRPr lang="en-US"/>
          </a:p>
          <a:p>
            <a:pPr marL="127000" indent="0">
              <a:buNone/>
            </a:pPr>
            <a:r>
              <a:rPr lang="en-US"/>
              <a:t>Why is this probability space uniform, but the probability space of two four-sided dice ignoring order was not uniform? We’re drawing without replacement, so duplicates are impossible! No 12 vs. 21 situation.</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F843D39-ADA1-A77C-8B3D-91F919CFF552}"/>
                  </a:ext>
                </a:extLst>
              </p:cNvPr>
              <p:cNvSpPr txBox="1"/>
              <p:nvPr/>
            </p:nvSpPr>
            <p:spPr>
              <a:xfrm>
                <a:off x="2209800" y="1191550"/>
                <a:ext cx="4876800" cy="523220"/>
              </a:xfrm>
              <a:prstGeom prst="rect">
                <a:avLst/>
              </a:prstGeom>
              <a:noFill/>
            </p:spPr>
            <p:txBody>
              <a:bodyPr wrap="square" rtlCol="0">
                <a:spAutoFit/>
              </a:bodyPr>
              <a:lstStyle/>
              <a:p>
                <a:r>
                  <a:rPr lang="en-US"/>
                  <a:t>{1</a:t>
                </a:r>
                <a:r>
                  <a:rPr lang="en-US">
                    <a:solidFill>
                      <a:srgbClr val="FF0000"/>
                    </a:solidFill>
                  </a:rPr>
                  <a:t>♥</a:t>
                </a:r>
                <a:r>
                  <a:rPr lang="en-US"/>
                  <a:t>, 2</a:t>
                </a:r>
                <a:r>
                  <a:rPr lang="en-US">
                    <a:solidFill>
                      <a:srgbClr val="FF0000"/>
                    </a:solidFill>
                  </a:rPr>
                  <a:t>♥</a:t>
                </a:r>
                <a:r>
                  <a:rPr lang="en-US"/>
                  <a:t>, 3</a:t>
                </a:r>
                <a:r>
                  <a:rPr lang="en-US">
                    <a:solidFill>
                      <a:srgbClr val="FF0000"/>
                    </a:solidFill>
                  </a:rPr>
                  <a:t>♥</a:t>
                </a:r>
                <a:r>
                  <a:rPr lang="en-US"/>
                  <a:t>, 4</a:t>
                </a:r>
                <a:r>
                  <a:rPr lang="en-US">
                    <a:solidFill>
                      <a:srgbClr val="FF0000"/>
                    </a:solidFill>
                  </a:rPr>
                  <a:t>♥</a:t>
                </a:r>
                <a:r>
                  <a:rPr lang="en-US"/>
                  <a:t>, 5</a:t>
                </a:r>
                <a:r>
                  <a:rPr lang="en-US">
                    <a:solidFill>
                      <a:srgbClr val="FF0000"/>
                    </a:solidFill>
                  </a:rPr>
                  <a:t>♥</a:t>
                </a:r>
                <a:r>
                  <a:rPr lang="en-US"/>
                  <a:t>} </a:t>
                </a:r>
                <a14:m>
                  <m:oMath xmlns:m="http://schemas.openxmlformats.org/officeDocument/2006/math">
                    <m:r>
                      <a:rPr lang="en-US" i="1" smtClean="0">
                        <a:latin typeface="Cambria Math" panose="02040503050406030204" pitchFamily="18" charset="0"/>
                        <a:ea typeface="Cambria Math" panose="02040503050406030204" pitchFamily="18" charset="0"/>
                      </a:rPr>
                      <m:t>≡</m:t>
                    </m:r>
                    <m:r>
                      <m:rPr>
                        <m:nor/>
                      </m:rPr>
                      <a:rPr lang="en-US" dirty="0"/>
                      <m:t>{5</m:t>
                    </m:r>
                    <m:r>
                      <m:rPr>
                        <m:nor/>
                      </m:rPr>
                      <a:rPr lang="en-US" dirty="0">
                        <a:solidFill>
                          <a:srgbClr val="FF0000"/>
                        </a:solidFill>
                      </a:rPr>
                      <m:t>♥</m:t>
                    </m:r>
                    <m:r>
                      <m:rPr>
                        <m:nor/>
                      </m:rPr>
                      <a:rPr lang="en-US" dirty="0"/>
                      <m:t>, </m:t>
                    </m:r>
                    <m:r>
                      <m:rPr>
                        <m:nor/>
                      </m:rPr>
                      <a:rPr lang="en-US" b="0" i="0" dirty="0" smtClean="0"/>
                      <m:t>3</m:t>
                    </m:r>
                    <m:r>
                      <m:rPr>
                        <m:nor/>
                      </m:rPr>
                      <a:rPr lang="en-US" dirty="0">
                        <a:solidFill>
                          <a:srgbClr val="FF0000"/>
                        </a:solidFill>
                      </a:rPr>
                      <m:t>♥</m:t>
                    </m:r>
                    <m:r>
                      <m:rPr>
                        <m:nor/>
                      </m:rPr>
                      <a:rPr lang="en-US" dirty="0"/>
                      <m:t>, </m:t>
                    </m:r>
                    <m:r>
                      <m:rPr>
                        <m:nor/>
                      </m:rPr>
                      <a:rPr lang="en-US" b="0" i="0" dirty="0" smtClean="0"/>
                      <m:t>1</m:t>
                    </m:r>
                    <m:r>
                      <m:rPr>
                        <m:nor/>
                      </m:rPr>
                      <a:rPr lang="en-US" dirty="0">
                        <a:solidFill>
                          <a:srgbClr val="FF0000"/>
                        </a:solidFill>
                      </a:rPr>
                      <m:t>♥</m:t>
                    </m:r>
                    <m:r>
                      <m:rPr>
                        <m:nor/>
                      </m:rPr>
                      <a:rPr lang="en-US" dirty="0"/>
                      <m:t>, </m:t>
                    </m:r>
                    <m:r>
                      <m:rPr>
                        <m:nor/>
                      </m:rPr>
                      <a:rPr lang="en-US" b="0" i="0" dirty="0" smtClean="0"/>
                      <m:t>2</m:t>
                    </m:r>
                    <m:r>
                      <m:rPr>
                        <m:nor/>
                      </m:rPr>
                      <a:rPr lang="en-US" dirty="0">
                        <a:solidFill>
                          <a:srgbClr val="FF0000"/>
                        </a:solidFill>
                      </a:rPr>
                      <m:t>♥</m:t>
                    </m:r>
                    <m:r>
                      <m:rPr>
                        <m:nor/>
                      </m:rPr>
                      <a:rPr lang="en-US" dirty="0"/>
                      <m:t>, </m:t>
                    </m:r>
                    <m:r>
                      <m:rPr>
                        <m:nor/>
                      </m:rPr>
                      <a:rPr lang="en-US" b="0" i="0" dirty="0" smtClean="0"/>
                      <m:t>4</m:t>
                    </m:r>
                    <m:r>
                      <m:rPr>
                        <m:nor/>
                      </m:rPr>
                      <a:rPr lang="en-US" dirty="0">
                        <a:solidFill>
                          <a:srgbClr val="FF0000"/>
                        </a:solidFill>
                      </a:rPr>
                      <m:t>♥</m:t>
                    </m:r>
                    <m:r>
                      <m:rPr>
                        <m:nor/>
                      </m:rPr>
                      <a:rPr lang="en-US" dirty="0"/>
                      <m:t>}</m:t>
                    </m:r>
                  </m:oMath>
                </a14:m>
                <a:endParaRPr lang="en-US"/>
              </a:p>
              <a:p>
                <a:endParaRPr lang="en-US"/>
              </a:p>
            </p:txBody>
          </p:sp>
        </mc:Choice>
        <mc:Fallback xmlns="">
          <p:sp>
            <p:nvSpPr>
              <p:cNvPr id="6" name="TextBox 5">
                <a:extLst>
                  <a:ext uri="{FF2B5EF4-FFF2-40B4-BE49-F238E27FC236}">
                    <a16:creationId xmlns:a16="http://schemas.microsoft.com/office/drawing/2014/main" id="{DF843D39-ADA1-A77C-8B3D-91F919CFF552}"/>
                  </a:ext>
                </a:extLst>
              </p:cNvPr>
              <p:cNvSpPr txBox="1">
                <a:spLocks noRot="1" noChangeAspect="1" noMove="1" noResize="1" noEditPoints="1" noAdjustHandles="1" noChangeArrowheads="1" noChangeShapeType="1" noTextEdit="1"/>
              </p:cNvSpPr>
              <p:nvPr/>
            </p:nvSpPr>
            <p:spPr>
              <a:xfrm>
                <a:off x="2209800" y="1191550"/>
                <a:ext cx="4876800" cy="523220"/>
              </a:xfrm>
              <a:prstGeom prst="rect">
                <a:avLst/>
              </a:prstGeom>
              <a:blipFill>
                <a:blip r:embed="rId2"/>
                <a:stretch>
                  <a:fillRect l="-375" t="-11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 Placeholder 5">
                <a:extLst>
                  <a:ext uri="{FF2B5EF4-FFF2-40B4-BE49-F238E27FC236}">
                    <a16:creationId xmlns:a16="http://schemas.microsoft.com/office/drawing/2014/main" id="{063FF8A6-6450-1928-815A-8DF0F410ADFD}"/>
                  </a:ext>
                </a:extLst>
              </p:cNvPr>
              <p:cNvSpPr txBox="1">
                <a:spLocks/>
              </p:cNvSpPr>
              <p:nvPr/>
            </p:nvSpPr>
            <p:spPr>
              <a:xfrm>
                <a:off x="122308" y="2401700"/>
                <a:ext cx="3699466" cy="19988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9pPr>
              </a:lstStyle>
              <a:p>
                <a:pPr marL="101600" indent="0">
                  <a:buFont typeface="Calibri"/>
                  <a:buNone/>
                </a:pPr>
                <a:r>
                  <a:rPr lang="en-US" sz="1800">
                    <a:latin typeface="Inter Light" panose="02000403000000020004" pitchFamily="2" charset="0"/>
                    <a:ea typeface="Inter Light" panose="02000403000000020004" pitchFamily="2" charset="0"/>
                    <a:cs typeface="Inter Light" panose="02000403000000020004" pitchFamily="2" charset="0"/>
                  </a:rPr>
                  <a:t>Questions:</a:t>
                </a:r>
              </a:p>
              <a:p>
                <a:r>
                  <a:rPr lang="en-US" sz="1800">
                    <a:latin typeface="Inter Light" panose="02000403000000020004" pitchFamily="2" charset="0"/>
                    <a:ea typeface="Inter Light" panose="02000403000000020004" pitchFamily="2" charset="0"/>
                    <a:cs typeface="Inter Light" panose="02000403000000020004" pitchFamily="2" charset="0"/>
                  </a:rPr>
                  <a:t>What is n (the cardinality of the set we’re drawing from)? What is k? What is </a:t>
                </a:r>
                <a14:m>
                  <m:oMath xmlns:m="http://schemas.openxmlformats.org/officeDocument/2006/math">
                    <m:d>
                      <m:dPr>
                        <m:begChr m:val="|"/>
                        <m:endChr m:val="|"/>
                        <m:ctrlPr>
                          <a:rPr lang="en-US" sz="1800" i="1">
                            <a:latin typeface="Cambria Math" panose="02040503050406030204" pitchFamily="18" charset="0"/>
                          </a:rPr>
                        </m:ctrlPr>
                      </m:dPr>
                      <m:e>
                        <m:r>
                          <m:rPr>
                            <m:sty m:val="p"/>
                          </m:rPr>
                          <a:rPr lang="en-US" sz="1800">
                            <a:latin typeface="Cambria Math" panose="02040503050406030204" pitchFamily="18" charset="0"/>
                          </a:rPr>
                          <m:t>Ω</m:t>
                        </m:r>
                      </m:e>
                    </m:d>
                  </m:oMath>
                </a14:m>
                <a:r>
                  <a:rPr lang="en-US" sz="1800">
                    <a:latin typeface="Inter Light" panose="02000403000000020004" pitchFamily="2" charset="0"/>
                    <a:ea typeface="Inter Light" panose="02000403000000020004" pitchFamily="2" charset="0"/>
                    <a:cs typeface="Inter Light" panose="02000403000000020004" pitchFamily="2" charset="0"/>
                  </a:rPr>
                  <a:t>?</a:t>
                </a:r>
              </a:p>
              <a:p>
                <a:r>
                  <a:rPr lang="en-US" sz="1800">
                    <a:latin typeface="Inter Light" panose="02000403000000020004" pitchFamily="2" charset="0"/>
                    <a:ea typeface="Inter Light" panose="02000403000000020004" pitchFamily="2" charset="0"/>
                    <a:cs typeface="Inter Light" panose="02000403000000020004" pitchFamily="2" charset="0"/>
                  </a:rPr>
                  <a:t>Is this with/without replacement?</a:t>
                </a:r>
              </a:p>
              <a:p>
                <a:r>
                  <a:rPr lang="en-US" sz="1800">
                    <a:latin typeface="Inter Light" panose="02000403000000020004" pitchFamily="2" charset="0"/>
                    <a:ea typeface="Inter Light" panose="02000403000000020004" pitchFamily="2" charset="0"/>
                    <a:cs typeface="Inter Light" panose="02000403000000020004" pitchFamily="2" charset="0"/>
                  </a:rPr>
                  <a:t>Is the probability space uniform? </a:t>
                </a:r>
                <a:br>
                  <a:rPr lang="en-US" sz="1800">
                    <a:latin typeface="Inter Light" panose="02000403000000020004" pitchFamily="2" charset="0"/>
                    <a:ea typeface="Inter Light" panose="02000403000000020004" pitchFamily="2" charset="0"/>
                    <a:cs typeface="Inter Light" panose="02000403000000020004" pitchFamily="2" charset="0"/>
                  </a:rPr>
                </a:br>
                <a:endParaRPr lang="en-US" sz="1800">
                  <a:latin typeface="Inter Light" panose="02000403000000020004" pitchFamily="2" charset="0"/>
                  <a:ea typeface="Inter Light" panose="02000403000000020004" pitchFamily="2" charset="0"/>
                  <a:cs typeface="Inter Light" panose="02000403000000020004" pitchFamily="2" charset="0"/>
                </a:endParaRPr>
              </a:p>
            </p:txBody>
          </p:sp>
        </mc:Choice>
        <mc:Fallback xmlns="">
          <p:sp>
            <p:nvSpPr>
              <p:cNvPr id="7" name="Text Placeholder 5">
                <a:extLst>
                  <a:ext uri="{FF2B5EF4-FFF2-40B4-BE49-F238E27FC236}">
                    <a16:creationId xmlns:a16="http://schemas.microsoft.com/office/drawing/2014/main" id="{063FF8A6-6450-1928-815A-8DF0F410ADFD}"/>
                  </a:ext>
                </a:extLst>
              </p:cNvPr>
              <p:cNvSpPr txBox="1">
                <a:spLocks noRot="1" noChangeAspect="1" noMove="1" noResize="1" noEditPoints="1" noAdjustHandles="1" noChangeArrowheads="1" noChangeShapeType="1" noTextEdit="1"/>
              </p:cNvSpPr>
              <p:nvPr/>
            </p:nvSpPr>
            <p:spPr>
              <a:xfrm>
                <a:off x="122308" y="2401700"/>
                <a:ext cx="3699466" cy="1998850"/>
              </a:xfrm>
              <a:prstGeom prst="rect">
                <a:avLst/>
              </a:prstGeom>
              <a:blipFill>
                <a:blip r:embed="rId3"/>
                <a:stretch>
                  <a:fillRect r="-2965" b="-3658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 Placeholder 5">
                <a:extLst>
                  <a:ext uri="{FF2B5EF4-FFF2-40B4-BE49-F238E27FC236}">
                    <a16:creationId xmlns:a16="http://schemas.microsoft.com/office/drawing/2014/main" id="{776C069A-16C1-9DF0-DE6B-F3B2B979BF67}"/>
                  </a:ext>
                </a:extLst>
              </p:cNvPr>
              <p:cNvSpPr txBox="1">
                <a:spLocks/>
              </p:cNvSpPr>
              <p:nvPr/>
            </p:nvSpPr>
            <p:spPr>
              <a:xfrm>
                <a:off x="4549382" y="2401700"/>
                <a:ext cx="4366018" cy="19988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9pPr>
              </a:lstStyle>
              <a:p>
                <a:pPr marL="101600" indent="0">
                  <a:buFont typeface="Calibri"/>
                  <a:buNone/>
                </a:pPr>
                <a:r>
                  <a:rPr lang="en-US" sz="1800">
                    <a:latin typeface="Inter Light" panose="02000403000000020004" pitchFamily="2" charset="0"/>
                    <a:ea typeface="Inter Light" panose="02000403000000020004" pitchFamily="2" charset="0"/>
                    <a:cs typeface="Inter Light" panose="02000403000000020004" pitchFamily="2" charset="0"/>
                  </a:rPr>
                  <a:t>Answers:</a:t>
                </a:r>
              </a:p>
              <a:p>
                <a:r>
                  <a:rPr lang="en-US" sz="1800">
                    <a:latin typeface="Inter Light" panose="02000403000000020004" pitchFamily="2" charset="0"/>
                    <a:ea typeface="Inter Light" panose="02000403000000020004" pitchFamily="2" charset="0"/>
                    <a:cs typeface="Inter Light" panose="02000403000000020004" pitchFamily="2" charset="0"/>
                  </a:rPr>
                  <a:t>n is 52. k is 5. Drawing without replacement.</a:t>
                </a:r>
              </a:p>
              <a:p>
                <a:r>
                  <a:rPr lang="en-US" sz="1800">
                    <a:latin typeface="Inter Light" panose="02000403000000020004" pitchFamily="2" charset="0"/>
                    <a:ea typeface="Inter Light" panose="02000403000000020004" pitchFamily="2" charset="0"/>
                    <a:cs typeface="Inter Light" panose="02000403000000020004" pitchFamily="2" charset="0"/>
                  </a:rPr>
                  <a:t>Drawing 5 items without replacement from a set of cardinality 52, ignoring order: </a:t>
                </a:r>
                <a14:m>
                  <m:oMath xmlns:m="http://schemas.openxmlformats.org/officeDocument/2006/math">
                    <m:d>
                      <m:dPr>
                        <m:ctrlPr>
                          <a:rPr lang="en-US" sz="1800" i="1" smtClean="0">
                            <a:latin typeface="Cambria Math" panose="02040503050406030204" pitchFamily="18" charset="0"/>
                            <a:ea typeface="Inter Light" panose="02000403000000020004" pitchFamily="2" charset="0"/>
                            <a:cs typeface="Inter Light" panose="02000403000000020004" pitchFamily="2" charset="0"/>
                          </a:rPr>
                        </m:ctrlPr>
                      </m:dPr>
                      <m:e>
                        <m:f>
                          <m:fPr>
                            <m:type m:val="noBar"/>
                            <m:ctrlPr>
                              <a:rPr lang="en-US" sz="1800" i="1" smtClean="0">
                                <a:latin typeface="Cambria Math" panose="02040503050406030204" pitchFamily="18" charset="0"/>
                                <a:ea typeface="Inter Light" panose="02000403000000020004" pitchFamily="2" charset="0"/>
                                <a:cs typeface="Inter Light" panose="02000403000000020004" pitchFamily="2" charset="0"/>
                              </a:rPr>
                            </m:ctrlPr>
                          </m:fPr>
                          <m:num>
                            <m:r>
                              <a:rPr lang="en-US" sz="1800" b="0" i="1" smtClean="0">
                                <a:latin typeface="Cambria Math" panose="02040503050406030204" pitchFamily="18" charset="0"/>
                                <a:ea typeface="Inter Light" panose="02000403000000020004" pitchFamily="2" charset="0"/>
                                <a:cs typeface="Inter Light" panose="02000403000000020004" pitchFamily="2" charset="0"/>
                              </a:rPr>
                              <m:t>52</m:t>
                            </m:r>
                          </m:num>
                          <m:den>
                            <m:r>
                              <a:rPr lang="en-US" sz="1800" b="0" i="1" smtClean="0">
                                <a:latin typeface="Cambria Math" panose="02040503050406030204" pitchFamily="18" charset="0"/>
                                <a:ea typeface="Inter Light" panose="02000403000000020004" pitchFamily="2" charset="0"/>
                                <a:cs typeface="Inter Light" panose="02000403000000020004" pitchFamily="2" charset="0"/>
                              </a:rPr>
                              <m:t>5</m:t>
                            </m:r>
                          </m:den>
                        </m:f>
                      </m:e>
                    </m:d>
                  </m:oMath>
                </a14:m>
                <a:r>
                  <a:rPr lang="en-US" sz="1800">
                    <a:latin typeface="Inter Light" panose="02000403000000020004" pitchFamily="2" charset="0"/>
                    <a:ea typeface="Inter Light" panose="02000403000000020004" pitchFamily="2" charset="0"/>
                    <a:cs typeface="Inter Light" panose="02000403000000020004" pitchFamily="2" charset="0"/>
                  </a:rPr>
                  <a:t> or 2,598,960 possible hands.</a:t>
                </a:r>
              </a:p>
              <a:p>
                <a:r>
                  <a:rPr lang="en-US" sz="1800">
                    <a:latin typeface="Inter Light" panose="02000403000000020004" pitchFamily="2" charset="0"/>
                    <a:ea typeface="Inter Light" panose="02000403000000020004" pitchFamily="2" charset="0"/>
                    <a:cs typeface="Inter Light" panose="02000403000000020004" pitchFamily="2" charset="0"/>
                  </a:rPr>
                  <a:t>The space is uniform.</a:t>
                </a:r>
              </a:p>
            </p:txBody>
          </p:sp>
        </mc:Choice>
        <mc:Fallback xmlns="">
          <p:sp>
            <p:nvSpPr>
              <p:cNvPr id="8" name="Text Placeholder 5">
                <a:extLst>
                  <a:ext uri="{FF2B5EF4-FFF2-40B4-BE49-F238E27FC236}">
                    <a16:creationId xmlns:a16="http://schemas.microsoft.com/office/drawing/2014/main" id="{776C069A-16C1-9DF0-DE6B-F3B2B979BF67}"/>
                  </a:ext>
                </a:extLst>
              </p:cNvPr>
              <p:cNvSpPr txBox="1">
                <a:spLocks noRot="1" noChangeAspect="1" noMove="1" noResize="1" noEditPoints="1" noAdjustHandles="1" noChangeArrowheads="1" noChangeShapeType="1" noTextEdit="1"/>
              </p:cNvSpPr>
              <p:nvPr/>
            </p:nvSpPr>
            <p:spPr>
              <a:xfrm>
                <a:off x="4549382" y="2401700"/>
                <a:ext cx="4366018" cy="1998850"/>
              </a:xfrm>
              <a:prstGeom prst="rect">
                <a:avLst/>
              </a:prstGeom>
              <a:blipFill>
                <a:blip r:embed="rId4"/>
                <a:stretch>
                  <a:fillRect b="-41159"/>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8348770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788030-3056-4B01-92B8-C25E05E0E18D}"/>
              </a:ext>
            </a:extLst>
          </p:cNvPr>
          <p:cNvSpPr>
            <a:spLocks noGrp="1"/>
          </p:cNvSpPr>
          <p:nvPr>
            <p:ph type="title"/>
          </p:nvPr>
        </p:nvSpPr>
        <p:spPr/>
        <p:txBody>
          <a:bodyPr/>
          <a:lstStyle/>
          <a:p>
            <a:r>
              <a:rPr lang="en-US"/>
              <a:t>Poker Hands: Probability of a “Flush”</a:t>
            </a:r>
          </a:p>
        </p:txBody>
      </p:sp>
      <p:sp>
        <p:nvSpPr>
          <p:cNvPr id="6" name="Text Placeholder 5">
            <a:extLst>
              <a:ext uri="{FF2B5EF4-FFF2-40B4-BE49-F238E27FC236}">
                <a16:creationId xmlns:a16="http://schemas.microsoft.com/office/drawing/2014/main" id="{77C0F910-D172-4B87-B509-82A555F5A2CC}"/>
              </a:ext>
            </a:extLst>
          </p:cNvPr>
          <p:cNvSpPr>
            <a:spLocks noGrp="1"/>
          </p:cNvSpPr>
          <p:nvPr>
            <p:ph type="body" idx="1"/>
          </p:nvPr>
        </p:nvSpPr>
        <p:spPr/>
        <p:txBody>
          <a:bodyPr/>
          <a:lstStyle/>
          <a:p>
            <a:pPr marL="101600" indent="0">
              <a:buNone/>
            </a:pPr>
            <a:r>
              <a:rPr lang="en-US"/>
              <a:t>We can analyze the probability of a flush in this sample space as well.</a:t>
            </a:r>
          </a:p>
          <a:p>
            <a:pPr marL="101600" indent="0">
              <a:buNone/>
            </a:pPr>
            <a:endParaRPr lang="en-US"/>
          </a:p>
          <a:p>
            <a:pPr marL="101600" indent="0">
              <a:buNone/>
            </a:pPr>
            <a:endParaRPr lang="en-US"/>
          </a:p>
          <a:p>
            <a:pPr marL="101600" indent="0">
              <a:buNone/>
            </a:pPr>
            <a:r>
              <a:rPr lang="en-US"/>
              <a:t>What is the chance that your hand is a “flush”, i.e. has all the same suit?</a:t>
            </a:r>
          </a:p>
          <a:p>
            <a:r>
              <a:rPr lang="en-US"/>
              <a:t>Since probability space is uniform, we just need to count the number of different flushes.</a:t>
            </a:r>
          </a:p>
          <a:p>
            <a:r>
              <a:rPr lang="en-US"/>
              <a:t>Number of different </a:t>
            </a:r>
            <a:r>
              <a:rPr lang="en-US">
                <a:solidFill>
                  <a:srgbClr val="FF0000"/>
                </a:solidFill>
              </a:rPr>
              <a:t>♥ </a:t>
            </a:r>
            <a:r>
              <a:rPr lang="en-US"/>
              <a:t>flushes:</a:t>
            </a:r>
          </a:p>
        </p:txBody>
      </p:sp>
      <p:pic>
        <p:nvPicPr>
          <p:cNvPr id="22530" name="Picture 2">
            <a:extLst>
              <a:ext uri="{FF2B5EF4-FFF2-40B4-BE49-F238E27FC236}">
                <a16:creationId xmlns:a16="http://schemas.microsoft.com/office/drawing/2014/main" id="{9A739F3B-6903-4824-A0BA-D52F216BA5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00" y="4108850"/>
            <a:ext cx="1955800" cy="884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BE63E84-305B-4455-9728-8999DA650B06}"/>
              </a:ext>
            </a:extLst>
          </p:cNvPr>
          <p:cNvSpPr txBox="1"/>
          <p:nvPr/>
        </p:nvSpPr>
        <p:spPr>
          <a:xfrm>
            <a:off x="2457441" y="1123950"/>
            <a:ext cx="3605718" cy="307777"/>
          </a:xfrm>
          <a:prstGeom prst="rect">
            <a:avLst/>
          </a:prstGeom>
          <a:noFill/>
        </p:spPr>
        <p:txBody>
          <a:bodyPr wrap="square" rtlCol="0">
            <a:spAutoFit/>
          </a:bodyPr>
          <a:lstStyle/>
          <a:p>
            <a:r>
              <a:rPr lang="en-US"/>
              <a:t>Example Flush: {A</a:t>
            </a:r>
            <a:r>
              <a:rPr lang="en-US">
                <a:solidFill>
                  <a:srgbClr val="FF0000"/>
                </a:solidFill>
              </a:rPr>
              <a:t>♥</a:t>
            </a:r>
            <a:r>
              <a:rPr lang="en-US"/>
              <a:t>, 2</a:t>
            </a:r>
            <a:r>
              <a:rPr lang="en-US">
                <a:solidFill>
                  <a:srgbClr val="FF0000"/>
                </a:solidFill>
              </a:rPr>
              <a:t>♥</a:t>
            </a:r>
            <a:r>
              <a:rPr lang="en-US"/>
              <a:t>, 5</a:t>
            </a:r>
            <a:r>
              <a:rPr lang="en-US">
                <a:solidFill>
                  <a:srgbClr val="FF0000"/>
                </a:solidFill>
              </a:rPr>
              <a:t>♥</a:t>
            </a:r>
            <a:r>
              <a:rPr lang="en-US"/>
              <a:t>, K</a:t>
            </a:r>
            <a:r>
              <a:rPr lang="en-US">
                <a:solidFill>
                  <a:srgbClr val="FF0000"/>
                </a:solidFill>
              </a:rPr>
              <a:t>♥</a:t>
            </a:r>
            <a:r>
              <a:rPr lang="en-US"/>
              <a:t>, Q</a:t>
            </a:r>
            <a:r>
              <a:rPr lang="en-US">
                <a:solidFill>
                  <a:srgbClr val="FF0000"/>
                </a:solidFill>
              </a:rPr>
              <a:t>♥</a:t>
            </a:r>
            <a:r>
              <a:rPr lang="en-US"/>
              <a:t>}</a:t>
            </a:r>
          </a:p>
        </p:txBody>
      </p:sp>
    </p:spTree>
    <p:extLst>
      <p:ext uri="{BB962C8B-B14F-4D97-AF65-F5344CB8AC3E}">
        <p14:creationId xmlns:p14="http://schemas.microsoft.com/office/powerpoint/2010/main" val="3563004926"/>
      </p:ext>
    </p:extLst>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14DC9-45A5-CA1C-DBCA-E2613C01283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9108542-6F6E-E70B-9F86-92C104BE96C6}"/>
              </a:ext>
            </a:extLst>
          </p:cNvPr>
          <p:cNvSpPr>
            <a:spLocks noGrp="1"/>
          </p:cNvSpPr>
          <p:nvPr>
            <p:ph type="title"/>
          </p:nvPr>
        </p:nvSpPr>
        <p:spPr/>
        <p:txBody>
          <a:bodyPr/>
          <a:lstStyle/>
          <a:p>
            <a:r>
              <a:rPr lang="en-US"/>
              <a:t>Poker Hands: Probability of a “Flush”</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F4A185FE-8944-324C-FD70-AA6FA6697D2B}"/>
                  </a:ext>
                </a:extLst>
              </p:cNvPr>
              <p:cNvSpPr>
                <a:spLocks noGrp="1"/>
              </p:cNvSpPr>
              <p:nvPr>
                <p:ph type="body" idx="1"/>
              </p:nvPr>
            </p:nvSpPr>
            <p:spPr/>
            <p:txBody>
              <a:bodyPr/>
              <a:lstStyle/>
              <a:p>
                <a:pPr marL="101600" indent="0">
                  <a:buNone/>
                </a:pPr>
                <a:r>
                  <a:rPr lang="en-US"/>
                  <a:t>We can analyze the probability of a flush in this sample space as well.</a:t>
                </a:r>
              </a:p>
              <a:p>
                <a:pPr marL="101600" indent="0">
                  <a:buNone/>
                </a:pPr>
                <a:endParaRPr lang="en-US"/>
              </a:p>
              <a:p>
                <a:pPr marL="101600" indent="0">
                  <a:buNone/>
                </a:pPr>
                <a:endParaRPr lang="en-US"/>
              </a:p>
              <a:p>
                <a:pPr marL="101600" indent="0">
                  <a:buNone/>
                </a:pPr>
                <a:r>
                  <a:rPr lang="en-US"/>
                  <a:t>What is the chance that your hand is a “flush”, i.e. has all the same suit?</a:t>
                </a:r>
              </a:p>
              <a:p>
                <a:r>
                  <a:rPr lang="en-US"/>
                  <a:t>Since probability space is uniform, we just need to count the number of different flushes.</a:t>
                </a:r>
              </a:p>
              <a:p>
                <a:r>
                  <a:rPr lang="en-US"/>
                  <a:t>Number of different </a:t>
                </a:r>
                <a:r>
                  <a:rPr lang="en-US">
                    <a:solidFill>
                      <a:srgbClr val="FF0000"/>
                    </a:solidFill>
                  </a:rPr>
                  <a:t>♥ </a:t>
                </a:r>
                <a:r>
                  <a:rPr lang="en-US"/>
                  <a:t>flushes: There are 13 hearts, so there are </a:t>
                </a:r>
                <a14:m>
                  <m:oMath xmlns:m="http://schemas.openxmlformats.org/officeDocument/2006/math">
                    <m:d>
                      <m:dPr>
                        <m:ctrlPr>
                          <a:rPr lang="en-US" i="1" smtClean="0">
                            <a:latin typeface="Cambria Math" panose="02040503050406030204" pitchFamily="18" charset="0"/>
                          </a:rPr>
                        </m:ctrlPr>
                      </m:dPr>
                      <m:e>
                        <m:m>
                          <m:mPr>
                            <m:plcHide m:val="on"/>
                            <m:mcs>
                              <m:mc>
                                <m:mcPr>
                                  <m:count m:val="1"/>
                                  <m:mcJc m:val="center"/>
                                </m:mcPr>
                              </m:mc>
                            </m:mcs>
                            <m:ctrlPr>
                              <a:rPr lang="en-US" i="1">
                                <a:latin typeface="Cambria Math" panose="02040503050406030204" pitchFamily="18" charset="0"/>
                              </a:rPr>
                            </m:ctrlPr>
                          </m:mPr>
                          <m:mr>
                            <m:e>
                              <m:r>
                                <a:rPr lang="en-US" b="0" i="1" smtClean="0">
                                  <a:latin typeface="Cambria Math" panose="02040503050406030204" pitchFamily="18" charset="0"/>
                                </a:rPr>
                                <m:t>13</m:t>
                              </m:r>
                            </m:e>
                          </m:mr>
                          <m:mr>
                            <m:e>
                              <m:r>
                                <a:rPr lang="en-US" i="1">
                                  <a:latin typeface="Cambria Math" panose="02040503050406030204" pitchFamily="18" charset="0"/>
                                </a:rPr>
                                <m:t>5</m:t>
                              </m:r>
                            </m:e>
                          </m:mr>
                        </m:m>
                      </m:e>
                    </m:d>
                    <m:r>
                      <a:rPr lang="en-US" b="0" i="1" smtClean="0">
                        <a:latin typeface="Cambria Math" panose="02040503050406030204" pitchFamily="18" charset="0"/>
                      </a:rPr>
                      <m:t>=1287</m:t>
                    </m:r>
                  </m:oMath>
                </a14:m>
                <a:r>
                  <a:rPr lang="en-US"/>
                  <a:t> heart flushes.</a:t>
                </a:r>
              </a:p>
              <a:p>
                <a:r>
                  <a:rPr lang="en-US"/>
                  <a:t>Four different suits, so total number of flushes = 5,148.</a:t>
                </a:r>
              </a:p>
              <a:p>
                <a:r>
                  <a:rPr lang="en-US"/>
                  <a:t>Total number of hands is 2,598,960.</a:t>
                </a:r>
              </a:p>
              <a:p>
                <a:r>
                  <a:rPr lang="en-US"/>
                  <a:t>Thus, chance of a flush is 5,148/2,598,960 </a:t>
                </a:r>
                <a14:m>
                  <m:oMath xmlns:m="http://schemas.openxmlformats.org/officeDocument/2006/math">
                    <m:r>
                      <a:rPr lang="en-US" b="0" i="1" smtClean="0">
                        <a:latin typeface="Cambria Math" panose="02040503050406030204" pitchFamily="18" charset="0"/>
                      </a:rPr>
                      <m:t>≈</m:t>
                    </m:r>
                  </m:oMath>
                </a14:m>
                <a:r>
                  <a:rPr lang="en-US"/>
                  <a:t> 0.2%</a:t>
                </a:r>
              </a:p>
              <a:p>
                <a:endParaRPr lang="en-US"/>
              </a:p>
            </p:txBody>
          </p:sp>
        </mc:Choice>
        <mc:Fallback xmlns="">
          <p:sp>
            <p:nvSpPr>
              <p:cNvPr id="6" name="Text Placeholder 5">
                <a:extLst>
                  <a:ext uri="{FF2B5EF4-FFF2-40B4-BE49-F238E27FC236}">
                    <a16:creationId xmlns:a16="http://schemas.microsoft.com/office/drawing/2014/main" id="{F4A185FE-8944-324C-FD70-AA6FA6697D2B}"/>
                  </a:ext>
                </a:extLst>
              </p:cNvPr>
              <p:cNvSpPr>
                <a:spLocks noGrp="1" noRot="1" noChangeAspect="1" noMove="1" noResize="1" noEditPoints="1" noAdjustHandles="1" noChangeArrowheads="1" noChangeShapeType="1" noTextEdit="1"/>
              </p:cNvSpPr>
              <p:nvPr>
                <p:ph type="body" idx="1"/>
              </p:nvPr>
            </p:nvSpPr>
            <p:spPr>
              <a:blipFill>
                <a:blip r:embed="rId2"/>
                <a:stretch>
                  <a:fillRect b="-20714"/>
                </a:stretch>
              </a:blipFill>
            </p:spPr>
            <p:txBody>
              <a:bodyPr/>
              <a:lstStyle/>
              <a:p>
                <a:r>
                  <a:rPr lang="en-US">
                    <a:noFill/>
                  </a:rPr>
                  <a:t> </a:t>
                </a:r>
              </a:p>
            </p:txBody>
          </p:sp>
        </mc:Fallback>
      </mc:AlternateContent>
      <p:pic>
        <p:nvPicPr>
          <p:cNvPr id="22530" name="Picture 2">
            <a:extLst>
              <a:ext uri="{FF2B5EF4-FFF2-40B4-BE49-F238E27FC236}">
                <a16:creationId xmlns:a16="http://schemas.microsoft.com/office/drawing/2014/main" id="{5B67A471-CA79-A23F-ECED-9EBF078947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00" y="4108850"/>
            <a:ext cx="1955800" cy="884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3C60FEB-2FD5-48F3-486D-D2601CFE43E0}"/>
              </a:ext>
            </a:extLst>
          </p:cNvPr>
          <p:cNvSpPr txBox="1"/>
          <p:nvPr/>
        </p:nvSpPr>
        <p:spPr>
          <a:xfrm>
            <a:off x="2457441" y="1123950"/>
            <a:ext cx="3605718" cy="307777"/>
          </a:xfrm>
          <a:prstGeom prst="rect">
            <a:avLst/>
          </a:prstGeom>
          <a:noFill/>
        </p:spPr>
        <p:txBody>
          <a:bodyPr wrap="square" rtlCol="0">
            <a:spAutoFit/>
          </a:bodyPr>
          <a:lstStyle/>
          <a:p>
            <a:r>
              <a:rPr lang="en-US"/>
              <a:t>Example Flush: {A</a:t>
            </a:r>
            <a:r>
              <a:rPr lang="en-US">
                <a:solidFill>
                  <a:srgbClr val="FF0000"/>
                </a:solidFill>
              </a:rPr>
              <a:t>♥</a:t>
            </a:r>
            <a:r>
              <a:rPr lang="en-US"/>
              <a:t>, 2</a:t>
            </a:r>
            <a:r>
              <a:rPr lang="en-US">
                <a:solidFill>
                  <a:srgbClr val="FF0000"/>
                </a:solidFill>
              </a:rPr>
              <a:t>♥</a:t>
            </a:r>
            <a:r>
              <a:rPr lang="en-US"/>
              <a:t>, 5</a:t>
            </a:r>
            <a:r>
              <a:rPr lang="en-US">
                <a:solidFill>
                  <a:srgbClr val="FF0000"/>
                </a:solidFill>
              </a:rPr>
              <a:t>♥</a:t>
            </a:r>
            <a:r>
              <a:rPr lang="en-US"/>
              <a:t>, K</a:t>
            </a:r>
            <a:r>
              <a:rPr lang="en-US">
                <a:solidFill>
                  <a:srgbClr val="FF0000"/>
                </a:solidFill>
              </a:rPr>
              <a:t>♥</a:t>
            </a:r>
            <a:r>
              <a:rPr lang="en-US"/>
              <a:t>, Q</a:t>
            </a:r>
            <a:r>
              <a:rPr lang="en-US">
                <a:solidFill>
                  <a:srgbClr val="FF0000"/>
                </a:solidFill>
              </a:rPr>
              <a:t>♥</a:t>
            </a:r>
            <a:r>
              <a:rPr lang="en-US"/>
              <a:t>}</a:t>
            </a:r>
          </a:p>
        </p:txBody>
      </p:sp>
    </p:spTree>
    <p:extLst>
      <p:ext uri="{BB962C8B-B14F-4D97-AF65-F5344CB8AC3E}">
        <p14:creationId xmlns:p14="http://schemas.microsoft.com/office/powerpoint/2010/main" val="294160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BF355-89AF-FEAB-98F6-26D6AADCBBA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CFCBBD7-B074-D53F-D96A-4739B09E12AB}"/>
              </a:ext>
            </a:extLst>
          </p:cNvPr>
          <p:cNvSpPr>
            <a:spLocks noGrp="1"/>
          </p:cNvSpPr>
          <p:nvPr>
            <p:ph type="body" idx="1"/>
          </p:nvPr>
        </p:nvSpPr>
        <p:spPr>
          <a:xfrm>
            <a:off x="4812374" y="402198"/>
            <a:ext cx="4218537" cy="4260900"/>
          </a:xfrm>
        </p:spPr>
        <p:txBody>
          <a:bodyPr/>
          <a:lstStyle/>
          <a:p>
            <a:pPr marL="127000" indent="0">
              <a:buNone/>
            </a:pPr>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Overview of Second Half of the Course</a:t>
            </a:r>
          </a:p>
          <a:p>
            <a:pPr marL="127000" indent="0">
              <a:buNone/>
            </a:pPr>
            <a:r>
              <a:rPr lang="en-US">
                <a:solidFill>
                  <a:schemeClr val="bg1">
                    <a:lumMod val="50000"/>
                  </a:schemeClr>
                </a:solidFill>
              </a:rPr>
              <a:t>Probability Basics</a:t>
            </a:r>
          </a:p>
          <a:p>
            <a:r>
              <a:rPr lang="en-US">
                <a:solidFill>
                  <a:schemeClr val="bg1">
                    <a:lumMod val="50000"/>
                  </a:schemeClr>
                </a:solidFill>
              </a:rPr>
              <a:t>Probability Spaces and Events</a:t>
            </a:r>
          </a:p>
          <a:p>
            <a:r>
              <a:rPr lang="en-US">
                <a:solidFill>
                  <a:schemeClr val="bg1">
                    <a:lumMod val="50000"/>
                  </a:schemeClr>
                </a:solidFill>
              </a:rPr>
              <a:t>Non-uniform Probability Spaces</a:t>
            </a:r>
          </a:p>
          <a:p>
            <a:r>
              <a:rPr lang="en-US">
                <a:solidFill>
                  <a:schemeClr val="bg1">
                    <a:lumMod val="50000"/>
                  </a:schemeClr>
                </a:solidFill>
              </a:rPr>
              <a:t>Example: Four Biased Coins</a:t>
            </a:r>
          </a:p>
          <a:p>
            <a:r>
              <a:rPr lang="en-US">
                <a:solidFill>
                  <a:schemeClr val="bg1">
                    <a:lumMod val="50000"/>
                  </a:schemeClr>
                </a:solidFill>
              </a:rPr>
              <a:t>Example: Sixteen Biased Coins </a:t>
            </a:r>
          </a:p>
          <a:p>
            <a:pPr marL="127000" indent="0">
              <a:buNone/>
            </a:pPr>
            <a:r>
              <a:rPr lang="en-US" b="1">
                <a:solidFill>
                  <a:schemeClr val="accent3"/>
                </a:solidFill>
                <a:latin typeface="Inter" panose="02000503000000020004" pitchFamily="2" charset="0"/>
                <a:ea typeface="Inter" panose="02000503000000020004" pitchFamily="2" charset="0"/>
                <a:cs typeface="Inter" panose="02000503000000020004" pitchFamily="2" charset="0"/>
              </a:rPr>
              <a:t>Trickier Uniform Probability Spaces</a:t>
            </a:r>
          </a:p>
          <a:p>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Poker Hands</a:t>
            </a:r>
          </a:p>
          <a:p>
            <a:r>
              <a:rPr lang="en-US" b="1">
                <a:solidFill>
                  <a:schemeClr val="accent3"/>
                </a:solidFill>
                <a:latin typeface="Inter" panose="02000503000000020004" pitchFamily="2" charset="0"/>
                <a:ea typeface="Inter" panose="02000503000000020004" pitchFamily="2" charset="0"/>
                <a:cs typeface="Inter" panose="02000503000000020004" pitchFamily="2" charset="0"/>
              </a:rPr>
              <a:t>Balls and Bins</a:t>
            </a:r>
          </a:p>
          <a:p>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The Birthday Paradox (n=50 case)</a:t>
            </a:r>
          </a:p>
          <a:p>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The Birthday Paradox (general case)</a:t>
            </a:r>
          </a:p>
          <a:p>
            <a:pPr marL="127000" indent="0">
              <a:buNone/>
            </a:pPr>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The Monty Hall Problem</a:t>
            </a:r>
          </a:p>
          <a:p>
            <a:r>
              <a:rPr lang="en-US">
                <a:solidFill>
                  <a:schemeClr val="bg1">
                    <a:lumMod val="50000"/>
                  </a:schemeClr>
                </a:solidFill>
              </a:rPr>
              <a:t>Simple Analysis</a:t>
            </a:r>
            <a:endPar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endParaRPr>
          </a:p>
          <a:p>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Sample Space Analysis</a:t>
            </a:r>
          </a:p>
          <a:p>
            <a:pPr marL="127000" indent="0">
              <a:buNone/>
            </a:pPr>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Conclusion</a:t>
            </a:r>
          </a:p>
        </p:txBody>
      </p:sp>
      <p:sp>
        <p:nvSpPr>
          <p:cNvPr id="4" name="Title 3">
            <a:extLst>
              <a:ext uri="{FF2B5EF4-FFF2-40B4-BE49-F238E27FC236}">
                <a16:creationId xmlns:a16="http://schemas.microsoft.com/office/drawing/2014/main" id="{C3F25D3A-922F-1388-FF39-B0EDFEFB0EE6}"/>
              </a:ext>
            </a:extLst>
          </p:cNvPr>
          <p:cNvSpPr>
            <a:spLocks noGrp="1"/>
          </p:cNvSpPr>
          <p:nvPr>
            <p:ph type="title"/>
          </p:nvPr>
        </p:nvSpPr>
        <p:spPr/>
        <p:txBody>
          <a:bodyPr/>
          <a:lstStyle/>
          <a:p>
            <a:pPr marL="127000" indent="0">
              <a:buNone/>
            </a:pPr>
            <a:r>
              <a:rPr lang="en-US"/>
              <a:t>Balls and Bins</a:t>
            </a:r>
          </a:p>
        </p:txBody>
      </p:sp>
      <p:sp>
        <p:nvSpPr>
          <p:cNvPr id="6" name="Subtitle 5">
            <a:extLst>
              <a:ext uri="{FF2B5EF4-FFF2-40B4-BE49-F238E27FC236}">
                <a16:creationId xmlns:a16="http://schemas.microsoft.com/office/drawing/2014/main" id="{C6FC078F-E235-8EB2-D65D-437B9708CDCF}"/>
              </a:ext>
            </a:extLst>
          </p:cNvPr>
          <p:cNvSpPr>
            <a:spLocks noGrp="1"/>
          </p:cNvSpPr>
          <p:nvPr>
            <p:ph type="subTitle" idx="2"/>
          </p:nvPr>
        </p:nvSpPr>
        <p:spPr/>
        <p:txBody>
          <a:bodyPr/>
          <a:lstStyle/>
          <a:p>
            <a:r>
              <a:rPr lang="en-US" dirty="0"/>
              <a:t>Lecture 16, CS70 Summer 2025</a:t>
            </a:r>
          </a:p>
        </p:txBody>
      </p:sp>
    </p:spTree>
    <p:extLst>
      <p:ext uri="{BB962C8B-B14F-4D97-AF65-F5344CB8AC3E}">
        <p14:creationId xmlns:p14="http://schemas.microsoft.com/office/powerpoint/2010/main" val="28666912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D2467A-F655-4928-B712-EAAFDA6F472E}"/>
              </a:ext>
            </a:extLst>
          </p:cNvPr>
          <p:cNvSpPr>
            <a:spLocks noGrp="1"/>
          </p:cNvSpPr>
          <p:nvPr>
            <p:ph type="title"/>
          </p:nvPr>
        </p:nvSpPr>
        <p:spPr/>
        <p:txBody>
          <a:bodyPr/>
          <a:lstStyle/>
          <a:p>
            <a:r>
              <a:rPr lang="en-US"/>
              <a:t>Example: Balls and Bins</a:t>
            </a:r>
          </a:p>
        </p:txBody>
      </p:sp>
      <p:sp>
        <p:nvSpPr>
          <p:cNvPr id="6" name="Text Placeholder 5">
            <a:extLst>
              <a:ext uri="{FF2B5EF4-FFF2-40B4-BE49-F238E27FC236}">
                <a16:creationId xmlns:a16="http://schemas.microsoft.com/office/drawing/2014/main" id="{73C1CEC5-C237-469A-B717-C83A4AB846E1}"/>
              </a:ext>
            </a:extLst>
          </p:cNvPr>
          <p:cNvSpPr>
            <a:spLocks noGrp="1"/>
          </p:cNvSpPr>
          <p:nvPr>
            <p:ph type="body" idx="1"/>
          </p:nvPr>
        </p:nvSpPr>
        <p:spPr/>
        <p:txBody>
          <a:bodyPr/>
          <a:lstStyle/>
          <a:p>
            <a:pPr marL="101600" indent="0">
              <a:buNone/>
            </a:pPr>
            <a:r>
              <a:rPr lang="en-US"/>
              <a:t>Suppose we throw 20 balls independently into 10 bins. Assume each ball is equally likely to land in any of the ten bins.</a:t>
            </a:r>
          </a:p>
          <a:p>
            <a:pPr marL="101600" indent="0">
              <a:buNone/>
            </a:pPr>
            <a:endParaRPr lang="en-US"/>
          </a:p>
          <a:p>
            <a:pPr marL="101600" indent="0">
              <a:buNone/>
            </a:pPr>
            <a:r>
              <a:rPr lang="en-US"/>
              <a:t>Let’s do a quick demo.</a:t>
            </a:r>
          </a:p>
          <a:p>
            <a:pPr marL="101600" indent="0">
              <a:buNone/>
            </a:pPr>
            <a:endParaRPr lang="en-US"/>
          </a:p>
        </p:txBody>
      </p:sp>
      <p:sp>
        <p:nvSpPr>
          <p:cNvPr id="2" name="Rectangle 1">
            <a:extLst>
              <a:ext uri="{FF2B5EF4-FFF2-40B4-BE49-F238E27FC236}">
                <a16:creationId xmlns:a16="http://schemas.microsoft.com/office/drawing/2014/main" id="{CF81C156-2552-0762-1228-0C9BDC6B2571}"/>
              </a:ext>
            </a:extLst>
          </p:cNvPr>
          <p:cNvSpPr/>
          <p:nvPr/>
        </p:nvSpPr>
        <p:spPr>
          <a:xfrm>
            <a:off x="1402295" y="3217616"/>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4A42226-3605-B867-33CF-668CB1AE8383}"/>
              </a:ext>
            </a:extLst>
          </p:cNvPr>
          <p:cNvSpPr/>
          <p:nvPr/>
        </p:nvSpPr>
        <p:spPr>
          <a:xfrm>
            <a:off x="2051745" y="3217616"/>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46C3BA0-A1CC-9BC0-742E-B2436A314451}"/>
              </a:ext>
            </a:extLst>
          </p:cNvPr>
          <p:cNvSpPr/>
          <p:nvPr/>
        </p:nvSpPr>
        <p:spPr>
          <a:xfrm>
            <a:off x="2701195" y="3217616"/>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84947A0-45B8-61CD-220E-93161286B05F}"/>
              </a:ext>
            </a:extLst>
          </p:cNvPr>
          <p:cNvSpPr/>
          <p:nvPr/>
        </p:nvSpPr>
        <p:spPr>
          <a:xfrm>
            <a:off x="3350645" y="3217616"/>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03E657D-1941-E555-C33C-1B8241BA6215}"/>
              </a:ext>
            </a:extLst>
          </p:cNvPr>
          <p:cNvSpPr/>
          <p:nvPr/>
        </p:nvSpPr>
        <p:spPr>
          <a:xfrm>
            <a:off x="4000095" y="3217616"/>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FCEEFC8-09AE-CF7E-A4CE-524C61AE0323}"/>
              </a:ext>
            </a:extLst>
          </p:cNvPr>
          <p:cNvSpPr/>
          <p:nvPr/>
        </p:nvSpPr>
        <p:spPr>
          <a:xfrm>
            <a:off x="4649545" y="3217616"/>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9A9878-B16D-E479-5222-D39436DC74D8}"/>
              </a:ext>
            </a:extLst>
          </p:cNvPr>
          <p:cNvSpPr/>
          <p:nvPr/>
        </p:nvSpPr>
        <p:spPr>
          <a:xfrm>
            <a:off x="5284454" y="3217616"/>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90BE123-A8BA-6E8D-65F0-CB5E7B360DD5}"/>
              </a:ext>
            </a:extLst>
          </p:cNvPr>
          <p:cNvSpPr/>
          <p:nvPr/>
        </p:nvSpPr>
        <p:spPr>
          <a:xfrm>
            <a:off x="5933904" y="3217616"/>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7FCC78A-E39F-B450-731C-B77D8657BA62}"/>
              </a:ext>
            </a:extLst>
          </p:cNvPr>
          <p:cNvSpPr/>
          <p:nvPr/>
        </p:nvSpPr>
        <p:spPr>
          <a:xfrm>
            <a:off x="6583354" y="3217616"/>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AD998D8-B59C-0C53-FFCB-7D3E00F141CF}"/>
              </a:ext>
            </a:extLst>
          </p:cNvPr>
          <p:cNvSpPr/>
          <p:nvPr/>
        </p:nvSpPr>
        <p:spPr>
          <a:xfrm>
            <a:off x="7232804" y="3217616"/>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FAA6120-0D53-FB45-DE7B-4A1FE4CB4CB6}"/>
              </a:ext>
            </a:extLst>
          </p:cNvPr>
          <p:cNvSpPr/>
          <p:nvPr/>
        </p:nvSpPr>
        <p:spPr>
          <a:xfrm>
            <a:off x="4088451" y="3655985"/>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C8857A0-6AB1-1A45-C381-231B318BEBF5}"/>
              </a:ext>
            </a:extLst>
          </p:cNvPr>
          <p:cNvSpPr/>
          <p:nvPr/>
        </p:nvSpPr>
        <p:spPr>
          <a:xfrm>
            <a:off x="4804139" y="3657600"/>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09D159A-4DC0-0BB3-0B4D-6B30F2F15E94}"/>
              </a:ext>
            </a:extLst>
          </p:cNvPr>
          <p:cNvSpPr/>
          <p:nvPr/>
        </p:nvSpPr>
        <p:spPr>
          <a:xfrm>
            <a:off x="2247004" y="3664820"/>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BA815A8-6871-2422-86D9-45C1EA588B05}"/>
              </a:ext>
            </a:extLst>
          </p:cNvPr>
          <p:cNvSpPr/>
          <p:nvPr/>
        </p:nvSpPr>
        <p:spPr>
          <a:xfrm>
            <a:off x="5128864" y="3655985"/>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EFC09F3-53BB-3772-3702-F88C7BE0D317}"/>
              </a:ext>
            </a:extLst>
          </p:cNvPr>
          <p:cNvSpPr/>
          <p:nvPr/>
        </p:nvSpPr>
        <p:spPr>
          <a:xfrm>
            <a:off x="6258629" y="3655985"/>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463191E-332A-CD22-7907-522858F4652E}"/>
              </a:ext>
            </a:extLst>
          </p:cNvPr>
          <p:cNvSpPr/>
          <p:nvPr/>
        </p:nvSpPr>
        <p:spPr>
          <a:xfrm>
            <a:off x="2847152" y="3655985"/>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8C28056-32DC-5245-E6A3-8650681C9DD9}"/>
              </a:ext>
            </a:extLst>
          </p:cNvPr>
          <p:cNvSpPr/>
          <p:nvPr/>
        </p:nvSpPr>
        <p:spPr>
          <a:xfrm>
            <a:off x="7026017" y="3655985"/>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F4A6745-3081-075F-D26C-30E661AA3DA6}"/>
              </a:ext>
            </a:extLst>
          </p:cNvPr>
          <p:cNvSpPr/>
          <p:nvPr/>
        </p:nvSpPr>
        <p:spPr>
          <a:xfrm>
            <a:off x="3410418" y="3655985"/>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1616C91-08A0-E3A2-60FA-20B2DAF4C6F1}"/>
              </a:ext>
            </a:extLst>
          </p:cNvPr>
          <p:cNvSpPr/>
          <p:nvPr/>
        </p:nvSpPr>
        <p:spPr>
          <a:xfrm>
            <a:off x="6813822" y="3655985"/>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700B447-70CC-98B7-9828-F8F6DE2C2901}"/>
              </a:ext>
            </a:extLst>
          </p:cNvPr>
          <p:cNvSpPr/>
          <p:nvPr/>
        </p:nvSpPr>
        <p:spPr>
          <a:xfrm>
            <a:off x="2478249" y="3655985"/>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ED3AAD8-1ACD-D832-950E-CABF571216D0}"/>
              </a:ext>
            </a:extLst>
          </p:cNvPr>
          <p:cNvSpPr/>
          <p:nvPr/>
        </p:nvSpPr>
        <p:spPr>
          <a:xfrm>
            <a:off x="1452312" y="3655985"/>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7AA86C7-2DAC-2FAE-9031-EC6C75E514A9}"/>
              </a:ext>
            </a:extLst>
          </p:cNvPr>
          <p:cNvSpPr/>
          <p:nvPr/>
        </p:nvSpPr>
        <p:spPr>
          <a:xfrm>
            <a:off x="6028161" y="3655985"/>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AC4FB00-14AB-EFBE-1005-88F07C20BB92}"/>
              </a:ext>
            </a:extLst>
          </p:cNvPr>
          <p:cNvSpPr/>
          <p:nvPr/>
        </p:nvSpPr>
        <p:spPr>
          <a:xfrm>
            <a:off x="2556044" y="352350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1E6CA16-D6E6-101B-D127-E6BC8B5196B3}"/>
              </a:ext>
            </a:extLst>
          </p:cNvPr>
          <p:cNvSpPr/>
          <p:nvPr/>
        </p:nvSpPr>
        <p:spPr>
          <a:xfrm>
            <a:off x="1689792" y="3655960"/>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70CFC1EA-EDFF-B39F-C18D-7512DF907995}"/>
              </a:ext>
            </a:extLst>
          </p:cNvPr>
          <p:cNvSpPr/>
          <p:nvPr/>
        </p:nvSpPr>
        <p:spPr>
          <a:xfrm>
            <a:off x="6601627" y="3655960"/>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AEFE1A0-EBD7-AA1B-EC38-A00C9A79A838}"/>
              </a:ext>
            </a:extLst>
          </p:cNvPr>
          <p:cNvSpPr/>
          <p:nvPr/>
        </p:nvSpPr>
        <p:spPr>
          <a:xfrm>
            <a:off x="2360064" y="3559608"/>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4F882D8-782C-18CB-EF1E-14EC1B74F6C8}"/>
              </a:ext>
            </a:extLst>
          </p:cNvPr>
          <p:cNvSpPr/>
          <p:nvPr/>
        </p:nvSpPr>
        <p:spPr>
          <a:xfrm>
            <a:off x="2087286" y="3662650"/>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9B8A0EB4-C982-8E66-0B4A-80A84962A5D7}"/>
              </a:ext>
            </a:extLst>
          </p:cNvPr>
          <p:cNvSpPr/>
          <p:nvPr/>
        </p:nvSpPr>
        <p:spPr>
          <a:xfrm>
            <a:off x="3826205" y="3662650"/>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25E9BC2C-1E2D-FAD4-9987-C4F0909A7974}"/>
              </a:ext>
            </a:extLst>
          </p:cNvPr>
          <p:cNvSpPr/>
          <p:nvPr/>
        </p:nvSpPr>
        <p:spPr>
          <a:xfrm>
            <a:off x="3652784" y="3662650"/>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0CC6E26E-B964-8F13-455F-6CECD3755443}"/>
              </a:ext>
            </a:extLst>
          </p:cNvPr>
          <p:cNvSpPr/>
          <p:nvPr/>
        </p:nvSpPr>
        <p:spPr>
          <a:xfrm>
            <a:off x="4414698" y="3662650"/>
            <a:ext cx="132476" cy="132476"/>
          </a:xfrm>
          <a:prstGeom prst="ellipse">
            <a:avLst/>
          </a:prstGeom>
          <a:solidFill>
            <a:srgbClr val="0B5394"/>
          </a:solidFill>
          <a:ln>
            <a:solidFill>
              <a:srgbClr val="021E3B"/>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5A3BDC26-90A9-D26E-85F2-95E9E591ED05}"/>
              </a:ext>
            </a:extLst>
          </p:cNvPr>
          <p:cNvSpPr txBox="1"/>
          <p:nvPr/>
        </p:nvSpPr>
        <p:spPr>
          <a:xfrm>
            <a:off x="3875936" y="4226830"/>
            <a:ext cx="1547218" cy="307777"/>
          </a:xfrm>
          <a:prstGeom prst="rect">
            <a:avLst/>
          </a:prstGeom>
          <a:noFill/>
        </p:spPr>
        <p:txBody>
          <a:bodyPr wrap="none" rtlCol="0">
            <a:spAutoFit/>
          </a:bodyPr>
          <a:lstStyle/>
          <a:p>
            <a:r>
              <a:rPr lang="en-US" dirty="0"/>
              <a:t>20 balls thrown!</a:t>
            </a:r>
          </a:p>
        </p:txBody>
      </p:sp>
    </p:spTree>
    <p:extLst>
      <p:ext uri="{BB962C8B-B14F-4D97-AF65-F5344CB8AC3E}">
        <p14:creationId xmlns:p14="http://schemas.microsoft.com/office/powerpoint/2010/main" val="4243116518"/>
      </p:ext>
    </p:extLst>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D2467A-F655-4928-B712-EAAFDA6F472E}"/>
              </a:ext>
            </a:extLst>
          </p:cNvPr>
          <p:cNvSpPr>
            <a:spLocks noGrp="1"/>
          </p:cNvSpPr>
          <p:nvPr>
            <p:ph type="title"/>
          </p:nvPr>
        </p:nvSpPr>
        <p:spPr/>
        <p:txBody>
          <a:bodyPr/>
          <a:lstStyle/>
          <a:p>
            <a:r>
              <a:rPr lang="en-US"/>
              <a:t>Example: Balls and Bins</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73C1CEC5-C237-469A-B717-C83A4AB846E1}"/>
                  </a:ext>
                </a:extLst>
              </p:cNvPr>
              <p:cNvSpPr>
                <a:spLocks noGrp="1"/>
              </p:cNvSpPr>
              <p:nvPr>
                <p:ph type="body" idx="1"/>
              </p:nvPr>
            </p:nvSpPr>
            <p:spPr/>
            <p:txBody>
              <a:bodyPr/>
              <a:lstStyle/>
              <a:p>
                <a:pPr marL="101600" indent="0">
                  <a:buNone/>
                </a:pPr>
                <a:r>
                  <a:rPr lang="en-US" dirty="0"/>
                  <a:t>Suppose we throw 20 balls independently into 10 bins. Assume each ball is equally likely to land in any of the ten bins.</a:t>
                </a:r>
              </a:p>
              <a:p>
                <a:pPr marL="101600" indent="0">
                  <a:buNone/>
                </a:pPr>
                <a:endParaRPr lang="en-US" dirty="0"/>
              </a:p>
              <a:p>
                <a:pPr marL="101600" indent="0">
                  <a:buNone/>
                </a:pPr>
                <a:endParaRPr lang="en-US" dirty="0"/>
              </a:p>
              <a:p>
                <a:pPr marL="101600" indent="0">
                  <a:buNone/>
                </a:pPr>
                <a:endParaRPr lang="en-US" dirty="0"/>
              </a:p>
              <a:p>
                <a:pPr marL="101600" indent="0">
                  <a:buNone/>
                </a:pPr>
                <a:r>
                  <a:rPr lang="en-US" dirty="0"/>
                  <a:t>What is k, n, is this with/without replacement, and what is </a:t>
                </a:r>
                <a14:m>
                  <m:oMath xmlns:m="http://schemas.openxmlformats.org/officeDocument/2006/math">
                    <m:d>
                      <m:dPr>
                        <m:begChr m:val="|"/>
                        <m:endChr m:val="|"/>
                        <m:ctrlPr>
                          <a:rPr lang="en-US" sz="1800" i="1" smtClean="0">
                            <a:solidFill>
                              <a:schemeClr val="accent3"/>
                            </a:solidFill>
                            <a:latin typeface="Cambria Math" panose="02040503050406030204" pitchFamily="18" charset="0"/>
                          </a:rPr>
                        </m:ctrlPr>
                      </m:dPr>
                      <m:e>
                        <m:r>
                          <m:rPr>
                            <m:sty m:val="p"/>
                          </m:rPr>
                          <a:rPr lang="en-US" sz="1800">
                            <a:solidFill>
                              <a:schemeClr val="accent3"/>
                            </a:solidFill>
                            <a:latin typeface="Cambria Math" panose="02040503050406030204" pitchFamily="18" charset="0"/>
                          </a:rPr>
                          <m:t>Ω</m:t>
                        </m:r>
                      </m:e>
                    </m:d>
                  </m:oMath>
                </a14:m>
                <a:r>
                  <a:rPr lang="en-US" dirty="0"/>
                  <a:t>? Uniform p.s.?</a:t>
                </a:r>
              </a:p>
            </p:txBody>
          </p:sp>
        </mc:Choice>
        <mc:Fallback xmlns="">
          <p:sp>
            <p:nvSpPr>
              <p:cNvPr id="6" name="Text Placeholder 5">
                <a:extLst>
                  <a:ext uri="{FF2B5EF4-FFF2-40B4-BE49-F238E27FC236}">
                    <a16:creationId xmlns:a16="http://schemas.microsoft.com/office/drawing/2014/main" id="{73C1CEC5-C237-469A-B717-C83A4AB846E1}"/>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id="{CF81C156-2552-0762-1228-0C9BDC6B2571}"/>
              </a:ext>
            </a:extLst>
          </p:cNvPr>
          <p:cNvSpPr/>
          <p:nvPr/>
        </p:nvSpPr>
        <p:spPr>
          <a:xfrm>
            <a:off x="1444300"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4A42226-3605-B867-33CF-668CB1AE8383}"/>
              </a:ext>
            </a:extLst>
          </p:cNvPr>
          <p:cNvSpPr/>
          <p:nvPr/>
        </p:nvSpPr>
        <p:spPr>
          <a:xfrm>
            <a:off x="2093750"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46C3BA0-A1CC-9BC0-742E-B2436A314451}"/>
              </a:ext>
            </a:extLst>
          </p:cNvPr>
          <p:cNvSpPr/>
          <p:nvPr/>
        </p:nvSpPr>
        <p:spPr>
          <a:xfrm>
            <a:off x="2743200"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84947A0-45B8-61CD-220E-93161286B05F}"/>
              </a:ext>
            </a:extLst>
          </p:cNvPr>
          <p:cNvSpPr/>
          <p:nvPr/>
        </p:nvSpPr>
        <p:spPr>
          <a:xfrm>
            <a:off x="3392650"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03E657D-1941-E555-C33C-1B8241BA6215}"/>
              </a:ext>
            </a:extLst>
          </p:cNvPr>
          <p:cNvSpPr/>
          <p:nvPr/>
        </p:nvSpPr>
        <p:spPr>
          <a:xfrm>
            <a:off x="4042100"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FCEEFC8-09AE-CF7E-A4CE-524C61AE0323}"/>
              </a:ext>
            </a:extLst>
          </p:cNvPr>
          <p:cNvSpPr/>
          <p:nvPr/>
        </p:nvSpPr>
        <p:spPr>
          <a:xfrm>
            <a:off x="4691550"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9A9878-B16D-E479-5222-D39436DC74D8}"/>
              </a:ext>
            </a:extLst>
          </p:cNvPr>
          <p:cNvSpPr/>
          <p:nvPr/>
        </p:nvSpPr>
        <p:spPr>
          <a:xfrm>
            <a:off x="5326459"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90BE123-A8BA-6E8D-65F0-CB5E7B360DD5}"/>
              </a:ext>
            </a:extLst>
          </p:cNvPr>
          <p:cNvSpPr/>
          <p:nvPr/>
        </p:nvSpPr>
        <p:spPr>
          <a:xfrm>
            <a:off x="5975909"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7FCC78A-E39F-B450-731C-B77D8657BA62}"/>
              </a:ext>
            </a:extLst>
          </p:cNvPr>
          <p:cNvSpPr/>
          <p:nvPr/>
        </p:nvSpPr>
        <p:spPr>
          <a:xfrm>
            <a:off x="6625359"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AD998D8-B59C-0C53-FFCB-7D3E00F141CF}"/>
              </a:ext>
            </a:extLst>
          </p:cNvPr>
          <p:cNvSpPr/>
          <p:nvPr/>
        </p:nvSpPr>
        <p:spPr>
          <a:xfrm>
            <a:off x="7274809"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FAA6120-0D53-FB45-DE7B-4A1FE4CB4CB6}"/>
              </a:ext>
            </a:extLst>
          </p:cNvPr>
          <p:cNvSpPr/>
          <p:nvPr/>
        </p:nvSpPr>
        <p:spPr>
          <a:xfrm>
            <a:off x="4130456"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C8857A0-6AB1-1A45-C381-231B318BEBF5}"/>
              </a:ext>
            </a:extLst>
          </p:cNvPr>
          <p:cNvSpPr/>
          <p:nvPr/>
        </p:nvSpPr>
        <p:spPr>
          <a:xfrm>
            <a:off x="4846144" y="2021134"/>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09D159A-4DC0-0BB3-0B4D-6B30F2F15E94}"/>
              </a:ext>
            </a:extLst>
          </p:cNvPr>
          <p:cNvSpPr/>
          <p:nvPr/>
        </p:nvSpPr>
        <p:spPr>
          <a:xfrm>
            <a:off x="2289009" y="2028354"/>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BA815A8-6871-2422-86D9-45C1EA588B05}"/>
              </a:ext>
            </a:extLst>
          </p:cNvPr>
          <p:cNvSpPr/>
          <p:nvPr/>
        </p:nvSpPr>
        <p:spPr>
          <a:xfrm>
            <a:off x="5170869"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EFC09F3-53BB-3772-3702-F88C7BE0D317}"/>
              </a:ext>
            </a:extLst>
          </p:cNvPr>
          <p:cNvSpPr/>
          <p:nvPr/>
        </p:nvSpPr>
        <p:spPr>
          <a:xfrm>
            <a:off x="6300634"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463191E-332A-CD22-7907-522858F4652E}"/>
              </a:ext>
            </a:extLst>
          </p:cNvPr>
          <p:cNvSpPr/>
          <p:nvPr/>
        </p:nvSpPr>
        <p:spPr>
          <a:xfrm>
            <a:off x="2889157"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8C28056-32DC-5245-E6A3-8650681C9DD9}"/>
              </a:ext>
            </a:extLst>
          </p:cNvPr>
          <p:cNvSpPr/>
          <p:nvPr/>
        </p:nvSpPr>
        <p:spPr>
          <a:xfrm>
            <a:off x="7068022"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F4A6745-3081-075F-D26C-30E661AA3DA6}"/>
              </a:ext>
            </a:extLst>
          </p:cNvPr>
          <p:cNvSpPr/>
          <p:nvPr/>
        </p:nvSpPr>
        <p:spPr>
          <a:xfrm>
            <a:off x="3452423"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1616C91-08A0-E3A2-60FA-20B2DAF4C6F1}"/>
              </a:ext>
            </a:extLst>
          </p:cNvPr>
          <p:cNvSpPr/>
          <p:nvPr/>
        </p:nvSpPr>
        <p:spPr>
          <a:xfrm>
            <a:off x="6855827"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700B447-70CC-98B7-9828-F8F6DE2C2901}"/>
              </a:ext>
            </a:extLst>
          </p:cNvPr>
          <p:cNvSpPr/>
          <p:nvPr/>
        </p:nvSpPr>
        <p:spPr>
          <a:xfrm>
            <a:off x="2520254"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ED3AAD8-1ACD-D832-950E-CABF571216D0}"/>
              </a:ext>
            </a:extLst>
          </p:cNvPr>
          <p:cNvSpPr/>
          <p:nvPr/>
        </p:nvSpPr>
        <p:spPr>
          <a:xfrm>
            <a:off x="1494317"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7AA86C7-2DAC-2FAE-9031-EC6C75E514A9}"/>
              </a:ext>
            </a:extLst>
          </p:cNvPr>
          <p:cNvSpPr/>
          <p:nvPr/>
        </p:nvSpPr>
        <p:spPr>
          <a:xfrm>
            <a:off x="6070166"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AC4FB00-14AB-EFBE-1005-88F07C20BB92}"/>
              </a:ext>
            </a:extLst>
          </p:cNvPr>
          <p:cNvSpPr/>
          <p:nvPr/>
        </p:nvSpPr>
        <p:spPr>
          <a:xfrm>
            <a:off x="2598049" y="1887043"/>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1E6CA16-D6E6-101B-D127-E6BC8B5196B3}"/>
              </a:ext>
            </a:extLst>
          </p:cNvPr>
          <p:cNvSpPr/>
          <p:nvPr/>
        </p:nvSpPr>
        <p:spPr>
          <a:xfrm>
            <a:off x="1731797" y="2019494"/>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70CFC1EA-EDFF-B39F-C18D-7512DF907995}"/>
              </a:ext>
            </a:extLst>
          </p:cNvPr>
          <p:cNvSpPr/>
          <p:nvPr/>
        </p:nvSpPr>
        <p:spPr>
          <a:xfrm>
            <a:off x="6643632" y="2019494"/>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AEFE1A0-EBD7-AA1B-EC38-A00C9A79A838}"/>
              </a:ext>
            </a:extLst>
          </p:cNvPr>
          <p:cNvSpPr/>
          <p:nvPr/>
        </p:nvSpPr>
        <p:spPr>
          <a:xfrm>
            <a:off x="2402069" y="1923142"/>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4F882D8-782C-18CB-EF1E-14EC1B74F6C8}"/>
              </a:ext>
            </a:extLst>
          </p:cNvPr>
          <p:cNvSpPr/>
          <p:nvPr/>
        </p:nvSpPr>
        <p:spPr>
          <a:xfrm>
            <a:off x="2129291" y="2026184"/>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9B8A0EB4-C982-8E66-0B4A-80A84962A5D7}"/>
              </a:ext>
            </a:extLst>
          </p:cNvPr>
          <p:cNvSpPr/>
          <p:nvPr/>
        </p:nvSpPr>
        <p:spPr>
          <a:xfrm>
            <a:off x="3868210" y="2026184"/>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25E9BC2C-1E2D-FAD4-9987-C4F0909A7974}"/>
              </a:ext>
            </a:extLst>
          </p:cNvPr>
          <p:cNvSpPr/>
          <p:nvPr/>
        </p:nvSpPr>
        <p:spPr>
          <a:xfrm>
            <a:off x="3694789" y="2026184"/>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0CC6E26E-B964-8F13-455F-6CECD3755443}"/>
              </a:ext>
            </a:extLst>
          </p:cNvPr>
          <p:cNvSpPr/>
          <p:nvPr/>
        </p:nvSpPr>
        <p:spPr>
          <a:xfrm>
            <a:off x="4456703" y="2026184"/>
            <a:ext cx="132476" cy="132476"/>
          </a:xfrm>
          <a:prstGeom prst="ellipse">
            <a:avLst/>
          </a:prstGeom>
          <a:solidFill>
            <a:srgbClr val="0B5394"/>
          </a:solidFill>
          <a:ln>
            <a:solidFill>
              <a:srgbClr val="021E3B"/>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41064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D2467A-F655-4928-B712-EAAFDA6F472E}"/>
              </a:ext>
            </a:extLst>
          </p:cNvPr>
          <p:cNvSpPr>
            <a:spLocks noGrp="1"/>
          </p:cNvSpPr>
          <p:nvPr>
            <p:ph type="title"/>
          </p:nvPr>
        </p:nvSpPr>
        <p:spPr/>
        <p:txBody>
          <a:bodyPr/>
          <a:lstStyle/>
          <a:p>
            <a:r>
              <a:rPr lang="en-US"/>
              <a:t>Example: Balls and Bins</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73C1CEC5-C237-469A-B717-C83A4AB846E1}"/>
                  </a:ext>
                </a:extLst>
              </p:cNvPr>
              <p:cNvSpPr>
                <a:spLocks noGrp="1" noRot="1" noMove="1" noResize="1" noEditPoints="1" noAdjustHandles="1" noChangeArrowheads="1" noChangeShapeType="1"/>
              </p:cNvSpPr>
              <p:nvPr>
                <p:ph type="body" idx="1"/>
              </p:nvPr>
            </p:nvSpPr>
            <p:spPr/>
            <p:txBody>
              <a:bodyPr/>
              <a:lstStyle/>
              <a:p>
                <a:pPr marL="101600" indent="0">
                  <a:buNone/>
                </a:pPr>
                <a:r>
                  <a:rPr lang="en-US" dirty="0"/>
                  <a:t>Suppose we throw 20 balls independently into 10 bins. Assume each ball is equally likely to land in any of the ten bins.</a:t>
                </a:r>
              </a:p>
              <a:p>
                <a:pPr marL="101600" indent="0">
                  <a:buNone/>
                </a:pPr>
                <a:endParaRPr lang="en-US" dirty="0"/>
              </a:p>
              <a:p>
                <a:pPr marL="101600" indent="0">
                  <a:buNone/>
                </a:pPr>
                <a:endParaRPr lang="en-US" dirty="0"/>
              </a:p>
              <a:p>
                <a:pPr marL="101600" indent="0">
                  <a:buNone/>
                </a:pPr>
                <a:endParaRPr lang="en-US" dirty="0"/>
              </a:p>
              <a:p>
                <a:pPr marL="101600" indent="0">
                  <a:buNone/>
                </a:pPr>
                <a:r>
                  <a:rPr lang="en-US" dirty="0"/>
                  <a:t>What is k, n, is this with/without replacement, and what is </a:t>
                </a:r>
                <a14:m>
                  <m:oMath xmlns:m="http://schemas.openxmlformats.org/officeDocument/2006/math">
                    <m:d>
                      <m:dPr>
                        <m:begChr m:val="|"/>
                        <m:endChr m:val="|"/>
                        <m:ctrlPr>
                          <a:rPr lang="en-US" sz="1800" i="1" smtClean="0">
                            <a:solidFill>
                              <a:schemeClr val="accent3"/>
                            </a:solidFill>
                            <a:latin typeface="Cambria Math" panose="02040503050406030204" pitchFamily="18" charset="0"/>
                          </a:rPr>
                        </m:ctrlPr>
                      </m:dPr>
                      <m:e>
                        <m:r>
                          <m:rPr>
                            <m:sty m:val="p"/>
                          </m:rPr>
                          <a:rPr lang="en-US" sz="1800">
                            <a:solidFill>
                              <a:schemeClr val="accent3"/>
                            </a:solidFill>
                            <a:latin typeface="Cambria Math" panose="02040503050406030204" pitchFamily="18" charset="0"/>
                          </a:rPr>
                          <m:t>Ω</m:t>
                        </m:r>
                      </m:e>
                    </m:d>
                  </m:oMath>
                </a14:m>
                <a:r>
                  <a:rPr lang="en-US" dirty="0"/>
                  <a:t>? Uniform p.s.?</a:t>
                </a:r>
              </a:p>
              <a:p>
                <a:pPr marL="387350" indent="-285750"/>
                <a:r>
                  <a:rPr lang="en-US" dirty="0"/>
                  <a:t>k is 20 (samples drawn).</a:t>
                </a:r>
              </a:p>
              <a:p>
                <a:pPr marL="387350" indent="-285750"/>
                <a:r>
                  <a:rPr lang="en-US" dirty="0"/>
                  <a:t>n is 10 (set of possible outcomes are {1, 2, 3, 4, 5, 6, 7, 8, 9, 10}.</a:t>
                </a:r>
              </a:p>
              <a:p>
                <a:pPr marL="387350" indent="-285750"/>
                <a:r>
                  <a:rPr lang="en-US" dirty="0"/>
                  <a:t>Drawings are with replacement (can get same number multiple times).</a:t>
                </a:r>
              </a:p>
              <a:p>
                <a:pPr marL="387350" indent="-285750"/>
                <a:r>
                  <a:rPr lang="en-US" dirty="0"/>
                  <a:t>Sample space has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20</m:t>
                        </m:r>
                      </m:sup>
                    </m:sSup>
                    <m:r>
                      <a:rPr lang="en-US" b="0" i="0" smtClean="0">
                        <a:latin typeface="Cambria Math" panose="02040503050406030204" pitchFamily="18" charset="0"/>
                      </a:rPr>
                      <m:t> </m:t>
                    </m:r>
                  </m:oMath>
                </a14:m>
                <a:r>
                  <a:rPr lang="en-US" b="0" dirty="0"/>
                  <a:t>elements</a:t>
                </a:r>
              </a:p>
              <a:p>
                <a:pPr marL="387350" indent="-285750"/>
                <a:r>
                  <a:rPr lang="en-US" dirty="0"/>
                  <a:t>Probability space is uniform, i.e., specific distribution of balls above (ignoring who is on top of whom, etc.) occurs 1 out of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20</m:t>
                        </m:r>
                      </m:sup>
                    </m:sSup>
                  </m:oMath>
                </a14:m>
                <a:r>
                  <a:rPr lang="en-US" dirty="0"/>
                  <a:t> times.</a:t>
                </a:r>
              </a:p>
              <a:p>
                <a:pPr marL="387350" indent="-285750"/>
                <a:endParaRPr lang="en-US" dirty="0"/>
              </a:p>
            </p:txBody>
          </p:sp>
        </mc:Choice>
        <mc:Fallback xmlns="">
          <p:sp>
            <p:nvSpPr>
              <p:cNvPr id="6" name="Text Placeholder 5">
                <a:extLst>
                  <a:ext uri="{FF2B5EF4-FFF2-40B4-BE49-F238E27FC236}">
                    <a16:creationId xmlns:a16="http://schemas.microsoft.com/office/drawing/2014/main" id="{73C1CEC5-C237-469A-B717-C83A4AB846E1}"/>
                  </a:ext>
                </a:extLst>
              </p:cNvPr>
              <p:cNvSpPr>
                <a:spLocks noGrp="1" noRot="1" noChangeAspect="1" noMove="1" noResize="1" noEditPoints="1" noAdjustHandles="1" noChangeArrowheads="1" noChangeShapeType="1" noTextEdit="1"/>
              </p:cNvSpPr>
              <p:nvPr>
                <p:ph type="body" idx="1"/>
              </p:nvPr>
            </p:nvSpPr>
            <p:spPr>
              <a:blipFill>
                <a:blip r:embed="rId2"/>
                <a:stretch>
                  <a:fillRect b="-35893"/>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id="{CF81C156-2552-0762-1228-0C9BDC6B2571}"/>
              </a:ext>
            </a:extLst>
          </p:cNvPr>
          <p:cNvSpPr/>
          <p:nvPr/>
        </p:nvSpPr>
        <p:spPr>
          <a:xfrm>
            <a:off x="1444300"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4A42226-3605-B867-33CF-668CB1AE8383}"/>
              </a:ext>
            </a:extLst>
          </p:cNvPr>
          <p:cNvSpPr/>
          <p:nvPr/>
        </p:nvSpPr>
        <p:spPr>
          <a:xfrm>
            <a:off x="2093750"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46C3BA0-A1CC-9BC0-742E-B2436A314451}"/>
              </a:ext>
            </a:extLst>
          </p:cNvPr>
          <p:cNvSpPr/>
          <p:nvPr/>
        </p:nvSpPr>
        <p:spPr>
          <a:xfrm>
            <a:off x="2743200"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84947A0-45B8-61CD-220E-93161286B05F}"/>
              </a:ext>
            </a:extLst>
          </p:cNvPr>
          <p:cNvSpPr/>
          <p:nvPr/>
        </p:nvSpPr>
        <p:spPr>
          <a:xfrm>
            <a:off x="3392650"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03E657D-1941-E555-C33C-1B8241BA6215}"/>
              </a:ext>
            </a:extLst>
          </p:cNvPr>
          <p:cNvSpPr/>
          <p:nvPr/>
        </p:nvSpPr>
        <p:spPr>
          <a:xfrm>
            <a:off x="4042100"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FCEEFC8-09AE-CF7E-A4CE-524C61AE0323}"/>
              </a:ext>
            </a:extLst>
          </p:cNvPr>
          <p:cNvSpPr/>
          <p:nvPr/>
        </p:nvSpPr>
        <p:spPr>
          <a:xfrm>
            <a:off x="4691550"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9A9878-B16D-E479-5222-D39436DC74D8}"/>
              </a:ext>
            </a:extLst>
          </p:cNvPr>
          <p:cNvSpPr/>
          <p:nvPr/>
        </p:nvSpPr>
        <p:spPr>
          <a:xfrm>
            <a:off x="5326459"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90BE123-A8BA-6E8D-65F0-CB5E7B360DD5}"/>
              </a:ext>
            </a:extLst>
          </p:cNvPr>
          <p:cNvSpPr/>
          <p:nvPr/>
        </p:nvSpPr>
        <p:spPr>
          <a:xfrm>
            <a:off x="5975909"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7FCC78A-E39F-B450-731C-B77D8657BA62}"/>
              </a:ext>
            </a:extLst>
          </p:cNvPr>
          <p:cNvSpPr/>
          <p:nvPr/>
        </p:nvSpPr>
        <p:spPr>
          <a:xfrm>
            <a:off x="6625359"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AD998D8-B59C-0C53-FFCB-7D3E00F141CF}"/>
              </a:ext>
            </a:extLst>
          </p:cNvPr>
          <p:cNvSpPr/>
          <p:nvPr/>
        </p:nvSpPr>
        <p:spPr>
          <a:xfrm>
            <a:off x="7274809"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FAA6120-0D53-FB45-DE7B-4A1FE4CB4CB6}"/>
              </a:ext>
            </a:extLst>
          </p:cNvPr>
          <p:cNvSpPr/>
          <p:nvPr/>
        </p:nvSpPr>
        <p:spPr>
          <a:xfrm>
            <a:off x="4130456"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C8857A0-6AB1-1A45-C381-231B318BEBF5}"/>
              </a:ext>
            </a:extLst>
          </p:cNvPr>
          <p:cNvSpPr/>
          <p:nvPr/>
        </p:nvSpPr>
        <p:spPr>
          <a:xfrm>
            <a:off x="4846144" y="2021134"/>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09D159A-4DC0-0BB3-0B4D-6B30F2F15E94}"/>
              </a:ext>
            </a:extLst>
          </p:cNvPr>
          <p:cNvSpPr/>
          <p:nvPr/>
        </p:nvSpPr>
        <p:spPr>
          <a:xfrm>
            <a:off x="2289009" y="2028354"/>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BA815A8-6871-2422-86D9-45C1EA588B05}"/>
              </a:ext>
            </a:extLst>
          </p:cNvPr>
          <p:cNvSpPr/>
          <p:nvPr/>
        </p:nvSpPr>
        <p:spPr>
          <a:xfrm>
            <a:off x="5170869"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EFC09F3-53BB-3772-3702-F88C7BE0D317}"/>
              </a:ext>
            </a:extLst>
          </p:cNvPr>
          <p:cNvSpPr/>
          <p:nvPr/>
        </p:nvSpPr>
        <p:spPr>
          <a:xfrm>
            <a:off x="6300634"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463191E-332A-CD22-7907-522858F4652E}"/>
              </a:ext>
            </a:extLst>
          </p:cNvPr>
          <p:cNvSpPr/>
          <p:nvPr/>
        </p:nvSpPr>
        <p:spPr>
          <a:xfrm>
            <a:off x="2889157"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8C28056-32DC-5245-E6A3-8650681C9DD9}"/>
              </a:ext>
            </a:extLst>
          </p:cNvPr>
          <p:cNvSpPr/>
          <p:nvPr/>
        </p:nvSpPr>
        <p:spPr>
          <a:xfrm>
            <a:off x="7068022"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F4A6745-3081-075F-D26C-30E661AA3DA6}"/>
              </a:ext>
            </a:extLst>
          </p:cNvPr>
          <p:cNvSpPr/>
          <p:nvPr/>
        </p:nvSpPr>
        <p:spPr>
          <a:xfrm>
            <a:off x="3452423"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1616C91-08A0-E3A2-60FA-20B2DAF4C6F1}"/>
              </a:ext>
            </a:extLst>
          </p:cNvPr>
          <p:cNvSpPr/>
          <p:nvPr/>
        </p:nvSpPr>
        <p:spPr>
          <a:xfrm>
            <a:off x="6855827"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700B447-70CC-98B7-9828-F8F6DE2C2901}"/>
              </a:ext>
            </a:extLst>
          </p:cNvPr>
          <p:cNvSpPr/>
          <p:nvPr/>
        </p:nvSpPr>
        <p:spPr>
          <a:xfrm>
            <a:off x="2520254"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ED3AAD8-1ACD-D832-950E-CABF571216D0}"/>
              </a:ext>
            </a:extLst>
          </p:cNvPr>
          <p:cNvSpPr/>
          <p:nvPr/>
        </p:nvSpPr>
        <p:spPr>
          <a:xfrm>
            <a:off x="1494317"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7AA86C7-2DAC-2FAE-9031-EC6C75E514A9}"/>
              </a:ext>
            </a:extLst>
          </p:cNvPr>
          <p:cNvSpPr/>
          <p:nvPr/>
        </p:nvSpPr>
        <p:spPr>
          <a:xfrm>
            <a:off x="6070166"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AC4FB00-14AB-EFBE-1005-88F07C20BB92}"/>
              </a:ext>
            </a:extLst>
          </p:cNvPr>
          <p:cNvSpPr/>
          <p:nvPr/>
        </p:nvSpPr>
        <p:spPr>
          <a:xfrm>
            <a:off x="2598049" y="1887043"/>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1E6CA16-D6E6-101B-D127-E6BC8B5196B3}"/>
              </a:ext>
            </a:extLst>
          </p:cNvPr>
          <p:cNvSpPr/>
          <p:nvPr/>
        </p:nvSpPr>
        <p:spPr>
          <a:xfrm>
            <a:off x="1731797" y="2019494"/>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70CFC1EA-EDFF-B39F-C18D-7512DF907995}"/>
              </a:ext>
            </a:extLst>
          </p:cNvPr>
          <p:cNvSpPr/>
          <p:nvPr/>
        </p:nvSpPr>
        <p:spPr>
          <a:xfrm>
            <a:off x="6643632" y="2019494"/>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AEFE1A0-EBD7-AA1B-EC38-A00C9A79A838}"/>
              </a:ext>
            </a:extLst>
          </p:cNvPr>
          <p:cNvSpPr/>
          <p:nvPr/>
        </p:nvSpPr>
        <p:spPr>
          <a:xfrm>
            <a:off x="2402069" y="1923142"/>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4F882D8-782C-18CB-EF1E-14EC1B74F6C8}"/>
              </a:ext>
            </a:extLst>
          </p:cNvPr>
          <p:cNvSpPr/>
          <p:nvPr/>
        </p:nvSpPr>
        <p:spPr>
          <a:xfrm>
            <a:off x="2129291" y="2026184"/>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9B8A0EB4-C982-8E66-0B4A-80A84962A5D7}"/>
              </a:ext>
            </a:extLst>
          </p:cNvPr>
          <p:cNvSpPr/>
          <p:nvPr/>
        </p:nvSpPr>
        <p:spPr>
          <a:xfrm>
            <a:off x="3868210" y="2026184"/>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25E9BC2C-1E2D-FAD4-9987-C4F0909A7974}"/>
              </a:ext>
            </a:extLst>
          </p:cNvPr>
          <p:cNvSpPr/>
          <p:nvPr/>
        </p:nvSpPr>
        <p:spPr>
          <a:xfrm>
            <a:off x="3694789" y="2026184"/>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0CC6E26E-B964-8F13-455F-6CECD3755443}"/>
              </a:ext>
            </a:extLst>
          </p:cNvPr>
          <p:cNvSpPr/>
          <p:nvPr/>
        </p:nvSpPr>
        <p:spPr>
          <a:xfrm>
            <a:off x="4456703" y="2026184"/>
            <a:ext cx="132476" cy="132476"/>
          </a:xfrm>
          <a:prstGeom prst="ellipse">
            <a:avLst/>
          </a:prstGeom>
          <a:solidFill>
            <a:srgbClr val="0B5394"/>
          </a:solidFill>
          <a:ln>
            <a:solidFill>
              <a:srgbClr val="021E3B"/>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23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216CB-2800-5E59-F199-6E4DBC375F5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6C5C6CF-0389-D047-9775-D4DA43251E37}"/>
              </a:ext>
            </a:extLst>
          </p:cNvPr>
          <p:cNvSpPr>
            <a:spLocks noGrp="1"/>
          </p:cNvSpPr>
          <p:nvPr>
            <p:ph type="title"/>
          </p:nvPr>
        </p:nvSpPr>
        <p:spPr/>
        <p:txBody>
          <a:bodyPr/>
          <a:lstStyle/>
          <a:p>
            <a:r>
              <a:rPr lang="en-US"/>
              <a:t>Example: Balls and Bins</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5C273A8D-A77A-21DF-EB90-BF43EC449A29}"/>
                  </a:ext>
                </a:extLst>
              </p:cNvPr>
              <p:cNvSpPr>
                <a:spLocks noGrp="1"/>
              </p:cNvSpPr>
              <p:nvPr>
                <p:ph type="body" idx="1"/>
              </p:nvPr>
            </p:nvSpPr>
            <p:spPr/>
            <p:txBody>
              <a:bodyPr/>
              <a:lstStyle/>
              <a:p>
                <a:pPr marL="101600" indent="0">
                  <a:buNone/>
                </a:pPr>
                <a:r>
                  <a:rPr lang="en-US" dirty="0"/>
                  <a:t>Suppose we throw 20 balls independently into 10 bins. Assume each ball is equally likely to land in any of the ten bins.</a:t>
                </a:r>
              </a:p>
              <a:p>
                <a:pPr marL="101600" indent="0">
                  <a:buNone/>
                </a:pPr>
                <a:endParaRPr lang="en-US" dirty="0"/>
              </a:p>
              <a:p>
                <a:pPr marL="101600" indent="0">
                  <a:buNone/>
                </a:pPr>
                <a:endParaRPr lang="en-US" dirty="0"/>
              </a:p>
              <a:p>
                <a:pPr marL="101600" indent="0">
                  <a:buNone/>
                </a:pPr>
                <a:endParaRPr lang="en-US" dirty="0"/>
              </a:p>
              <a:p>
                <a:pPr marL="101600" indent="0">
                  <a:buNone/>
                </a:pPr>
                <a:r>
                  <a:rPr lang="en-US" dirty="0"/>
                  <a:t>What is k, n, is this with/without replacement, and what is </a:t>
                </a:r>
                <a14:m>
                  <m:oMath xmlns:m="http://schemas.openxmlformats.org/officeDocument/2006/math">
                    <m:d>
                      <m:dPr>
                        <m:begChr m:val="|"/>
                        <m:endChr m:val="|"/>
                        <m:ctrlPr>
                          <a:rPr lang="en-US" sz="1800" i="1" smtClean="0">
                            <a:solidFill>
                              <a:schemeClr val="accent3"/>
                            </a:solidFill>
                            <a:latin typeface="Cambria Math" panose="02040503050406030204" pitchFamily="18" charset="0"/>
                          </a:rPr>
                        </m:ctrlPr>
                      </m:dPr>
                      <m:e>
                        <m:r>
                          <m:rPr>
                            <m:sty m:val="p"/>
                          </m:rPr>
                          <a:rPr lang="en-US" sz="1800">
                            <a:solidFill>
                              <a:schemeClr val="accent3"/>
                            </a:solidFill>
                            <a:latin typeface="Cambria Math" panose="02040503050406030204" pitchFamily="18" charset="0"/>
                          </a:rPr>
                          <m:t>Ω</m:t>
                        </m:r>
                      </m:e>
                    </m:d>
                  </m:oMath>
                </a14:m>
                <a:r>
                  <a:rPr lang="en-US" dirty="0"/>
                  <a:t>? Uniform p.s.?</a:t>
                </a:r>
              </a:p>
              <a:p>
                <a:pPr marL="387350" indent="-285750"/>
                <a:r>
                  <a:rPr lang="en-US" dirty="0"/>
                  <a:t>k is 20 (samples drawn).</a:t>
                </a:r>
              </a:p>
              <a:p>
                <a:pPr marL="387350" indent="-285750"/>
                <a:r>
                  <a:rPr lang="en-US" dirty="0"/>
                  <a:t>n is 10 (set of possible outcomes are {1, 2, 3, 4, 5, 6, 7, 8, 9, 10}.</a:t>
                </a:r>
              </a:p>
              <a:p>
                <a:pPr marL="387350" indent="-285750"/>
                <a:r>
                  <a:rPr lang="en-US" dirty="0"/>
                  <a:t>Drawings are with replacement (can get same number multiple times).</a:t>
                </a:r>
              </a:p>
              <a:p>
                <a:pPr marL="387350" indent="-285750"/>
                <a:r>
                  <a:rPr lang="en-US" dirty="0"/>
                  <a:t>Sample space has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20</m:t>
                        </m:r>
                      </m:sup>
                    </m:sSup>
                    <m:r>
                      <a:rPr lang="en-US" b="0" i="0" smtClean="0">
                        <a:latin typeface="Cambria Math" panose="02040503050406030204" pitchFamily="18" charset="0"/>
                      </a:rPr>
                      <m:t> </m:t>
                    </m:r>
                  </m:oMath>
                </a14:m>
                <a:r>
                  <a:rPr lang="en-US" b="0" dirty="0"/>
                  <a:t>elements – does this consider order? </a:t>
                </a:r>
              </a:p>
              <a:p>
                <a:pPr marL="387350" indent="-285750"/>
                <a:r>
                  <a:rPr lang="en-US" dirty="0"/>
                  <a:t>Probability space is uniform, i.e., specific distribution of balls above (ignoring who is on top of whom, etc.) occurs 1 out of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20</m:t>
                        </m:r>
                      </m:sup>
                    </m:sSup>
                  </m:oMath>
                </a14:m>
                <a:r>
                  <a:rPr lang="en-US" dirty="0"/>
                  <a:t> times.</a:t>
                </a:r>
              </a:p>
              <a:p>
                <a:pPr marL="387350" indent="-285750"/>
                <a:endParaRPr lang="en-US" dirty="0"/>
              </a:p>
            </p:txBody>
          </p:sp>
        </mc:Choice>
        <mc:Fallback xmlns="">
          <p:sp>
            <p:nvSpPr>
              <p:cNvPr id="6" name="Text Placeholder 5">
                <a:extLst>
                  <a:ext uri="{FF2B5EF4-FFF2-40B4-BE49-F238E27FC236}">
                    <a16:creationId xmlns:a16="http://schemas.microsoft.com/office/drawing/2014/main" id="{5C273A8D-A77A-21DF-EB90-BF43EC449A29}"/>
                  </a:ext>
                </a:extLst>
              </p:cNvPr>
              <p:cNvSpPr>
                <a:spLocks noGrp="1" noRot="1" noChangeAspect="1" noMove="1" noResize="1" noEditPoints="1" noAdjustHandles="1" noChangeArrowheads="1" noChangeShapeType="1" noTextEdit="1"/>
              </p:cNvSpPr>
              <p:nvPr>
                <p:ph type="body" idx="1"/>
              </p:nvPr>
            </p:nvSpPr>
            <p:spPr>
              <a:blipFill>
                <a:blip r:embed="rId2"/>
                <a:stretch>
                  <a:fillRect b="-35893"/>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id="{9BD4E0E4-9763-A91B-DF73-1275B66F384F}"/>
              </a:ext>
            </a:extLst>
          </p:cNvPr>
          <p:cNvSpPr/>
          <p:nvPr/>
        </p:nvSpPr>
        <p:spPr>
          <a:xfrm>
            <a:off x="1444300"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2E2E987-F04A-823C-6447-CB6871EF64F4}"/>
              </a:ext>
            </a:extLst>
          </p:cNvPr>
          <p:cNvSpPr/>
          <p:nvPr/>
        </p:nvSpPr>
        <p:spPr>
          <a:xfrm>
            <a:off x="2093750"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66C22DE-45D5-1335-3635-845ECA8A212F}"/>
              </a:ext>
            </a:extLst>
          </p:cNvPr>
          <p:cNvSpPr/>
          <p:nvPr/>
        </p:nvSpPr>
        <p:spPr>
          <a:xfrm>
            <a:off x="2743200"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E7D6B3F-EFA2-9B4C-FE92-E24ACB5C4C38}"/>
              </a:ext>
            </a:extLst>
          </p:cNvPr>
          <p:cNvSpPr/>
          <p:nvPr/>
        </p:nvSpPr>
        <p:spPr>
          <a:xfrm>
            <a:off x="3392650"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AC5EC8A-F639-21AF-318C-C1125560B0E7}"/>
              </a:ext>
            </a:extLst>
          </p:cNvPr>
          <p:cNvSpPr/>
          <p:nvPr/>
        </p:nvSpPr>
        <p:spPr>
          <a:xfrm>
            <a:off x="4042100"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195E5DC-A3E2-DCB7-2117-448CEB417C7C}"/>
              </a:ext>
            </a:extLst>
          </p:cNvPr>
          <p:cNvSpPr/>
          <p:nvPr/>
        </p:nvSpPr>
        <p:spPr>
          <a:xfrm>
            <a:off x="4691550"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0017021-3CBA-E7A7-C3A6-E81645EBFD53}"/>
              </a:ext>
            </a:extLst>
          </p:cNvPr>
          <p:cNvSpPr/>
          <p:nvPr/>
        </p:nvSpPr>
        <p:spPr>
          <a:xfrm>
            <a:off x="5326459"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0EC6834-C094-FFD5-1CB4-3266D93919B5}"/>
              </a:ext>
            </a:extLst>
          </p:cNvPr>
          <p:cNvSpPr/>
          <p:nvPr/>
        </p:nvSpPr>
        <p:spPr>
          <a:xfrm>
            <a:off x="5975909"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129305E-A1DB-D8F6-49DD-1440049CAE33}"/>
              </a:ext>
            </a:extLst>
          </p:cNvPr>
          <p:cNvSpPr/>
          <p:nvPr/>
        </p:nvSpPr>
        <p:spPr>
          <a:xfrm>
            <a:off x="6625359"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134B4E-25F0-D3F3-B357-030439168E22}"/>
              </a:ext>
            </a:extLst>
          </p:cNvPr>
          <p:cNvSpPr/>
          <p:nvPr/>
        </p:nvSpPr>
        <p:spPr>
          <a:xfrm>
            <a:off x="7274809"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A187A70-AB32-0C10-669F-5FE92AE7EAAB}"/>
              </a:ext>
            </a:extLst>
          </p:cNvPr>
          <p:cNvSpPr/>
          <p:nvPr/>
        </p:nvSpPr>
        <p:spPr>
          <a:xfrm>
            <a:off x="4130456"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61BC191-180F-99E8-67B0-D2B4144DE92B}"/>
              </a:ext>
            </a:extLst>
          </p:cNvPr>
          <p:cNvSpPr/>
          <p:nvPr/>
        </p:nvSpPr>
        <p:spPr>
          <a:xfrm>
            <a:off x="4846144" y="2021134"/>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8142521-EC66-A9CB-C80B-90D41BCAA0A4}"/>
              </a:ext>
            </a:extLst>
          </p:cNvPr>
          <p:cNvSpPr/>
          <p:nvPr/>
        </p:nvSpPr>
        <p:spPr>
          <a:xfrm>
            <a:off x="2289009" y="2028354"/>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4E738DB-F274-4D5D-3CE7-BF28880C5336}"/>
              </a:ext>
            </a:extLst>
          </p:cNvPr>
          <p:cNvSpPr/>
          <p:nvPr/>
        </p:nvSpPr>
        <p:spPr>
          <a:xfrm>
            <a:off x="5170869"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4BB9B50-9E8F-77A5-4726-F92D4244B1F8}"/>
              </a:ext>
            </a:extLst>
          </p:cNvPr>
          <p:cNvSpPr/>
          <p:nvPr/>
        </p:nvSpPr>
        <p:spPr>
          <a:xfrm>
            <a:off x="6300634"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4DCBCFF-D3EE-031A-E164-98D34CF96787}"/>
              </a:ext>
            </a:extLst>
          </p:cNvPr>
          <p:cNvSpPr/>
          <p:nvPr/>
        </p:nvSpPr>
        <p:spPr>
          <a:xfrm>
            <a:off x="2889157"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FF4C21F-D45E-A73F-9796-6D53B77A2404}"/>
              </a:ext>
            </a:extLst>
          </p:cNvPr>
          <p:cNvSpPr/>
          <p:nvPr/>
        </p:nvSpPr>
        <p:spPr>
          <a:xfrm>
            <a:off x="7068022"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8E73C87-B91A-2CF3-3EA9-1E8AFE1FAF37}"/>
              </a:ext>
            </a:extLst>
          </p:cNvPr>
          <p:cNvSpPr/>
          <p:nvPr/>
        </p:nvSpPr>
        <p:spPr>
          <a:xfrm>
            <a:off x="3452423"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636C4FA-E817-E181-E9D8-DA6D349743B6}"/>
              </a:ext>
            </a:extLst>
          </p:cNvPr>
          <p:cNvSpPr/>
          <p:nvPr/>
        </p:nvSpPr>
        <p:spPr>
          <a:xfrm>
            <a:off x="6855827"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707AD9C-5CF0-C3A9-4013-C04A387AA245}"/>
              </a:ext>
            </a:extLst>
          </p:cNvPr>
          <p:cNvSpPr/>
          <p:nvPr/>
        </p:nvSpPr>
        <p:spPr>
          <a:xfrm>
            <a:off x="2520254"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A11B95D-C55B-7D74-BA65-DDCE13233AC5}"/>
              </a:ext>
            </a:extLst>
          </p:cNvPr>
          <p:cNvSpPr/>
          <p:nvPr/>
        </p:nvSpPr>
        <p:spPr>
          <a:xfrm>
            <a:off x="1494317"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40E358E-B988-FEC0-FAAC-CEE8A735C85F}"/>
              </a:ext>
            </a:extLst>
          </p:cNvPr>
          <p:cNvSpPr/>
          <p:nvPr/>
        </p:nvSpPr>
        <p:spPr>
          <a:xfrm>
            <a:off x="6070166"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DFD3201-2F9F-0CCC-EF39-6941D5AF6A6E}"/>
              </a:ext>
            </a:extLst>
          </p:cNvPr>
          <p:cNvSpPr/>
          <p:nvPr/>
        </p:nvSpPr>
        <p:spPr>
          <a:xfrm>
            <a:off x="2598049" y="1887043"/>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17F94C0-4F6A-3D5B-66D1-3DED193DCC9F}"/>
              </a:ext>
            </a:extLst>
          </p:cNvPr>
          <p:cNvSpPr/>
          <p:nvPr/>
        </p:nvSpPr>
        <p:spPr>
          <a:xfrm>
            <a:off x="1731797" y="2019494"/>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10B05C6-7116-405A-B491-73C149D6F036}"/>
              </a:ext>
            </a:extLst>
          </p:cNvPr>
          <p:cNvSpPr/>
          <p:nvPr/>
        </p:nvSpPr>
        <p:spPr>
          <a:xfrm>
            <a:off x="6643632" y="2019494"/>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E9AAC7D-71FC-DB92-873A-509FDE444006}"/>
              </a:ext>
            </a:extLst>
          </p:cNvPr>
          <p:cNvSpPr/>
          <p:nvPr/>
        </p:nvSpPr>
        <p:spPr>
          <a:xfrm>
            <a:off x="2402069" y="1923142"/>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1881C5E2-0AD1-067F-867A-A9ECA368D163}"/>
              </a:ext>
            </a:extLst>
          </p:cNvPr>
          <p:cNvSpPr/>
          <p:nvPr/>
        </p:nvSpPr>
        <p:spPr>
          <a:xfrm>
            <a:off x="2129291" y="2026184"/>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46655BD-C6C8-4F94-A393-62566C97ABFF}"/>
              </a:ext>
            </a:extLst>
          </p:cNvPr>
          <p:cNvSpPr/>
          <p:nvPr/>
        </p:nvSpPr>
        <p:spPr>
          <a:xfrm>
            <a:off x="3868210" y="2026184"/>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A6553E73-EDE6-C1C6-48D3-A477AEBBA09C}"/>
              </a:ext>
            </a:extLst>
          </p:cNvPr>
          <p:cNvSpPr/>
          <p:nvPr/>
        </p:nvSpPr>
        <p:spPr>
          <a:xfrm>
            <a:off x="3694789" y="2026184"/>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14BDF6F5-2F89-80EE-31EE-B0BE112E4DA1}"/>
              </a:ext>
            </a:extLst>
          </p:cNvPr>
          <p:cNvSpPr/>
          <p:nvPr/>
        </p:nvSpPr>
        <p:spPr>
          <a:xfrm>
            <a:off x="4456703" y="2026184"/>
            <a:ext cx="132476" cy="132476"/>
          </a:xfrm>
          <a:prstGeom prst="ellipse">
            <a:avLst/>
          </a:prstGeom>
          <a:solidFill>
            <a:srgbClr val="0B5394"/>
          </a:solidFill>
          <a:ln>
            <a:solidFill>
              <a:srgbClr val="021E3B"/>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08674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7B99D-6711-FB0E-41D4-30CBCD9A598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D74A8D1-D810-2B39-B5BD-45C12189C58C}"/>
              </a:ext>
            </a:extLst>
          </p:cNvPr>
          <p:cNvSpPr>
            <a:spLocks noGrp="1"/>
          </p:cNvSpPr>
          <p:nvPr>
            <p:ph type="title"/>
          </p:nvPr>
        </p:nvSpPr>
        <p:spPr/>
        <p:txBody>
          <a:bodyPr/>
          <a:lstStyle/>
          <a:p>
            <a:r>
              <a:rPr lang="en-US"/>
              <a:t>Example: Balls and Bins</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39633C49-3DBC-101A-D444-66EBF386ACF1}"/>
                  </a:ext>
                </a:extLst>
              </p:cNvPr>
              <p:cNvSpPr>
                <a:spLocks noGrp="1"/>
              </p:cNvSpPr>
              <p:nvPr>
                <p:ph type="body" idx="1"/>
              </p:nvPr>
            </p:nvSpPr>
            <p:spPr/>
            <p:txBody>
              <a:bodyPr/>
              <a:lstStyle/>
              <a:p>
                <a:pPr marL="101600" indent="0">
                  <a:buNone/>
                </a:pPr>
                <a:r>
                  <a:rPr lang="en-US" dirty="0"/>
                  <a:t>Suppose we throw 20 balls independently into 10 bins. Assume each ball is equally likely to land in any of the ten bins.</a:t>
                </a:r>
              </a:p>
              <a:p>
                <a:pPr marL="101600" indent="0">
                  <a:buNone/>
                </a:pPr>
                <a:endParaRPr lang="en-US" dirty="0"/>
              </a:p>
              <a:p>
                <a:pPr marL="101600" indent="0">
                  <a:buNone/>
                </a:pPr>
                <a:endParaRPr lang="en-US" dirty="0"/>
              </a:p>
              <a:p>
                <a:pPr marL="101600" indent="0">
                  <a:buNone/>
                </a:pPr>
                <a:endParaRPr lang="en-US" dirty="0"/>
              </a:p>
              <a:p>
                <a:pPr marL="101600" indent="0">
                  <a:buNone/>
                </a:pPr>
                <a:r>
                  <a:rPr lang="en-US" dirty="0"/>
                  <a:t>What is k, n, is this with/without replacement, and what is </a:t>
                </a:r>
                <a14:m>
                  <m:oMath xmlns:m="http://schemas.openxmlformats.org/officeDocument/2006/math">
                    <m:d>
                      <m:dPr>
                        <m:begChr m:val="|"/>
                        <m:endChr m:val="|"/>
                        <m:ctrlPr>
                          <a:rPr lang="en-US" sz="1800" i="1" smtClean="0">
                            <a:solidFill>
                              <a:schemeClr val="accent3"/>
                            </a:solidFill>
                            <a:latin typeface="Cambria Math" panose="02040503050406030204" pitchFamily="18" charset="0"/>
                          </a:rPr>
                        </m:ctrlPr>
                      </m:dPr>
                      <m:e>
                        <m:r>
                          <m:rPr>
                            <m:sty m:val="p"/>
                          </m:rPr>
                          <a:rPr lang="en-US" sz="1800">
                            <a:solidFill>
                              <a:schemeClr val="accent3"/>
                            </a:solidFill>
                            <a:latin typeface="Cambria Math" panose="02040503050406030204" pitchFamily="18" charset="0"/>
                          </a:rPr>
                          <m:t>Ω</m:t>
                        </m:r>
                      </m:e>
                    </m:d>
                  </m:oMath>
                </a14:m>
                <a:r>
                  <a:rPr lang="en-US" dirty="0"/>
                  <a:t>? Uniform p.s.?</a:t>
                </a:r>
              </a:p>
              <a:p>
                <a:pPr marL="387350" indent="-285750"/>
                <a:r>
                  <a:rPr lang="en-US" dirty="0"/>
                  <a:t>k is 20 (samples drawn).</a:t>
                </a:r>
              </a:p>
              <a:p>
                <a:pPr marL="387350" indent="-285750"/>
                <a:r>
                  <a:rPr lang="en-US" dirty="0"/>
                  <a:t>n is 10 (set of possible outcomes are {1, 2, 3, 4, 5, 6, 7, 8, 9, 10}.</a:t>
                </a:r>
              </a:p>
              <a:p>
                <a:pPr marL="387350" indent="-285750"/>
                <a:r>
                  <a:rPr lang="en-US" dirty="0"/>
                  <a:t>Drawings are with replacement (can get same number multiple times).</a:t>
                </a:r>
              </a:p>
              <a:p>
                <a:pPr marL="387350" indent="-285750"/>
                <a:r>
                  <a:rPr lang="en-US" dirty="0"/>
                  <a:t>Sample space has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20</m:t>
                        </m:r>
                      </m:sup>
                    </m:sSup>
                    <m:r>
                      <a:rPr lang="en-US" b="0" i="0" smtClean="0">
                        <a:latin typeface="Cambria Math" panose="02040503050406030204" pitchFamily="18" charset="0"/>
                      </a:rPr>
                      <m:t> </m:t>
                    </m:r>
                  </m:oMath>
                </a14:m>
                <a:r>
                  <a:rPr lang="en-US" b="0" dirty="0"/>
                  <a:t>elements. This considers orde</a:t>
                </a:r>
                <a:r>
                  <a:rPr lang="en-US" dirty="0"/>
                  <a:t>r, despite balls being indistinguishable.</a:t>
                </a:r>
                <a:endParaRPr lang="en-US" b="0" dirty="0"/>
              </a:p>
              <a:p>
                <a:pPr marL="387350" indent="-285750"/>
                <a:r>
                  <a:rPr lang="en-US" dirty="0"/>
                  <a:t>Probability space is uniform, i.e., specific distribution of balls above (ignoring who is on top of whom, etc.) occurs 1 out of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20</m:t>
                        </m:r>
                      </m:sup>
                    </m:sSup>
                  </m:oMath>
                </a14:m>
                <a:r>
                  <a:rPr lang="en-US" dirty="0"/>
                  <a:t> times.</a:t>
                </a:r>
              </a:p>
              <a:p>
                <a:pPr marL="387350" indent="-285750"/>
                <a:endParaRPr lang="en-US" dirty="0"/>
              </a:p>
            </p:txBody>
          </p:sp>
        </mc:Choice>
        <mc:Fallback xmlns="">
          <p:sp>
            <p:nvSpPr>
              <p:cNvPr id="6" name="Text Placeholder 5">
                <a:extLst>
                  <a:ext uri="{FF2B5EF4-FFF2-40B4-BE49-F238E27FC236}">
                    <a16:creationId xmlns:a16="http://schemas.microsoft.com/office/drawing/2014/main" id="{39633C49-3DBC-101A-D444-66EBF386ACF1}"/>
                  </a:ext>
                </a:extLst>
              </p:cNvPr>
              <p:cNvSpPr>
                <a:spLocks noGrp="1" noRot="1" noChangeAspect="1" noMove="1" noResize="1" noEditPoints="1" noAdjustHandles="1" noChangeArrowheads="1" noChangeShapeType="1" noTextEdit="1"/>
              </p:cNvSpPr>
              <p:nvPr>
                <p:ph type="body" idx="1"/>
              </p:nvPr>
            </p:nvSpPr>
            <p:spPr>
              <a:blipFill>
                <a:blip r:embed="rId2"/>
                <a:stretch>
                  <a:fillRect r="-1145" b="-43929"/>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id="{00FB3350-671D-D1CF-2BFB-4BD9068049F1}"/>
              </a:ext>
            </a:extLst>
          </p:cNvPr>
          <p:cNvSpPr/>
          <p:nvPr/>
        </p:nvSpPr>
        <p:spPr>
          <a:xfrm>
            <a:off x="1444300"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2D5D9F1-B3AE-FB63-4A23-7B49E01819A3}"/>
              </a:ext>
            </a:extLst>
          </p:cNvPr>
          <p:cNvSpPr/>
          <p:nvPr/>
        </p:nvSpPr>
        <p:spPr>
          <a:xfrm>
            <a:off x="2093750"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FCA8388-1A92-F357-56D5-4E9D707DAC5A}"/>
              </a:ext>
            </a:extLst>
          </p:cNvPr>
          <p:cNvSpPr/>
          <p:nvPr/>
        </p:nvSpPr>
        <p:spPr>
          <a:xfrm>
            <a:off x="2743200"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2D838A5-8DB9-CCE9-5D5F-A6A348BCE682}"/>
              </a:ext>
            </a:extLst>
          </p:cNvPr>
          <p:cNvSpPr/>
          <p:nvPr/>
        </p:nvSpPr>
        <p:spPr>
          <a:xfrm>
            <a:off x="3392650"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F149831-1E6D-51BF-E30C-CC5643A2DED1}"/>
              </a:ext>
            </a:extLst>
          </p:cNvPr>
          <p:cNvSpPr/>
          <p:nvPr/>
        </p:nvSpPr>
        <p:spPr>
          <a:xfrm>
            <a:off x="4042100"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CD0A49D-1CD8-CD48-39A8-9205E750F1DA}"/>
              </a:ext>
            </a:extLst>
          </p:cNvPr>
          <p:cNvSpPr/>
          <p:nvPr/>
        </p:nvSpPr>
        <p:spPr>
          <a:xfrm>
            <a:off x="4691550"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FF8CF93-40B0-3E0A-60EA-9B085BC24414}"/>
              </a:ext>
            </a:extLst>
          </p:cNvPr>
          <p:cNvSpPr/>
          <p:nvPr/>
        </p:nvSpPr>
        <p:spPr>
          <a:xfrm>
            <a:off x="5326459"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6CB7379-994F-6EFD-7635-2C4BE3E99C20}"/>
              </a:ext>
            </a:extLst>
          </p:cNvPr>
          <p:cNvSpPr/>
          <p:nvPr/>
        </p:nvSpPr>
        <p:spPr>
          <a:xfrm>
            <a:off x="5975909"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D8E0D60-62AC-8EA6-C66A-78F044BFF1E3}"/>
              </a:ext>
            </a:extLst>
          </p:cNvPr>
          <p:cNvSpPr/>
          <p:nvPr/>
        </p:nvSpPr>
        <p:spPr>
          <a:xfrm>
            <a:off x="6625359"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C7671D3-1BB9-8AA4-49F5-39582073F5D3}"/>
              </a:ext>
            </a:extLst>
          </p:cNvPr>
          <p:cNvSpPr/>
          <p:nvPr/>
        </p:nvSpPr>
        <p:spPr>
          <a:xfrm>
            <a:off x="7274809"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C08C69D-E4B4-C28A-7840-32854C53D151}"/>
              </a:ext>
            </a:extLst>
          </p:cNvPr>
          <p:cNvSpPr/>
          <p:nvPr/>
        </p:nvSpPr>
        <p:spPr>
          <a:xfrm>
            <a:off x="4130456"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87F2B3C-4703-9D95-6733-15408D191687}"/>
              </a:ext>
            </a:extLst>
          </p:cNvPr>
          <p:cNvSpPr/>
          <p:nvPr/>
        </p:nvSpPr>
        <p:spPr>
          <a:xfrm>
            <a:off x="4846144" y="2021134"/>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16AA1EB-8038-BCFD-430E-6C3AAD56652D}"/>
              </a:ext>
            </a:extLst>
          </p:cNvPr>
          <p:cNvSpPr/>
          <p:nvPr/>
        </p:nvSpPr>
        <p:spPr>
          <a:xfrm>
            <a:off x="2289009" y="2028354"/>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B712A4F-262E-8954-C97B-A41D31A53AE3}"/>
              </a:ext>
            </a:extLst>
          </p:cNvPr>
          <p:cNvSpPr/>
          <p:nvPr/>
        </p:nvSpPr>
        <p:spPr>
          <a:xfrm>
            <a:off x="5170869"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7E5C766-DADF-B094-065D-A07719405005}"/>
              </a:ext>
            </a:extLst>
          </p:cNvPr>
          <p:cNvSpPr/>
          <p:nvPr/>
        </p:nvSpPr>
        <p:spPr>
          <a:xfrm>
            <a:off x="6300634"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9675787-B86B-051E-B9D6-0976BD0E8FFC}"/>
              </a:ext>
            </a:extLst>
          </p:cNvPr>
          <p:cNvSpPr/>
          <p:nvPr/>
        </p:nvSpPr>
        <p:spPr>
          <a:xfrm>
            <a:off x="2889157"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E867023-4B35-82F2-4288-E251ADD36E89}"/>
              </a:ext>
            </a:extLst>
          </p:cNvPr>
          <p:cNvSpPr/>
          <p:nvPr/>
        </p:nvSpPr>
        <p:spPr>
          <a:xfrm>
            <a:off x="7068022"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AC81600-B6D4-B3CF-48BC-BC8405222E91}"/>
              </a:ext>
            </a:extLst>
          </p:cNvPr>
          <p:cNvSpPr/>
          <p:nvPr/>
        </p:nvSpPr>
        <p:spPr>
          <a:xfrm>
            <a:off x="3452423"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9F8918C-1FF9-5542-24D9-C3BE6265FCCF}"/>
              </a:ext>
            </a:extLst>
          </p:cNvPr>
          <p:cNvSpPr/>
          <p:nvPr/>
        </p:nvSpPr>
        <p:spPr>
          <a:xfrm>
            <a:off x="6855827"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C3327ED-B436-9F86-CA25-CC650063F929}"/>
              </a:ext>
            </a:extLst>
          </p:cNvPr>
          <p:cNvSpPr/>
          <p:nvPr/>
        </p:nvSpPr>
        <p:spPr>
          <a:xfrm>
            <a:off x="2520254"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A3F6BA0-B248-2F33-6A95-121B6F98ADCD}"/>
              </a:ext>
            </a:extLst>
          </p:cNvPr>
          <p:cNvSpPr/>
          <p:nvPr/>
        </p:nvSpPr>
        <p:spPr>
          <a:xfrm>
            <a:off x="1494317"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2593F25-C208-B3DA-3580-453EE02432FA}"/>
              </a:ext>
            </a:extLst>
          </p:cNvPr>
          <p:cNvSpPr/>
          <p:nvPr/>
        </p:nvSpPr>
        <p:spPr>
          <a:xfrm>
            <a:off x="6070166"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BF6799E-B259-9C36-88ED-BD9394E99A22}"/>
              </a:ext>
            </a:extLst>
          </p:cNvPr>
          <p:cNvSpPr/>
          <p:nvPr/>
        </p:nvSpPr>
        <p:spPr>
          <a:xfrm>
            <a:off x="2598049" y="1887043"/>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5B4BF4C-6FC1-BF58-AC48-12233C174CDD}"/>
              </a:ext>
            </a:extLst>
          </p:cNvPr>
          <p:cNvSpPr/>
          <p:nvPr/>
        </p:nvSpPr>
        <p:spPr>
          <a:xfrm>
            <a:off x="1731797" y="2019494"/>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66CF1A6-02A1-D737-C5A9-558ABC385361}"/>
              </a:ext>
            </a:extLst>
          </p:cNvPr>
          <p:cNvSpPr/>
          <p:nvPr/>
        </p:nvSpPr>
        <p:spPr>
          <a:xfrm>
            <a:off x="6643632" y="2019494"/>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ADFBF9DE-06B4-1951-0010-25C97F4B92C0}"/>
              </a:ext>
            </a:extLst>
          </p:cNvPr>
          <p:cNvSpPr/>
          <p:nvPr/>
        </p:nvSpPr>
        <p:spPr>
          <a:xfrm>
            <a:off x="2402069" y="1923142"/>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C21340CC-9018-464E-C6CE-FEC1A55584FD}"/>
              </a:ext>
            </a:extLst>
          </p:cNvPr>
          <p:cNvSpPr/>
          <p:nvPr/>
        </p:nvSpPr>
        <p:spPr>
          <a:xfrm>
            <a:off x="2129291" y="2026184"/>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CEEE127-C223-3A7A-632B-B116BE089632}"/>
              </a:ext>
            </a:extLst>
          </p:cNvPr>
          <p:cNvSpPr/>
          <p:nvPr/>
        </p:nvSpPr>
        <p:spPr>
          <a:xfrm>
            <a:off x="3868210" y="2026184"/>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D28B2DE8-BAAD-85E9-A986-666D87A03B3F}"/>
              </a:ext>
            </a:extLst>
          </p:cNvPr>
          <p:cNvSpPr/>
          <p:nvPr/>
        </p:nvSpPr>
        <p:spPr>
          <a:xfrm>
            <a:off x="3694789" y="2026184"/>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B1A46906-5D61-2A01-CC67-325A60AF3458}"/>
              </a:ext>
            </a:extLst>
          </p:cNvPr>
          <p:cNvSpPr/>
          <p:nvPr/>
        </p:nvSpPr>
        <p:spPr>
          <a:xfrm>
            <a:off x="4456703" y="2026184"/>
            <a:ext cx="132476" cy="132476"/>
          </a:xfrm>
          <a:prstGeom prst="ellipse">
            <a:avLst/>
          </a:prstGeom>
          <a:solidFill>
            <a:srgbClr val="0B5394"/>
          </a:solidFill>
          <a:ln>
            <a:solidFill>
              <a:srgbClr val="021E3B"/>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1079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5411BB-C2D9-3547-DAB1-1F640C6756B8}"/>
              </a:ext>
            </a:extLst>
          </p:cNvPr>
          <p:cNvSpPr>
            <a:spLocks noGrp="1"/>
          </p:cNvSpPr>
          <p:nvPr>
            <p:ph type="title"/>
          </p:nvPr>
        </p:nvSpPr>
        <p:spPr/>
        <p:txBody>
          <a:bodyPr/>
          <a:lstStyle/>
          <a:p>
            <a:r>
              <a:rPr lang="en-US"/>
              <a:t>Probability</a:t>
            </a:r>
          </a:p>
        </p:txBody>
      </p:sp>
      <p:sp>
        <p:nvSpPr>
          <p:cNvPr id="6" name="Text Placeholder 5">
            <a:extLst>
              <a:ext uri="{FF2B5EF4-FFF2-40B4-BE49-F238E27FC236}">
                <a16:creationId xmlns:a16="http://schemas.microsoft.com/office/drawing/2014/main" id="{5062E59B-CAFA-206D-AEEA-0D36A082CD47}"/>
              </a:ext>
            </a:extLst>
          </p:cNvPr>
          <p:cNvSpPr>
            <a:spLocks noGrp="1"/>
          </p:cNvSpPr>
          <p:nvPr>
            <p:ph type="body" idx="1"/>
          </p:nvPr>
        </p:nvSpPr>
        <p:spPr/>
        <p:txBody>
          <a:bodyPr/>
          <a:lstStyle/>
          <a:p>
            <a:pPr marL="127000" indent="0">
              <a:buNone/>
            </a:pPr>
            <a:r>
              <a:rPr lang="en-US" dirty="0"/>
              <a:t>Second part of the class – time for a fresh start!</a:t>
            </a:r>
          </a:p>
          <a:p>
            <a:pPr marL="127000" indent="0">
              <a:buNone/>
            </a:pPr>
            <a:endParaRPr lang="en-US" dirty="0"/>
          </a:p>
          <a:p>
            <a:pPr marL="127000" indent="0">
              <a:buNone/>
            </a:pPr>
            <a:r>
              <a:rPr lang="en-US" dirty="0"/>
              <a:t>Most important topics/skills from the first part:</a:t>
            </a:r>
          </a:p>
          <a:p>
            <a:pPr marL="396875" indent="292100"/>
            <a:r>
              <a:rPr lang="en-US" dirty="0"/>
              <a:t>Rigorous reasoning and writing formal proofs</a:t>
            </a:r>
          </a:p>
          <a:p>
            <a:pPr marL="396875" indent="292100"/>
            <a:r>
              <a:rPr lang="en-US" dirty="0"/>
              <a:t>Counting</a:t>
            </a:r>
          </a:p>
          <a:p>
            <a:endParaRPr lang="en-US" dirty="0"/>
          </a:p>
          <a:p>
            <a:pPr marL="127000" indent="0">
              <a:buNone/>
            </a:pPr>
            <a:r>
              <a:rPr lang="en-US" dirty="0"/>
              <a:t>Others do come up….  Some we’ll talk about in CS70, others not…</a:t>
            </a:r>
          </a:p>
          <a:p>
            <a:pPr marL="396875" indent="292100"/>
            <a:r>
              <a:rPr lang="en-US" dirty="0"/>
              <a:t>Graphs: Random graph generation or random traversals</a:t>
            </a:r>
          </a:p>
          <a:p>
            <a:pPr marL="396875" indent="292100"/>
            <a:r>
              <a:rPr lang="en-US" dirty="0"/>
              <a:t>Random transmission errors (for error detection/correction)</a:t>
            </a:r>
          </a:p>
          <a:p>
            <a:pPr marL="396875" indent="292100"/>
            <a:r>
              <a:rPr lang="en-US" dirty="0"/>
              <a:t>…</a:t>
            </a:r>
          </a:p>
          <a:p>
            <a:pPr marL="127000" indent="0">
              <a:buNone/>
            </a:pPr>
            <a:endParaRPr lang="en-US" dirty="0"/>
          </a:p>
        </p:txBody>
      </p:sp>
    </p:spTree>
    <p:extLst>
      <p:ext uri="{BB962C8B-B14F-4D97-AF65-F5344CB8AC3E}">
        <p14:creationId xmlns:p14="http://schemas.microsoft.com/office/powerpoint/2010/main" val="25086703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43A7F-40C1-A79D-0163-E7DA565D092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96C1609-8123-EC91-32B4-153E081AE0C9}"/>
              </a:ext>
            </a:extLst>
          </p:cNvPr>
          <p:cNvSpPr>
            <a:spLocks noGrp="1"/>
          </p:cNvSpPr>
          <p:nvPr>
            <p:ph type="title"/>
          </p:nvPr>
        </p:nvSpPr>
        <p:spPr/>
        <p:txBody>
          <a:bodyPr/>
          <a:lstStyle/>
          <a:p>
            <a:r>
              <a:rPr lang="en-US"/>
              <a:t>Example: Balls and Bins</a:t>
            </a:r>
          </a:p>
        </p:txBody>
      </p:sp>
      <p:sp>
        <p:nvSpPr>
          <p:cNvPr id="6" name="Text Placeholder 5">
            <a:extLst>
              <a:ext uri="{FF2B5EF4-FFF2-40B4-BE49-F238E27FC236}">
                <a16:creationId xmlns:a16="http://schemas.microsoft.com/office/drawing/2014/main" id="{DA07AA79-4680-6C92-533E-630E60727FC1}"/>
              </a:ext>
            </a:extLst>
          </p:cNvPr>
          <p:cNvSpPr>
            <a:spLocks noGrp="1"/>
          </p:cNvSpPr>
          <p:nvPr>
            <p:ph type="body" idx="1"/>
          </p:nvPr>
        </p:nvSpPr>
        <p:spPr/>
        <p:txBody>
          <a:bodyPr/>
          <a:lstStyle/>
          <a:p>
            <a:pPr marL="101600" indent="0">
              <a:buNone/>
            </a:pPr>
            <a:r>
              <a:rPr lang="en-US"/>
              <a:t>Suppose we throw 20 balls independently into 10 bins. Assume each ball is equally likely to land in any of the ten bins.</a:t>
            </a:r>
          </a:p>
          <a:p>
            <a:pPr marL="101600" indent="0">
              <a:buNone/>
            </a:pPr>
            <a:endParaRPr lang="en-US"/>
          </a:p>
          <a:p>
            <a:pPr marL="101600" indent="0">
              <a:buNone/>
            </a:pPr>
            <a:endParaRPr lang="en-US"/>
          </a:p>
          <a:p>
            <a:pPr marL="101600" indent="0">
              <a:buNone/>
            </a:pPr>
            <a:endParaRPr lang="en-US"/>
          </a:p>
          <a:p>
            <a:pPr marL="101600" indent="0">
              <a:buNone/>
            </a:pPr>
            <a:endParaRPr lang="en-US"/>
          </a:p>
          <a:p>
            <a:pPr marL="101600" indent="0">
              <a:buNone/>
            </a:pPr>
            <a:r>
              <a:rPr lang="en-US"/>
              <a:t>Why do you think I chose to consider order in defining my sample space?</a:t>
            </a:r>
          </a:p>
        </p:txBody>
      </p:sp>
      <p:sp>
        <p:nvSpPr>
          <p:cNvPr id="2" name="Rectangle 1">
            <a:extLst>
              <a:ext uri="{FF2B5EF4-FFF2-40B4-BE49-F238E27FC236}">
                <a16:creationId xmlns:a16="http://schemas.microsoft.com/office/drawing/2014/main" id="{7A5FEC91-DA68-2777-2E2B-1B4AEF87C9DA}"/>
              </a:ext>
            </a:extLst>
          </p:cNvPr>
          <p:cNvSpPr/>
          <p:nvPr/>
        </p:nvSpPr>
        <p:spPr>
          <a:xfrm>
            <a:off x="1444300"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6FC94A7-41FA-0077-249D-1DD6E14170E8}"/>
              </a:ext>
            </a:extLst>
          </p:cNvPr>
          <p:cNvSpPr/>
          <p:nvPr/>
        </p:nvSpPr>
        <p:spPr>
          <a:xfrm>
            <a:off x="2093750"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FCFE559-3DD9-0C43-221C-E873FA6321C2}"/>
              </a:ext>
            </a:extLst>
          </p:cNvPr>
          <p:cNvSpPr/>
          <p:nvPr/>
        </p:nvSpPr>
        <p:spPr>
          <a:xfrm>
            <a:off x="2743200"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59E90DC-E268-F4F2-F482-B4DBA6CA2095}"/>
              </a:ext>
            </a:extLst>
          </p:cNvPr>
          <p:cNvSpPr/>
          <p:nvPr/>
        </p:nvSpPr>
        <p:spPr>
          <a:xfrm>
            <a:off x="3392650"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2A130AC-9416-774C-88F2-C124E0058555}"/>
              </a:ext>
            </a:extLst>
          </p:cNvPr>
          <p:cNvSpPr/>
          <p:nvPr/>
        </p:nvSpPr>
        <p:spPr>
          <a:xfrm>
            <a:off x="4042100"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A2CCA84-C735-47F8-AA84-357A69316D1D}"/>
              </a:ext>
            </a:extLst>
          </p:cNvPr>
          <p:cNvSpPr/>
          <p:nvPr/>
        </p:nvSpPr>
        <p:spPr>
          <a:xfrm>
            <a:off x="4691550"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94360E5-B363-539D-838D-01EF9B4097CC}"/>
              </a:ext>
            </a:extLst>
          </p:cNvPr>
          <p:cNvSpPr/>
          <p:nvPr/>
        </p:nvSpPr>
        <p:spPr>
          <a:xfrm>
            <a:off x="5326459"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73CED85-8C1A-D3AD-D407-D189D6650F2C}"/>
              </a:ext>
            </a:extLst>
          </p:cNvPr>
          <p:cNvSpPr/>
          <p:nvPr/>
        </p:nvSpPr>
        <p:spPr>
          <a:xfrm>
            <a:off x="5975909"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BE6BA94-1CEF-D85D-8452-20C2BF8138B1}"/>
              </a:ext>
            </a:extLst>
          </p:cNvPr>
          <p:cNvSpPr/>
          <p:nvPr/>
        </p:nvSpPr>
        <p:spPr>
          <a:xfrm>
            <a:off x="6625359"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DAD9B42-2FDA-BDED-0718-D05B68310CC8}"/>
              </a:ext>
            </a:extLst>
          </p:cNvPr>
          <p:cNvSpPr/>
          <p:nvPr/>
        </p:nvSpPr>
        <p:spPr>
          <a:xfrm>
            <a:off x="7274809"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BB53774-4B02-B8F0-7855-4C11AAF678B0}"/>
              </a:ext>
            </a:extLst>
          </p:cNvPr>
          <p:cNvSpPr/>
          <p:nvPr/>
        </p:nvSpPr>
        <p:spPr>
          <a:xfrm>
            <a:off x="4130456"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3A555F2-FE1B-554E-8260-D10AF1E19977}"/>
              </a:ext>
            </a:extLst>
          </p:cNvPr>
          <p:cNvSpPr/>
          <p:nvPr/>
        </p:nvSpPr>
        <p:spPr>
          <a:xfrm>
            <a:off x="4846144" y="2021134"/>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D5FDD47-07C1-991B-9484-C94998F4C2E8}"/>
              </a:ext>
            </a:extLst>
          </p:cNvPr>
          <p:cNvSpPr/>
          <p:nvPr/>
        </p:nvSpPr>
        <p:spPr>
          <a:xfrm>
            <a:off x="2289009" y="2028354"/>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6FC45E3-9432-3E27-9D2D-F612022D101E}"/>
              </a:ext>
            </a:extLst>
          </p:cNvPr>
          <p:cNvSpPr/>
          <p:nvPr/>
        </p:nvSpPr>
        <p:spPr>
          <a:xfrm>
            <a:off x="5170869"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7A0B540-63CB-CDEF-C0A3-80F4F0A429F2}"/>
              </a:ext>
            </a:extLst>
          </p:cNvPr>
          <p:cNvSpPr/>
          <p:nvPr/>
        </p:nvSpPr>
        <p:spPr>
          <a:xfrm>
            <a:off x="6300634"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6CBDF96-ECE6-9365-4E3A-999414C28474}"/>
              </a:ext>
            </a:extLst>
          </p:cNvPr>
          <p:cNvSpPr/>
          <p:nvPr/>
        </p:nvSpPr>
        <p:spPr>
          <a:xfrm>
            <a:off x="2889157"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3D4CBAE-0261-7088-48E5-70C9D0B2675F}"/>
              </a:ext>
            </a:extLst>
          </p:cNvPr>
          <p:cNvSpPr/>
          <p:nvPr/>
        </p:nvSpPr>
        <p:spPr>
          <a:xfrm>
            <a:off x="7068022"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3BC8848-027F-9EB7-2716-7F7693A4AFA2}"/>
              </a:ext>
            </a:extLst>
          </p:cNvPr>
          <p:cNvSpPr/>
          <p:nvPr/>
        </p:nvSpPr>
        <p:spPr>
          <a:xfrm>
            <a:off x="3452423"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A17455E-1199-9B24-B746-922AEC0DB80D}"/>
              </a:ext>
            </a:extLst>
          </p:cNvPr>
          <p:cNvSpPr/>
          <p:nvPr/>
        </p:nvSpPr>
        <p:spPr>
          <a:xfrm>
            <a:off x="6855827"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4E783C6-B29F-F2B8-79BC-F84612B0A077}"/>
              </a:ext>
            </a:extLst>
          </p:cNvPr>
          <p:cNvSpPr/>
          <p:nvPr/>
        </p:nvSpPr>
        <p:spPr>
          <a:xfrm>
            <a:off x="2520254"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E30D3D0-AE23-545D-913D-3131DF4325A1}"/>
              </a:ext>
            </a:extLst>
          </p:cNvPr>
          <p:cNvSpPr/>
          <p:nvPr/>
        </p:nvSpPr>
        <p:spPr>
          <a:xfrm>
            <a:off x="1494317"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B7EE706-068B-4428-AF65-AA56E55177E6}"/>
              </a:ext>
            </a:extLst>
          </p:cNvPr>
          <p:cNvSpPr/>
          <p:nvPr/>
        </p:nvSpPr>
        <p:spPr>
          <a:xfrm>
            <a:off x="6070166"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8B16883-1B2B-03D1-B7CA-23B90DF93931}"/>
              </a:ext>
            </a:extLst>
          </p:cNvPr>
          <p:cNvSpPr/>
          <p:nvPr/>
        </p:nvSpPr>
        <p:spPr>
          <a:xfrm>
            <a:off x="2598049" y="1887043"/>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DC22D29C-4006-42FD-B685-97CF3998A7D6}"/>
              </a:ext>
            </a:extLst>
          </p:cNvPr>
          <p:cNvSpPr/>
          <p:nvPr/>
        </p:nvSpPr>
        <p:spPr>
          <a:xfrm>
            <a:off x="1731797" y="2019494"/>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823A49B-00DB-A26D-A030-AC5FE36781B4}"/>
              </a:ext>
            </a:extLst>
          </p:cNvPr>
          <p:cNvSpPr/>
          <p:nvPr/>
        </p:nvSpPr>
        <p:spPr>
          <a:xfrm>
            <a:off x="6643632" y="2019494"/>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30E2A9A6-F521-11BE-B85B-7BBA9B07B90C}"/>
              </a:ext>
            </a:extLst>
          </p:cNvPr>
          <p:cNvSpPr/>
          <p:nvPr/>
        </p:nvSpPr>
        <p:spPr>
          <a:xfrm>
            <a:off x="2402069" y="1923142"/>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137F7A14-8946-3096-12D8-81C0DBD96556}"/>
              </a:ext>
            </a:extLst>
          </p:cNvPr>
          <p:cNvSpPr/>
          <p:nvPr/>
        </p:nvSpPr>
        <p:spPr>
          <a:xfrm>
            <a:off x="2129291" y="2026184"/>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6EC36308-E0A2-7F77-8BCD-5F6B145B6CFC}"/>
              </a:ext>
            </a:extLst>
          </p:cNvPr>
          <p:cNvSpPr/>
          <p:nvPr/>
        </p:nvSpPr>
        <p:spPr>
          <a:xfrm>
            <a:off x="3868210" y="2026184"/>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04B1AAC3-9918-254E-74BD-6E9B673C9D61}"/>
              </a:ext>
            </a:extLst>
          </p:cNvPr>
          <p:cNvSpPr/>
          <p:nvPr/>
        </p:nvSpPr>
        <p:spPr>
          <a:xfrm>
            <a:off x="3694789" y="2026184"/>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4FE32C80-8BB0-9C07-5865-C78406A35890}"/>
              </a:ext>
            </a:extLst>
          </p:cNvPr>
          <p:cNvSpPr/>
          <p:nvPr/>
        </p:nvSpPr>
        <p:spPr>
          <a:xfrm>
            <a:off x="4456703" y="2026184"/>
            <a:ext cx="132476" cy="132476"/>
          </a:xfrm>
          <a:prstGeom prst="ellipse">
            <a:avLst/>
          </a:prstGeom>
          <a:solidFill>
            <a:srgbClr val="0B5394"/>
          </a:solidFill>
          <a:ln>
            <a:solidFill>
              <a:srgbClr val="021E3B"/>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01734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4A307-6700-14D2-5F78-4F7A74E9CFB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6DA06B3-7225-74E6-D763-BD08406ED4F0}"/>
              </a:ext>
            </a:extLst>
          </p:cNvPr>
          <p:cNvSpPr>
            <a:spLocks noGrp="1"/>
          </p:cNvSpPr>
          <p:nvPr>
            <p:ph type="title"/>
          </p:nvPr>
        </p:nvSpPr>
        <p:spPr/>
        <p:txBody>
          <a:bodyPr/>
          <a:lstStyle/>
          <a:p>
            <a:r>
              <a:rPr lang="en-US"/>
              <a:t>Example: Balls and Bins</a:t>
            </a:r>
          </a:p>
        </p:txBody>
      </p:sp>
      <p:sp>
        <p:nvSpPr>
          <p:cNvPr id="6" name="Text Placeholder 5">
            <a:extLst>
              <a:ext uri="{FF2B5EF4-FFF2-40B4-BE49-F238E27FC236}">
                <a16:creationId xmlns:a16="http://schemas.microsoft.com/office/drawing/2014/main" id="{75668005-B88D-644D-F794-F7E90DB9A4B2}"/>
              </a:ext>
            </a:extLst>
          </p:cNvPr>
          <p:cNvSpPr>
            <a:spLocks noGrp="1"/>
          </p:cNvSpPr>
          <p:nvPr>
            <p:ph type="body" idx="1"/>
          </p:nvPr>
        </p:nvSpPr>
        <p:spPr>
          <a:xfrm>
            <a:off x="107044" y="395574"/>
            <a:ext cx="8520600" cy="3416400"/>
          </a:xfrm>
        </p:spPr>
        <p:txBody>
          <a:bodyPr/>
          <a:lstStyle/>
          <a:p>
            <a:pPr marL="101600" indent="0">
              <a:buNone/>
            </a:pPr>
            <a:r>
              <a:rPr lang="en-US"/>
              <a:t>Suppose we throw 20 balls independently into 10 bins. Assume each ball is equally likely to land in any of the ten bins.</a:t>
            </a:r>
          </a:p>
          <a:p>
            <a:pPr marL="101600" indent="0">
              <a:buNone/>
            </a:pPr>
            <a:endParaRPr lang="en-US"/>
          </a:p>
          <a:p>
            <a:pPr marL="101600" indent="0">
              <a:buNone/>
            </a:pPr>
            <a:endParaRPr lang="en-US"/>
          </a:p>
          <a:p>
            <a:pPr marL="101600" indent="0">
              <a:buNone/>
            </a:pPr>
            <a:endParaRPr lang="en-US"/>
          </a:p>
          <a:p>
            <a:pPr marL="101600" indent="0">
              <a:buNone/>
            </a:pPr>
            <a:endParaRPr lang="en-US"/>
          </a:p>
          <a:p>
            <a:pPr marL="101600" indent="0">
              <a:buNone/>
            </a:pPr>
            <a:r>
              <a:rPr lang="en-US"/>
              <a:t>Why do you think I chose to consider order in defining my sample space?</a:t>
            </a:r>
          </a:p>
          <a:p>
            <a:pPr marL="387350" indent="-285750"/>
            <a:r>
              <a:rPr lang="en-US"/>
              <a:t>So that the probability space is uniform!</a:t>
            </a:r>
          </a:p>
          <a:p>
            <a:pPr marL="387350" indent="-285750"/>
            <a:r>
              <a:rPr lang="en-US"/>
              <a:t>Otherwise, some sample points would be more likely than others.</a:t>
            </a:r>
          </a:p>
          <a:p>
            <a:pPr marL="844550" lvl="1" indent="-285750"/>
            <a:r>
              <a:rPr lang="en-US"/>
              <a:t>Example: Only one configuration where all balls go in bin 1 (unlikely). Many configurations where 2 balls go in each bin (thus more likely).</a:t>
            </a:r>
          </a:p>
        </p:txBody>
      </p:sp>
      <p:sp>
        <p:nvSpPr>
          <p:cNvPr id="2" name="Rectangle 1">
            <a:extLst>
              <a:ext uri="{FF2B5EF4-FFF2-40B4-BE49-F238E27FC236}">
                <a16:creationId xmlns:a16="http://schemas.microsoft.com/office/drawing/2014/main" id="{77A555D8-30E2-187D-9863-DF50DFD56472}"/>
              </a:ext>
            </a:extLst>
          </p:cNvPr>
          <p:cNvSpPr/>
          <p:nvPr/>
        </p:nvSpPr>
        <p:spPr>
          <a:xfrm>
            <a:off x="1444300"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BE63F2C-4F05-42DF-01B9-C36533792547}"/>
              </a:ext>
            </a:extLst>
          </p:cNvPr>
          <p:cNvSpPr/>
          <p:nvPr/>
        </p:nvSpPr>
        <p:spPr>
          <a:xfrm>
            <a:off x="2093750"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E063197-4977-371E-C5B9-AF0C8DCEB1CF}"/>
              </a:ext>
            </a:extLst>
          </p:cNvPr>
          <p:cNvSpPr/>
          <p:nvPr/>
        </p:nvSpPr>
        <p:spPr>
          <a:xfrm>
            <a:off x="2743200"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419FA8D-906B-9840-45FD-72B8935A31D3}"/>
              </a:ext>
            </a:extLst>
          </p:cNvPr>
          <p:cNvSpPr/>
          <p:nvPr/>
        </p:nvSpPr>
        <p:spPr>
          <a:xfrm>
            <a:off x="3392650"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1818C0-9118-56DF-EE66-877637219483}"/>
              </a:ext>
            </a:extLst>
          </p:cNvPr>
          <p:cNvSpPr/>
          <p:nvPr/>
        </p:nvSpPr>
        <p:spPr>
          <a:xfrm>
            <a:off x="4042100"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708923E-1015-D3CE-259C-28D9F0668749}"/>
              </a:ext>
            </a:extLst>
          </p:cNvPr>
          <p:cNvSpPr/>
          <p:nvPr/>
        </p:nvSpPr>
        <p:spPr>
          <a:xfrm>
            <a:off x="4691550"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E7824F-24C1-099A-14FC-9158B4600E97}"/>
              </a:ext>
            </a:extLst>
          </p:cNvPr>
          <p:cNvSpPr/>
          <p:nvPr/>
        </p:nvSpPr>
        <p:spPr>
          <a:xfrm>
            <a:off x="5326459"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63879E-4BA3-A2ED-087C-A1944A185251}"/>
              </a:ext>
            </a:extLst>
          </p:cNvPr>
          <p:cNvSpPr/>
          <p:nvPr/>
        </p:nvSpPr>
        <p:spPr>
          <a:xfrm>
            <a:off x="5975909"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5F33C7D-8454-9947-F6AA-913B150D72C7}"/>
              </a:ext>
            </a:extLst>
          </p:cNvPr>
          <p:cNvSpPr/>
          <p:nvPr/>
        </p:nvSpPr>
        <p:spPr>
          <a:xfrm>
            <a:off x="6625359"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A3FA6B2-EF2D-5852-FB20-09C8F3B75CD1}"/>
              </a:ext>
            </a:extLst>
          </p:cNvPr>
          <p:cNvSpPr/>
          <p:nvPr/>
        </p:nvSpPr>
        <p:spPr>
          <a:xfrm>
            <a:off x="7274809" y="1581150"/>
            <a:ext cx="649450" cy="6009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9F0B446-19C9-B2D0-619B-71BB9E4F4874}"/>
              </a:ext>
            </a:extLst>
          </p:cNvPr>
          <p:cNvSpPr/>
          <p:nvPr/>
        </p:nvSpPr>
        <p:spPr>
          <a:xfrm>
            <a:off x="4130456"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4425B9D-4BB4-4C76-5E29-466211E1A144}"/>
              </a:ext>
            </a:extLst>
          </p:cNvPr>
          <p:cNvSpPr/>
          <p:nvPr/>
        </p:nvSpPr>
        <p:spPr>
          <a:xfrm>
            <a:off x="4846144" y="2021134"/>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70E2E84-AE51-0207-CFF8-065B7A0BE874}"/>
              </a:ext>
            </a:extLst>
          </p:cNvPr>
          <p:cNvSpPr/>
          <p:nvPr/>
        </p:nvSpPr>
        <p:spPr>
          <a:xfrm>
            <a:off x="2289009" y="2028354"/>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5EFB791-0B08-0904-3F25-9F72CFE40ECC}"/>
              </a:ext>
            </a:extLst>
          </p:cNvPr>
          <p:cNvSpPr/>
          <p:nvPr/>
        </p:nvSpPr>
        <p:spPr>
          <a:xfrm>
            <a:off x="5170869"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08FCC46-41FD-DE16-668D-9F678778784E}"/>
              </a:ext>
            </a:extLst>
          </p:cNvPr>
          <p:cNvSpPr/>
          <p:nvPr/>
        </p:nvSpPr>
        <p:spPr>
          <a:xfrm>
            <a:off x="6300634"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A3ABE27-AAAA-6572-44E4-210D2BDDFEDD}"/>
              </a:ext>
            </a:extLst>
          </p:cNvPr>
          <p:cNvSpPr/>
          <p:nvPr/>
        </p:nvSpPr>
        <p:spPr>
          <a:xfrm>
            <a:off x="2889157"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601673E-9162-B616-16D2-B5C0FA9F22DC}"/>
              </a:ext>
            </a:extLst>
          </p:cNvPr>
          <p:cNvSpPr/>
          <p:nvPr/>
        </p:nvSpPr>
        <p:spPr>
          <a:xfrm>
            <a:off x="7068022"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70CB2A0-7D08-804F-F2C1-EA70B5686EBC}"/>
              </a:ext>
            </a:extLst>
          </p:cNvPr>
          <p:cNvSpPr/>
          <p:nvPr/>
        </p:nvSpPr>
        <p:spPr>
          <a:xfrm>
            <a:off x="3452423"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8A29AA6-4195-E146-1B1B-AF5B9B07D525}"/>
              </a:ext>
            </a:extLst>
          </p:cNvPr>
          <p:cNvSpPr/>
          <p:nvPr/>
        </p:nvSpPr>
        <p:spPr>
          <a:xfrm>
            <a:off x="6855827"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1EDA80B-9B6B-E565-A141-77645384F8F7}"/>
              </a:ext>
            </a:extLst>
          </p:cNvPr>
          <p:cNvSpPr/>
          <p:nvPr/>
        </p:nvSpPr>
        <p:spPr>
          <a:xfrm>
            <a:off x="2520254"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4C1E17A-2AE2-3265-A604-D738038FD609}"/>
              </a:ext>
            </a:extLst>
          </p:cNvPr>
          <p:cNvSpPr/>
          <p:nvPr/>
        </p:nvSpPr>
        <p:spPr>
          <a:xfrm>
            <a:off x="1494317"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F6E4875-D0E5-1A44-02B6-D21C33AF7A38}"/>
              </a:ext>
            </a:extLst>
          </p:cNvPr>
          <p:cNvSpPr/>
          <p:nvPr/>
        </p:nvSpPr>
        <p:spPr>
          <a:xfrm>
            <a:off x="6070166" y="2019519"/>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6CCAE96-0EBB-D484-680C-F7642493749F}"/>
              </a:ext>
            </a:extLst>
          </p:cNvPr>
          <p:cNvSpPr/>
          <p:nvPr/>
        </p:nvSpPr>
        <p:spPr>
          <a:xfrm>
            <a:off x="2598049" y="1887043"/>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3102614-0189-FBFE-CEC1-F81928CEFFAA}"/>
              </a:ext>
            </a:extLst>
          </p:cNvPr>
          <p:cNvSpPr/>
          <p:nvPr/>
        </p:nvSpPr>
        <p:spPr>
          <a:xfrm>
            <a:off x="1731797" y="2019494"/>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6A5A8DC4-0457-1E9F-FEDC-7DF67A97623C}"/>
              </a:ext>
            </a:extLst>
          </p:cNvPr>
          <p:cNvSpPr/>
          <p:nvPr/>
        </p:nvSpPr>
        <p:spPr>
          <a:xfrm>
            <a:off x="6643632" y="2019494"/>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8CC899D-A012-9336-523F-1B0C646107BB}"/>
              </a:ext>
            </a:extLst>
          </p:cNvPr>
          <p:cNvSpPr/>
          <p:nvPr/>
        </p:nvSpPr>
        <p:spPr>
          <a:xfrm>
            <a:off x="2402069" y="1923142"/>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966BE4DA-A872-DDB4-A420-9E7634F543AE}"/>
              </a:ext>
            </a:extLst>
          </p:cNvPr>
          <p:cNvSpPr/>
          <p:nvPr/>
        </p:nvSpPr>
        <p:spPr>
          <a:xfrm>
            <a:off x="2129291" y="2026184"/>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F5DA71A0-398E-83B4-DFD6-9FBB667E98C4}"/>
              </a:ext>
            </a:extLst>
          </p:cNvPr>
          <p:cNvSpPr/>
          <p:nvPr/>
        </p:nvSpPr>
        <p:spPr>
          <a:xfrm>
            <a:off x="3868210" y="2026184"/>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C363FF16-C0AC-1880-D38B-3DFE26ABDFA7}"/>
              </a:ext>
            </a:extLst>
          </p:cNvPr>
          <p:cNvSpPr/>
          <p:nvPr/>
        </p:nvSpPr>
        <p:spPr>
          <a:xfrm>
            <a:off x="3694789" y="2026184"/>
            <a:ext cx="132476" cy="13247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CFD626AF-3CE8-A269-88FC-DA0FB05B9898}"/>
              </a:ext>
            </a:extLst>
          </p:cNvPr>
          <p:cNvSpPr/>
          <p:nvPr/>
        </p:nvSpPr>
        <p:spPr>
          <a:xfrm>
            <a:off x="4456703" y="2026184"/>
            <a:ext cx="132476" cy="132476"/>
          </a:xfrm>
          <a:prstGeom prst="ellipse">
            <a:avLst/>
          </a:prstGeom>
          <a:solidFill>
            <a:srgbClr val="0B5394"/>
          </a:solidFill>
          <a:ln>
            <a:solidFill>
              <a:srgbClr val="021E3B"/>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111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D2467A-F655-4928-B712-EAAFDA6F472E}"/>
              </a:ext>
            </a:extLst>
          </p:cNvPr>
          <p:cNvSpPr>
            <a:spLocks noGrp="1"/>
          </p:cNvSpPr>
          <p:nvPr>
            <p:ph type="title"/>
          </p:nvPr>
        </p:nvSpPr>
        <p:spPr/>
        <p:txBody>
          <a:bodyPr/>
          <a:lstStyle/>
          <a:p>
            <a:r>
              <a:rPr lang="en-US"/>
              <a:t>Example: Balls and Bins</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73C1CEC5-C237-469A-B717-C83A4AB846E1}"/>
                  </a:ext>
                </a:extLst>
              </p:cNvPr>
              <p:cNvSpPr>
                <a:spLocks noGrp="1"/>
              </p:cNvSpPr>
              <p:nvPr>
                <p:ph type="body" idx="1"/>
              </p:nvPr>
            </p:nvSpPr>
            <p:spPr/>
            <p:txBody>
              <a:bodyPr/>
              <a:lstStyle/>
              <a:p>
                <a:pPr marL="101600" indent="0">
                  <a:buNone/>
                </a:pPr>
                <a:r>
                  <a:rPr lang="en-US"/>
                  <a:t>Suppose we throw 20 balls independently into 10 bins. Assume each ball is equally likely to land in any of the ten bins. </a:t>
                </a:r>
              </a:p>
              <a:p>
                <a:pPr marL="387350" indent="-285750"/>
                <a:r>
                  <a:rPr lang="en-US"/>
                  <a:t>k=20, n=10, with replacement, </a:t>
                </a:r>
                <a14:m>
                  <m:oMath xmlns:m="http://schemas.openxmlformats.org/officeDocument/2006/math">
                    <m:d>
                      <m:dPr>
                        <m:begChr m:val="|"/>
                        <m:endChr m:val="|"/>
                        <m:ctrlPr>
                          <a:rPr lang="en-US" sz="1800" i="1" smtClean="0">
                            <a:solidFill>
                              <a:schemeClr val="accent3"/>
                            </a:solidFill>
                            <a:latin typeface="Cambria Math" panose="02040503050406030204" pitchFamily="18" charset="0"/>
                          </a:rPr>
                        </m:ctrlPr>
                      </m:dPr>
                      <m:e>
                        <m:r>
                          <m:rPr>
                            <m:sty m:val="p"/>
                          </m:rPr>
                          <a:rPr lang="en-US" sz="1800">
                            <a:solidFill>
                              <a:schemeClr val="accent3"/>
                            </a:solidFill>
                            <a:latin typeface="Cambria Math" panose="02040503050406030204" pitchFamily="18" charset="0"/>
                          </a:rPr>
                          <m:t>Ω</m:t>
                        </m:r>
                      </m:e>
                    </m:d>
                    <m:r>
                      <a:rPr lang="en-US" sz="1800" b="0" i="1" smtClean="0">
                        <a:solidFill>
                          <a:schemeClr val="accent3"/>
                        </a:solidFill>
                        <a:latin typeface="Cambria Math" panose="02040503050406030204" pitchFamily="18" charset="0"/>
                      </a:rPr>
                      <m:t>=</m:t>
                    </m:r>
                    <m:sSup>
                      <m:sSupPr>
                        <m:ctrlPr>
                          <a:rPr lang="en-US" sz="1800" b="0" i="1" smtClean="0">
                            <a:solidFill>
                              <a:schemeClr val="accent3"/>
                            </a:solidFill>
                            <a:latin typeface="Cambria Math" panose="02040503050406030204" pitchFamily="18" charset="0"/>
                          </a:rPr>
                        </m:ctrlPr>
                      </m:sSupPr>
                      <m:e>
                        <m:r>
                          <a:rPr lang="en-US" sz="1800" b="0" i="1" smtClean="0">
                            <a:solidFill>
                              <a:schemeClr val="accent3"/>
                            </a:solidFill>
                            <a:latin typeface="Cambria Math" panose="02040503050406030204" pitchFamily="18" charset="0"/>
                          </a:rPr>
                          <m:t>10</m:t>
                        </m:r>
                      </m:e>
                      <m:sup>
                        <m:r>
                          <a:rPr lang="en-US" sz="1800" b="0" i="1" smtClean="0">
                            <a:solidFill>
                              <a:schemeClr val="accent3"/>
                            </a:solidFill>
                            <a:latin typeface="Cambria Math" panose="02040503050406030204" pitchFamily="18" charset="0"/>
                          </a:rPr>
                          <m:t>20</m:t>
                        </m:r>
                      </m:sup>
                    </m:sSup>
                  </m:oMath>
                </a14:m>
                <a:endParaRPr lang="en-US"/>
              </a:p>
              <a:p>
                <a:pPr marL="101600" indent="0">
                  <a:buNone/>
                </a:pPr>
                <a:endParaRPr lang="en-US"/>
              </a:p>
              <a:p>
                <a:pPr marL="101600" indent="0">
                  <a:buNone/>
                </a:pPr>
                <a:r>
                  <a:rPr lang="en-US"/>
                  <a:t>What is </a:t>
                </a:r>
                <a14:m>
                  <m:oMath xmlns:m="http://schemas.openxmlformats.org/officeDocument/2006/math">
                    <m:r>
                      <a:rPr lang="en-US" b="1" i="1" smtClean="0">
                        <a:latin typeface="Cambria Math" panose="02040503050406030204" pitchFamily="18" charset="0"/>
                      </a:rPr>
                      <m:t>𝑷</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𝑏𝑖𝑛</m:t>
                        </m:r>
                        <m:r>
                          <a:rPr lang="en-US" b="0" i="1" smtClean="0">
                            <a:latin typeface="Cambria Math" panose="02040503050406030204" pitchFamily="18" charset="0"/>
                          </a:rPr>
                          <m:t>1</m:t>
                        </m:r>
                        <m:r>
                          <a:rPr lang="en-US" b="0" i="1" smtClean="0">
                            <a:latin typeface="Cambria Math" panose="02040503050406030204" pitchFamily="18" charset="0"/>
                          </a:rPr>
                          <m:t>𝑒𝑚𝑝𝑡𝑦</m:t>
                        </m:r>
                      </m:sub>
                    </m:sSub>
                    <m:r>
                      <a:rPr lang="en-US" b="0" i="1" smtClean="0">
                        <a:latin typeface="Cambria Math" panose="02040503050406030204" pitchFamily="18" charset="0"/>
                      </a:rPr>
                      <m:t>)</m:t>
                    </m:r>
                  </m:oMath>
                </a14:m>
                <a:r>
                  <a:rPr lang="en-US"/>
                  <a:t>, i.e. the probability bin 1 has no ball?</a:t>
                </a:r>
              </a:p>
              <a:p>
                <a:r>
                  <a:rPr lang="en-US"/>
                  <a:t>Since all outcomes are equally likely, just need to count number of outcomes where no ball lands in bin 1.</a:t>
                </a:r>
              </a:p>
              <a:p>
                <a:r>
                  <a:rPr lang="en-US"/>
                  <a:t>Number of ways 20 balls can land in 9 bins: </a:t>
                </a:r>
                <a14:m>
                  <m:oMath xmlns:m="http://schemas.openxmlformats.org/officeDocument/2006/math">
                    <m:sSup>
                      <m:sSupPr>
                        <m:ctrlPr>
                          <a:rPr lang="en-US" b="0" i="1" smtClean="0">
                            <a:solidFill>
                              <a:schemeClr val="accent4"/>
                            </a:solidFill>
                            <a:latin typeface="Cambria Math" panose="02040503050406030204" pitchFamily="18" charset="0"/>
                          </a:rPr>
                        </m:ctrlPr>
                      </m:sSupPr>
                      <m:e>
                        <m:r>
                          <a:rPr lang="en-US" b="0" i="1" smtClean="0">
                            <a:solidFill>
                              <a:schemeClr val="accent4"/>
                            </a:solidFill>
                            <a:latin typeface="Cambria Math" panose="02040503050406030204" pitchFamily="18" charset="0"/>
                          </a:rPr>
                          <m:t>9</m:t>
                        </m:r>
                      </m:e>
                      <m:sup>
                        <m:r>
                          <a:rPr lang="en-US" b="0" i="1" smtClean="0">
                            <a:solidFill>
                              <a:schemeClr val="accent4"/>
                            </a:solidFill>
                            <a:latin typeface="Cambria Math" panose="02040503050406030204" pitchFamily="18" charset="0"/>
                          </a:rPr>
                          <m:t>20</m:t>
                        </m:r>
                      </m:sup>
                    </m:sSup>
                  </m:oMath>
                </a14:m>
                <a:endParaRPr lang="en-US"/>
              </a:p>
              <a:p>
                <a:pPr lvl="1"/>
                <a:r>
                  <a:rPr lang="en-US" sz="1800"/>
                  <a:t>Can think of this as “Assume that the first bin is empty, how many different configurations are there?”</a:t>
                </a:r>
              </a:p>
              <a:p>
                <a:r>
                  <a:rPr lang="en-US"/>
                  <a:t>So </a:t>
                </a:r>
                <a14:m>
                  <m:oMath xmlns:m="http://schemas.openxmlformats.org/officeDocument/2006/math">
                    <m:r>
                      <a:rPr lang="en-US" b="1" i="1">
                        <a:latin typeface="Cambria Math" panose="02040503050406030204" pitchFamily="18" charset="0"/>
                      </a:rPr>
                      <m:t>𝑷</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𝑏𝑖𝑛</m:t>
                            </m:r>
                            <m:r>
                              <a:rPr lang="en-US" i="1">
                                <a:latin typeface="Cambria Math" panose="02040503050406030204" pitchFamily="18" charset="0"/>
                              </a:rPr>
                              <m:t>1</m:t>
                            </m:r>
                            <m:r>
                              <a:rPr lang="en-US" i="1">
                                <a:latin typeface="Cambria Math" panose="02040503050406030204" pitchFamily="18" charset="0"/>
                              </a:rPr>
                              <m:t>𝑒𝑚𝑝𝑡𝑦</m:t>
                            </m:r>
                          </m:sub>
                        </m:sSub>
                      </m:e>
                    </m:d>
                    <m:r>
                      <a:rPr lang="en-US" b="0" i="1" smtClean="0">
                        <a:latin typeface="Cambria Math" panose="02040503050406030204" pitchFamily="18" charset="0"/>
                      </a:rPr>
                      <m:t>=</m:t>
                    </m:r>
                    <m:sSup>
                      <m:sSupPr>
                        <m:ctrlPr>
                          <a:rPr lang="en-US" b="0" i="1" smtClean="0">
                            <a:solidFill>
                              <a:schemeClr val="accent4"/>
                            </a:solidFill>
                            <a:latin typeface="Cambria Math" panose="02040503050406030204" pitchFamily="18" charset="0"/>
                          </a:rPr>
                        </m:ctrlPr>
                      </m:sSupPr>
                      <m:e>
                        <m:r>
                          <a:rPr lang="en-US" b="0" i="1" smtClean="0">
                            <a:solidFill>
                              <a:schemeClr val="accent4"/>
                            </a:solidFill>
                            <a:latin typeface="Cambria Math" panose="02040503050406030204" pitchFamily="18" charset="0"/>
                          </a:rPr>
                          <m:t>9</m:t>
                        </m:r>
                      </m:e>
                      <m:sup>
                        <m:r>
                          <a:rPr lang="en-US" b="0" i="1" smtClean="0">
                            <a:solidFill>
                              <a:schemeClr val="accent4"/>
                            </a:solidFill>
                            <a:latin typeface="Cambria Math" panose="02040503050406030204" pitchFamily="18" charset="0"/>
                          </a:rPr>
                          <m:t>20</m:t>
                        </m:r>
                      </m:sup>
                    </m:sSup>
                    <m:r>
                      <m:rPr>
                        <m:lit/>
                      </m:rPr>
                      <a:rPr lang="en-US" b="0" i="1" smtClean="0">
                        <a:latin typeface="Cambria Math" panose="02040503050406030204" pitchFamily="18" charset="0"/>
                      </a:rPr>
                      <m:t>/</m:t>
                    </m:r>
                    <m:sSup>
                      <m:sSupPr>
                        <m:ctrlPr>
                          <a:rPr lang="en-US" b="0" i="1" smtClean="0">
                            <a:solidFill>
                              <a:schemeClr val="accent3"/>
                            </a:solidFill>
                            <a:latin typeface="Cambria Math" panose="02040503050406030204" pitchFamily="18" charset="0"/>
                          </a:rPr>
                        </m:ctrlPr>
                      </m:sSupPr>
                      <m:e>
                        <m:r>
                          <a:rPr lang="en-US" b="0" i="1" smtClean="0">
                            <a:solidFill>
                              <a:schemeClr val="accent3"/>
                            </a:solidFill>
                            <a:latin typeface="Cambria Math" panose="02040503050406030204" pitchFamily="18" charset="0"/>
                          </a:rPr>
                          <m:t>10</m:t>
                        </m:r>
                      </m:e>
                      <m:sup>
                        <m:r>
                          <a:rPr lang="en-US" b="0" i="1" smtClean="0">
                            <a:solidFill>
                              <a:schemeClr val="accent3"/>
                            </a:solidFill>
                            <a:latin typeface="Cambria Math" panose="02040503050406030204" pitchFamily="18" charset="0"/>
                          </a:rPr>
                          <m:t>20</m:t>
                        </m:r>
                      </m:sup>
                    </m:sSup>
                    <m:r>
                      <a:rPr lang="en-US" b="0" i="1" smtClean="0">
                        <a:latin typeface="Cambria Math" panose="02040503050406030204" pitchFamily="18" charset="0"/>
                      </a:rPr>
                      <m:t>≈12%</m:t>
                    </m:r>
                  </m:oMath>
                </a14:m>
                <a:endParaRPr lang="en-US"/>
              </a:p>
            </p:txBody>
          </p:sp>
        </mc:Choice>
        <mc:Fallback xmlns="">
          <p:sp>
            <p:nvSpPr>
              <p:cNvPr id="6" name="Text Placeholder 5">
                <a:extLst>
                  <a:ext uri="{FF2B5EF4-FFF2-40B4-BE49-F238E27FC236}">
                    <a16:creationId xmlns:a16="http://schemas.microsoft.com/office/drawing/2014/main" id="{73C1CEC5-C237-469A-B717-C83A4AB846E1}"/>
                  </a:ext>
                </a:extLst>
              </p:cNvPr>
              <p:cNvSpPr>
                <a:spLocks noGrp="1" noRot="1" noChangeAspect="1" noMove="1" noResize="1" noEditPoints="1" noAdjustHandles="1" noChangeArrowheads="1" noChangeShapeType="1" noTextEdit="1"/>
              </p:cNvSpPr>
              <p:nvPr>
                <p:ph type="body" idx="1"/>
              </p:nvPr>
            </p:nvSpPr>
            <p:spPr>
              <a:blipFill>
                <a:blip r:embed="rId2"/>
                <a:stretch>
                  <a:fillRect b="-14107"/>
                </a:stretch>
              </a:blipFill>
            </p:spPr>
            <p:txBody>
              <a:bodyPr/>
              <a:lstStyle/>
              <a:p>
                <a:r>
                  <a:rPr lang="en-US">
                    <a:noFill/>
                  </a:rPr>
                  <a:t> </a:t>
                </a:r>
              </a:p>
            </p:txBody>
          </p:sp>
        </mc:Fallback>
      </mc:AlternateContent>
    </p:spTree>
    <p:extLst>
      <p:ext uri="{BB962C8B-B14F-4D97-AF65-F5344CB8AC3E}">
        <p14:creationId xmlns:p14="http://schemas.microsoft.com/office/powerpoint/2010/main" val="302819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D2467A-F655-4928-B712-EAAFDA6F472E}"/>
              </a:ext>
            </a:extLst>
          </p:cNvPr>
          <p:cNvSpPr>
            <a:spLocks noGrp="1"/>
          </p:cNvSpPr>
          <p:nvPr>
            <p:ph type="title"/>
          </p:nvPr>
        </p:nvSpPr>
        <p:spPr/>
        <p:txBody>
          <a:bodyPr/>
          <a:lstStyle/>
          <a:p>
            <a:r>
              <a:rPr lang="en-US"/>
              <a:t>Example: Balls and Bins</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73C1CEC5-C237-469A-B717-C83A4AB846E1}"/>
                  </a:ext>
                </a:extLst>
              </p:cNvPr>
              <p:cNvSpPr>
                <a:spLocks noGrp="1"/>
              </p:cNvSpPr>
              <p:nvPr>
                <p:ph type="body" idx="1"/>
              </p:nvPr>
            </p:nvSpPr>
            <p:spPr/>
            <p:txBody>
              <a:bodyPr/>
              <a:lstStyle/>
              <a:p>
                <a:pPr marL="101600" indent="0">
                  <a:buNone/>
                </a:pPr>
                <a:r>
                  <a:rPr lang="en-US"/>
                  <a:t>Suppose we throw 20 balls independently into 10 bins. Assume each ball is equally likely to land in any of the ten bins.</a:t>
                </a:r>
              </a:p>
              <a:p>
                <a:pPr marL="387350" indent="-285750"/>
                <a:r>
                  <a:rPr lang="en-US"/>
                  <a:t>k=20, n=10, with replacement, </a:t>
                </a:r>
                <a14:m>
                  <m:oMath xmlns:m="http://schemas.openxmlformats.org/officeDocument/2006/math">
                    <m:d>
                      <m:dPr>
                        <m:begChr m:val="|"/>
                        <m:endChr m:val="|"/>
                        <m:ctrlPr>
                          <a:rPr lang="en-US" i="1">
                            <a:latin typeface="Cambria Math" panose="02040503050406030204" pitchFamily="18" charset="0"/>
                          </a:rPr>
                        </m:ctrlPr>
                      </m:dPr>
                      <m:e>
                        <m:r>
                          <m:rPr>
                            <m:sty m:val="p"/>
                          </m:rPr>
                          <a:rPr lang="en-US">
                            <a:latin typeface="Cambria Math" panose="02040503050406030204" pitchFamily="18" charset="0"/>
                          </a:rPr>
                          <m:t>Ω</m:t>
                        </m:r>
                      </m:e>
                    </m:d>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10</m:t>
                        </m:r>
                      </m:e>
                      <m:sup>
                        <m:r>
                          <a:rPr lang="en-US" i="1">
                            <a:latin typeface="Cambria Math" panose="02040503050406030204" pitchFamily="18" charset="0"/>
                          </a:rPr>
                          <m:t>20</m:t>
                        </m:r>
                      </m:sup>
                    </m:sSup>
                  </m:oMath>
                </a14:m>
                <a:endParaRPr lang="en-US"/>
              </a:p>
              <a:p>
                <a:endParaRPr lang="en-US"/>
              </a:p>
              <a:p>
                <a:pPr marL="127000" indent="0">
                  <a:buNone/>
                </a:pPr>
                <a:r>
                  <a:rPr lang="en-US"/>
                  <a:t>What is </a:t>
                </a:r>
                <a14:m>
                  <m:oMath xmlns:m="http://schemas.openxmlformats.org/officeDocument/2006/math">
                    <m:r>
                      <a:rPr lang="en-US" b="1" i="1" smtClean="0">
                        <a:latin typeface="Cambria Math" panose="02040503050406030204" pitchFamily="18" charset="0"/>
                      </a:rPr>
                      <m:t>𝑷</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𝑏𝑖𝑛</m:t>
                        </m:r>
                        <m:r>
                          <a:rPr lang="en-US" b="0" i="1" smtClean="0">
                            <a:latin typeface="Cambria Math" panose="02040503050406030204" pitchFamily="18" charset="0"/>
                          </a:rPr>
                          <m:t>1</m:t>
                        </m:r>
                        <m:r>
                          <a:rPr lang="en-US" b="0" i="1" smtClean="0">
                            <a:latin typeface="Cambria Math" panose="02040503050406030204" pitchFamily="18" charset="0"/>
                          </a:rPr>
                          <m:t>𝑒𝑚𝑝𝑡𝑦</m:t>
                        </m:r>
                      </m:sub>
                    </m:sSub>
                    <m:r>
                      <a:rPr lang="en-US" b="0" i="1" smtClean="0">
                        <a:latin typeface="Cambria Math" panose="02040503050406030204" pitchFamily="18" charset="0"/>
                      </a:rPr>
                      <m:t>)</m:t>
                    </m:r>
                  </m:oMath>
                </a14:m>
                <a:r>
                  <a:rPr lang="en-US"/>
                  <a:t>, i.e. the probability bin 1 has no ball?</a:t>
                </a:r>
              </a:p>
              <a:p>
                <a14:m>
                  <m:oMath xmlns:m="http://schemas.openxmlformats.org/officeDocument/2006/math">
                    <m:sSup>
                      <m:sSupPr>
                        <m:ctrlPr>
                          <a:rPr lang="en-US" b="0" i="1" smtClean="0">
                            <a:solidFill>
                              <a:schemeClr val="accent4"/>
                            </a:solidFill>
                            <a:latin typeface="Cambria Math" panose="02040503050406030204" pitchFamily="18" charset="0"/>
                          </a:rPr>
                        </m:ctrlPr>
                      </m:sSupPr>
                      <m:e>
                        <m:r>
                          <a:rPr lang="en-US" b="0" i="1" smtClean="0">
                            <a:solidFill>
                              <a:schemeClr val="accent4"/>
                            </a:solidFill>
                            <a:latin typeface="Cambria Math" panose="02040503050406030204" pitchFamily="18" charset="0"/>
                          </a:rPr>
                          <m:t>9</m:t>
                        </m:r>
                      </m:e>
                      <m:sup>
                        <m:r>
                          <a:rPr lang="en-US" b="0" i="1" smtClean="0">
                            <a:solidFill>
                              <a:schemeClr val="accent4"/>
                            </a:solidFill>
                            <a:latin typeface="Cambria Math" panose="02040503050406030204" pitchFamily="18" charset="0"/>
                          </a:rPr>
                          <m:t>20</m:t>
                        </m:r>
                      </m:sup>
                    </m:sSup>
                    <m:r>
                      <m:rPr>
                        <m:lit/>
                      </m:rPr>
                      <a:rPr lang="en-US" b="0" i="1" smtClean="0">
                        <a:latin typeface="Cambria Math" panose="02040503050406030204" pitchFamily="18" charset="0"/>
                      </a:rPr>
                      <m:t>/</m:t>
                    </m:r>
                    <m:sSup>
                      <m:sSupPr>
                        <m:ctrlPr>
                          <a:rPr lang="en-US" b="0" i="1" smtClean="0">
                            <a:solidFill>
                              <a:schemeClr val="accent3"/>
                            </a:solidFill>
                            <a:latin typeface="Cambria Math" panose="02040503050406030204" pitchFamily="18" charset="0"/>
                          </a:rPr>
                        </m:ctrlPr>
                      </m:sSupPr>
                      <m:e>
                        <m:r>
                          <a:rPr lang="en-US" b="0" i="1" smtClean="0">
                            <a:solidFill>
                              <a:schemeClr val="accent3"/>
                            </a:solidFill>
                            <a:latin typeface="Cambria Math" panose="02040503050406030204" pitchFamily="18" charset="0"/>
                          </a:rPr>
                          <m:t>10</m:t>
                        </m:r>
                      </m:e>
                      <m:sup>
                        <m:r>
                          <a:rPr lang="en-US" b="0" i="1" smtClean="0">
                            <a:solidFill>
                              <a:schemeClr val="accent3"/>
                            </a:solidFill>
                            <a:latin typeface="Cambria Math" panose="02040503050406030204" pitchFamily="18" charset="0"/>
                          </a:rPr>
                          <m:t>20</m:t>
                        </m:r>
                      </m:sup>
                    </m:sSup>
                  </m:oMath>
                </a14:m>
                <a:r>
                  <a:rPr lang="en-US"/>
                  <a:t> </a:t>
                </a:r>
                <a14:m>
                  <m:oMath xmlns:m="http://schemas.openxmlformats.org/officeDocument/2006/math">
                    <m:r>
                      <a:rPr lang="en-US" i="1">
                        <a:latin typeface="Cambria Math" panose="02040503050406030204" pitchFamily="18" charset="0"/>
                      </a:rPr>
                      <m:t>≈12%</m:t>
                    </m:r>
                  </m:oMath>
                </a14:m>
                <a:endParaRPr lang="en-US"/>
              </a:p>
              <a:p>
                <a:pPr marL="127000" indent="0">
                  <a:buNone/>
                </a:pPr>
                <a:endParaRPr lang="en-US"/>
              </a:p>
              <a:p>
                <a:pPr marL="101600" indent="0">
                  <a:buNone/>
                </a:pPr>
                <a:r>
                  <a:rPr lang="en-US"/>
                  <a:t>What is </a:t>
                </a:r>
                <a14:m>
                  <m:oMath xmlns:m="http://schemas.openxmlformats.org/officeDocument/2006/math">
                    <m:r>
                      <a:rPr lang="en-US" b="1" i="1" smtClean="0">
                        <a:latin typeface="Cambria Math" panose="02040503050406030204" pitchFamily="18" charset="0"/>
                      </a:rPr>
                      <m:t>𝑷</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𝑏𝑖𝑛</m:t>
                        </m:r>
                        <m:r>
                          <a:rPr lang="en-US" b="0" i="1" smtClean="0">
                            <a:latin typeface="Cambria Math" panose="02040503050406030204" pitchFamily="18" charset="0"/>
                          </a:rPr>
                          <m:t>1</m:t>
                        </m:r>
                        <m:r>
                          <a:rPr lang="en-US" b="0" i="1" smtClean="0">
                            <a:latin typeface="Cambria Math" panose="02040503050406030204" pitchFamily="18" charset="0"/>
                          </a:rPr>
                          <m:t>𝑛𝑜𝑛𝑒𝑚𝑝𝑡𝑦</m:t>
                        </m:r>
                      </m:sub>
                    </m:sSub>
                    <m:r>
                      <a:rPr lang="en-US" b="0" i="1" smtClean="0">
                        <a:latin typeface="Cambria Math" panose="02040503050406030204" pitchFamily="18" charset="0"/>
                      </a:rPr>
                      <m:t>)</m:t>
                    </m:r>
                  </m:oMath>
                </a14:m>
                <a:r>
                  <a:rPr lang="en-US"/>
                  <a:t>, i.e. the probability at least one ball lands in bin 1?</a:t>
                </a:r>
              </a:p>
              <a:p>
                <a:r>
                  <a:rPr lang="en-US"/>
                  <a:t>This is just </a:t>
                </a:r>
                <a14:m>
                  <m:oMath xmlns:m="http://schemas.openxmlformats.org/officeDocument/2006/math">
                    <m:r>
                      <a:rPr lang="en-US" b="0" i="0" smtClean="0">
                        <a:latin typeface="Cambria Math" panose="02040503050406030204" pitchFamily="18" charset="0"/>
                      </a:rPr>
                      <m:t>1−</m:t>
                    </m:r>
                    <m:r>
                      <a:rPr lang="en-US" b="1" i="1">
                        <a:latin typeface="Cambria Math" panose="02040503050406030204" pitchFamily="18" charset="0"/>
                      </a:rPr>
                      <m:t>𝑷</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b="0" i="1" smtClean="0">
                                <a:latin typeface="Cambria Math" panose="02040503050406030204" pitchFamily="18" charset="0"/>
                              </a:rPr>
                              <m:t>𝑏𝑖𝑛</m:t>
                            </m:r>
                            <m:r>
                              <a:rPr lang="en-US" i="1">
                                <a:latin typeface="Cambria Math" panose="02040503050406030204" pitchFamily="18" charset="0"/>
                              </a:rPr>
                              <m:t>1</m:t>
                            </m:r>
                            <m:r>
                              <a:rPr lang="en-US" b="0" i="1" smtClean="0">
                                <a:latin typeface="Cambria Math" panose="02040503050406030204" pitchFamily="18" charset="0"/>
                              </a:rPr>
                              <m:t>𝑒𝑚𝑝𝑡𝑦</m:t>
                            </m:r>
                          </m:sub>
                        </m:sSub>
                      </m:e>
                    </m:d>
                    <m:r>
                      <a:rPr lang="en-US" b="0" i="1" smtClean="0">
                        <a:latin typeface="Cambria Math" panose="02040503050406030204" pitchFamily="18" charset="0"/>
                      </a:rPr>
                      <m:t>=1−</m:t>
                    </m:r>
                    <m:sSup>
                      <m:sSupPr>
                        <m:ctrlPr>
                          <a:rPr lang="en-US" i="1">
                            <a:solidFill>
                              <a:schemeClr val="accent4"/>
                            </a:solidFill>
                            <a:latin typeface="Cambria Math" panose="02040503050406030204" pitchFamily="18" charset="0"/>
                          </a:rPr>
                        </m:ctrlPr>
                      </m:sSupPr>
                      <m:e>
                        <m:r>
                          <a:rPr lang="en-US" i="1">
                            <a:solidFill>
                              <a:schemeClr val="accent4"/>
                            </a:solidFill>
                            <a:latin typeface="Cambria Math" panose="02040503050406030204" pitchFamily="18" charset="0"/>
                          </a:rPr>
                          <m:t>9</m:t>
                        </m:r>
                      </m:e>
                      <m:sup>
                        <m:r>
                          <a:rPr lang="en-US" i="1">
                            <a:solidFill>
                              <a:schemeClr val="accent4"/>
                            </a:solidFill>
                            <a:latin typeface="Cambria Math" panose="02040503050406030204" pitchFamily="18" charset="0"/>
                          </a:rPr>
                          <m:t>20</m:t>
                        </m:r>
                      </m:sup>
                    </m:sSup>
                    <m:r>
                      <m:rPr>
                        <m:lit/>
                      </m:rPr>
                      <a:rPr lang="en-US" i="1">
                        <a:latin typeface="Cambria Math" panose="02040503050406030204" pitchFamily="18" charset="0"/>
                      </a:rPr>
                      <m:t>/</m:t>
                    </m:r>
                    <m:sSup>
                      <m:sSupPr>
                        <m:ctrlPr>
                          <a:rPr lang="en-US" i="1">
                            <a:solidFill>
                              <a:schemeClr val="accent3"/>
                            </a:solidFill>
                            <a:latin typeface="Cambria Math" panose="02040503050406030204" pitchFamily="18" charset="0"/>
                          </a:rPr>
                        </m:ctrlPr>
                      </m:sSupPr>
                      <m:e>
                        <m:r>
                          <a:rPr lang="en-US" i="1">
                            <a:solidFill>
                              <a:schemeClr val="accent3"/>
                            </a:solidFill>
                            <a:latin typeface="Cambria Math" panose="02040503050406030204" pitchFamily="18" charset="0"/>
                          </a:rPr>
                          <m:t>10</m:t>
                        </m:r>
                      </m:e>
                      <m:sup>
                        <m:r>
                          <a:rPr lang="en-US" i="1">
                            <a:solidFill>
                              <a:schemeClr val="accent3"/>
                            </a:solidFill>
                            <a:latin typeface="Cambria Math" panose="02040503050406030204" pitchFamily="18" charset="0"/>
                          </a:rPr>
                          <m:t>20</m:t>
                        </m:r>
                      </m:sup>
                    </m:sSup>
                    <m:r>
                      <a:rPr lang="en-US" b="0" i="1" smtClean="0">
                        <a:latin typeface="Cambria Math" panose="02040503050406030204" pitchFamily="18" charset="0"/>
                      </a:rPr>
                      <m:t>≈88%</m:t>
                    </m:r>
                  </m:oMath>
                </a14:m>
                <a:endParaRPr lang="en-US"/>
              </a:p>
              <a:p>
                <a:endParaRPr lang="en-US"/>
              </a:p>
              <a:p>
                <a:pPr marL="127000" indent="0">
                  <a:buNone/>
                </a:pPr>
                <a:r>
                  <a:rPr lang="en-US"/>
                  <a:t>In general, for an event </a:t>
                </a:r>
                <a14:m>
                  <m:oMath xmlns:m="http://schemas.openxmlformats.org/officeDocument/2006/math">
                    <m:r>
                      <a:rPr lang="en-US" b="0" i="1" smtClean="0">
                        <a:latin typeface="Cambria Math" panose="02040503050406030204" pitchFamily="18" charset="0"/>
                      </a:rPr>
                      <m:t>𝐴</m:t>
                    </m:r>
                  </m:oMath>
                </a14:m>
                <a:r>
                  <a:rPr lang="en-US"/>
                  <a:t>, </a:t>
                </a:r>
                <a14:m>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𝐴</m:t>
                        </m:r>
                      </m:e>
                    </m:d>
                    <m:r>
                      <a:rPr lang="en-US" b="0" i="1" smtClean="0">
                        <a:latin typeface="Cambria Math" panose="02040503050406030204" pitchFamily="18" charset="0"/>
                      </a:rPr>
                      <m:t>=1−</m:t>
                    </m:r>
                    <m:r>
                      <a:rPr lang="en-US" b="0" i="1" smtClean="0">
                        <a:latin typeface="Cambria Math" panose="02040503050406030204" pitchFamily="18" charset="0"/>
                      </a:rPr>
                      <m:t>𝑃</m:t>
                    </m:r>
                    <m:d>
                      <m:dPr>
                        <m:ctrlPr>
                          <a:rPr lang="en-US" b="0" i="1" smtClean="0">
                            <a:latin typeface="Cambria Math" panose="02040503050406030204" pitchFamily="18" charset="0"/>
                          </a:rPr>
                        </m:ctrlPr>
                      </m:dPr>
                      <m:e>
                        <m:acc>
                          <m:accPr>
                            <m:chr m:val="̅"/>
                            <m:ctrlPr>
                              <a:rPr lang="en-US" b="0" i="1" smtClean="0">
                                <a:latin typeface="Cambria Math" panose="02040503050406030204" pitchFamily="18" charset="0"/>
                              </a:rPr>
                            </m:ctrlPr>
                          </m:accPr>
                          <m:e>
                            <m:r>
                              <a:rPr lang="en-US" i="1">
                                <a:latin typeface="Cambria Math" panose="02040503050406030204" pitchFamily="18" charset="0"/>
                              </a:rPr>
                              <m:t>𝐴</m:t>
                            </m:r>
                          </m:e>
                        </m:acc>
                      </m:e>
                    </m:d>
                  </m:oMath>
                </a14:m>
                <a:endParaRPr lang="en-US"/>
              </a:p>
            </p:txBody>
          </p:sp>
        </mc:Choice>
        <mc:Fallback xmlns="">
          <p:sp>
            <p:nvSpPr>
              <p:cNvPr id="6" name="Text Placeholder 5">
                <a:extLst>
                  <a:ext uri="{FF2B5EF4-FFF2-40B4-BE49-F238E27FC236}">
                    <a16:creationId xmlns:a16="http://schemas.microsoft.com/office/drawing/2014/main" id="{73C1CEC5-C237-469A-B717-C83A4AB846E1}"/>
                  </a:ext>
                </a:extLst>
              </p:cNvPr>
              <p:cNvSpPr>
                <a:spLocks noGrp="1" noRot="1" noChangeAspect="1" noMove="1" noResize="1" noEditPoints="1" noAdjustHandles="1" noChangeArrowheads="1" noChangeShapeType="1" noTextEdit="1"/>
              </p:cNvSpPr>
              <p:nvPr>
                <p:ph type="body" idx="1"/>
              </p:nvPr>
            </p:nvSpPr>
            <p:spPr>
              <a:blipFill>
                <a:blip r:embed="rId3"/>
                <a:stretch>
                  <a:fillRect b="-20000"/>
                </a:stretch>
              </a:blipFill>
            </p:spPr>
            <p:txBody>
              <a:bodyPr/>
              <a:lstStyle/>
              <a:p>
                <a:r>
                  <a:rPr lang="en-US">
                    <a:noFill/>
                  </a:rPr>
                  <a:t> </a:t>
                </a:r>
              </a:p>
            </p:txBody>
          </p:sp>
        </mc:Fallback>
      </mc:AlternateContent>
    </p:spTree>
    <p:extLst>
      <p:ext uri="{BB962C8B-B14F-4D97-AF65-F5344CB8AC3E}">
        <p14:creationId xmlns:p14="http://schemas.microsoft.com/office/powerpoint/2010/main" val="3552014167"/>
      </p:ext>
    </p:extLst>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D2467A-F655-4928-B712-EAAFDA6F472E}"/>
              </a:ext>
            </a:extLst>
          </p:cNvPr>
          <p:cNvSpPr>
            <a:spLocks noGrp="1"/>
          </p:cNvSpPr>
          <p:nvPr>
            <p:ph type="title"/>
          </p:nvPr>
        </p:nvSpPr>
        <p:spPr/>
        <p:txBody>
          <a:bodyPr/>
          <a:lstStyle/>
          <a:p>
            <a:r>
              <a:rPr lang="en-US"/>
              <a:t>Example: Balls and Bins</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73C1CEC5-C237-469A-B717-C83A4AB846E1}"/>
                  </a:ext>
                </a:extLst>
              </p:cNvPr>
              <p:cNvSpPr>
                <a:spLocks noGrp="1"/>
              </p:cNvSpPr>
              <p:nvPr>
                <p:ph type="body" idx="1"/>
              </p:nvPr>
            </p:nvSpPr>
            <p:spPr/>
            <p:txBody>
              <a:bodyPr/>
              <a:lstStyle/>
              <a:p>
                <a:pPr marL="101600" indent="0">
                  <a:buNone/>
                </a:pPr>
                <a:r>
                  <a:rPr lang="en-US"/>
                  <a:t>Suppose we throw </a:t>
                </a:r>
                <a14:m>
                  <m:oMath xmlns:m="http://schemas.openxmlformats.org/officeDocument/2006/math">
                    <m:r>
                      <a:rPr lang="en-US" i="1" dirty="0" smtClean="0">
                        <a:latin typeface="Cambria Math" panose="02040503050406030204" pitchFamily="18" charset="0"/>
                      </a:rPr>
                      <m:t>𝑚</m:t>
                    </m:r>
                  </m:oMath>
                </a14:m>
                <a:r>
                  <a:rPr lang="en-US"/>
                  <a:t> balls independently into </a:t>
                </a:r>
                <a14:m>
                  <m:oMath xmlns:m="http://schemas.openxmlformats.org/officeDocument/2006/math">
                    <m:r>
                      <a:rPr lang="en-US" i="1" dirty="0" smtClean="0">
                        <a:latin typeface="Cambria Math" panose="02040503050406030204" pitchFamily="18" charset="0"/>
                      </a:rPr>
                      <m:t>𝑛</m:t>
                    </m:r>
                  </m:oMath>
                </a14:m>
                <a:r>
                  <a:rPr lang="en-US"/>
                  <a:t> bins. Assume each ball is equally likely to land in any of the </a:t>
                </a:r>
                <a14:m>
                  <m:oMath xmlns:m="http://schemas.openxmlformats.org/officeDocument/2006/math">
                    <m:r>
                      <a:rPr lang="en-US" i="1" dirty="0" smtClean="0">
                        <a:latin typeface="Cambria Math" panose="02040503050406030204" pitchFamily="18" charset="0"/>
                      </a:rPr>
                      <m:t>𝑛</m:t>
                    </m:r>
                  </m:oMath>
                </a14:m>
                <a:r>
                  <a:rPr lang="en-US"/>
                  <a:t> bins.</a:t>
                </a:r>
              </a:p>
              <a:p>
                <a:r>
                  <a:rPr lang="en-US"/>
                  <a:t>k=</a:t>
                </a:r>
                <a14:m>
                  <m:oMath xmlns:m="http://schemas.openxmlformats.org/officeDocument/2006/math">
                    <m:r>
                      <a:rPr lang="en-US" b="0" i="1" smtClean="0">
                        <a:latin typeface="Cambria Math" panose="02040503050406030204" pitchFamily="18" charset="0"/>
                      </a:rPr>
                      <m:t>𝑚</m:t>
                    </m:r>
                  </m:oMath>
                </a14:m>
                <a:r>
                  <a:rPr lang="en-US"/>
                  <a:t>, n=</a:t>
                </a:r>
                <a14:m>
                  <m:oMath xmlns:m="http://schemas.openxmlformats.org/officeDocument/2006/math">
                    <m:r>
                      <a:rPr lang="en-US" b="0" i="1" smtClean="0">
                        <a:latin typeface="Cambria Math" panose="02040503050406030204" pitchFamily="18" charset="0"/>
                      </a:rPr>
                      <m:t>𝑛</m:t>
                    </m:r>
                  </m:oMath>
                </a14:m>
                <a:r>
                  <a:rPr lang="en-US"/>
                  <a:t>, with replacement, </a:t>
                </a:r>
                <a14:m>
                  <m:oMath xmlns:m="http://schemas.openxmlformats.org/officeDocument/2006/math">
                    <m:d>
                      <m:dPr>
                        <m:begChr m:val="|"/>
                        <m:endChr m:val="|"/>
                        <m:ctrlPr>
                          <a:rPr lang="en-US" i="1">
                            <a:latin typeface="Cambria Math" panose="02040503050406030204" pitchFamily="18" charset="0"/>
                          </a:rPr>
                        </m:ctrlPr>
                      </m:dPr>
                      <m:e>
                        <m:r>
                          <m:rPr>
                            <m:sty m:val="p"/>
                          </m:rPr>
                          <a:rPr lang="en-US">
                            <a:latin typeface="Cambria Math" panose="02040503050406030204" pitchFamily="18" charset="0"/>
                          </a:rPr>
                          <m:t>Ω</m:t>
                        </m:r>
                      </m:e>
                    </m:d>
                    <m:r>
                      <a:rPr lang="en-US" i="1">
                        <a:latin typeface="Cambria Math" panose="02040503050406030204" pitchFamily="18" charset="0"/>
                      </a:rPr>
                      <m:t>=</m:t>
                    </m:r>
                    <m:sSup>
                      <m:sSupPr>
                        <m:ctrlPr>
                          <a:rPr lang="en-US" i="1">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𝑚</m:t>
                        </m:r>
                      </m:sup>
                    </m:sSup>
                  </m:oMath>
                </a14:m>
                <a:endParaRPr lang="en-US"/>
              </a:p>
              <a:p>
                <a:pPr marL="127000" indent="0">
                  <a:buNone/>
                </a:pPr>
                <a:endParaRPr lang="en-US"/>
              </a:p>
              <a:p>
                <a:pPr marL="101600" indent="0">
                  <a:buNone/>
                </a:pPr>
                <a:r>
                  <a:rPr lang="en-US"/>
                  <a:t>What is </a:t>
                </a:r>
                <a14:m>
                  <m:oMath xmlns:m="http://schemas.openxmlformats.org/officeDocument/2006/math">
                    <m:r>
                      <a:rPr lang="en-US" b="1" i="1" smtClean="0">
                        <a:latin typeface="Cambria Math" panose="02040503050406030204" pitchFamily="18" charset="0"/>
                      </a:rPr>
                      <m:t>𝑷</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𝑏𝑖𝑛</m:t>
                        </m:r>
                        <m:r>
                          <a:rPr lang="en-US" b="0" i="1" smtClean="0">
                            <a:latin typeface="Cambria Math" panose="02040503050406030204" pitchFamily="18" charset="0"/>
                          </a:rPr>
                          <m:t>1</m:t>
                        </m:r>
                        <m:r>
                          <a:rPr lang="en-US" b="0" i="1" smtClean="0">
                            <a:latin typeface="Cambria Math" panose="02040503050406030204" pitchFamily="18" charset="0"/>
                          </a:rPr>
                          <m:t>𝑒𝑚𝑝𝑡𝑦</m:t>
                        </m:r>
                      </m:sub>
                    </m:sSub>
                    <m:r>
                      <a:rPr lang="en-US" b="0" i="1" smtClean="0">
                        <a:latin typeface="Cambria Math" panose="02040503050406030204" pitchFamily="18" charset="0"/>
                      </a:rPr>
                      <m:t>)</m:t>
                    </m:r>
                  </m:oMath>
                </a14:m>
                <a:r>
                  <a:rPr lang="en-US"/>
                  <a:t>, i.e. the probability bin 1 has no ball?</a:t>
                </a:r>
              </a:p>
              <a:p>
                <a:r>
                  <a:rPr lang="en-US"/>
                  <a:t>For k = 20, n = 10, we had </a:t>
                </a:r>
                <a14:m>
                  <m:oMath xmlns:m="http://schemas.openxmlformats.org/officeDocument/2006/math">
                    <m:r>
                      <a:rPr lang="en-US" b="1" i="1">
                        <a:latin typeface="Cambria Math" panose="02040503050406030204" pitchFamily="18" charset="0"/>
                      </a:rPr>
                      <m:t>𝑷</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𝑏𝑖𝑛</m:t>
                            </m:r>
                            <m:r>
                              <a:rPr lang="en-US" i="1">
                                <a:latin typeface="Cambria Math" panose="02040503050406030204" pitchFamily="18" charset="0"/>
                              </a:rPr>
                              <m:t>1</m:t>
                            </m:r>
                            <m:r>
                              <a:rPr lang="en-US" i="1">
                                <a:latin typeface="Cambria Math" panose="02040503050406030204" pitchFamily="18" charset="0"/>
                              </a:rPr>
                              <m:t>𝑒𝑚𝑝𝑡𝑦</m:t>
                            </m:r>
                          </m:sub>
                        </m:sSub>
                      </m:e>
                    </m:d>
                    <m:r>
                      <a:rPr lang="en-US" b="0" i="1" smtClean="0">
                        <a:latin typeface="Cambria Math" panose="02040503050406030204" pitchFamily="18" charset="0"/>
                      </a:rPr>
                      <m:t>=</m:t>
                    </m:r>
                    <m:sSup>
                      <m:sSupPr>
                        <m:ctrlPr>
                          <a:rPr lang="en-US" b="0" i="1" smtClean="0">
                            <a:solidFill>
                              <a:schemeClr val="accent4"/>
                            </a:solidFill>
                            <a:latin typeface="Cambria Math" panose="02040503050406030204" pitchFamily="18" charset="0"/>
                          </a:rPr>
                        </m:ctrlPr>
                      </m:sSupPr>
                      <m:e>
                        <m:r>
                          <a:rPr lang="en-US" b="0" i="1" smtClean="0">
                            <a:solidFill>
                              <a:schemeClr val="accent4"/>
                            </a:solidFill>
                            <a:latin typeface="Cambria Math" panose="02040503050406030204" pitchFamily="18" charset="0"/>
                          </a:rPr>
                          <m:t>9</m:t>
                        </m:r>
                      </m:e>
                      <m:sup>
                        <m:r>
                          <a:rPr lang="en-US" b="0" i="1" smtClean="0">
                            <a:solidFill>
                              <a:schemeClr val="accent4"/>
                            </a:solidFill>
                            <a:latin typeface="Cambria Math" panose="02040503050406030204" pitchFamily="18" charset="0"/>
                          </a:rPr>
                          <m:t>20</m:t>
                        </m:r>
                      </m:sup>
                    </m:sSup>
                    <m:r>
                      <m:rPr>
                        <m:lit/>
                      </m:rPr>
                      <a:rPr lang="en-US" b="0" i="1" smtClean="0">
                        <a:latin typeface="Cambria Math" panose="02040503050406030204" pitchFamily="18" charset="0"/>
                      </a:rPr>
                      <m:t>/</m:t>
                    </m:r>
                    <m:sSup>
                      <m:sSupPr>
                        <m:ctrlPr>
                          <a:rPr lang="en-US" b="0" i="1" smtClean="0">
                            <a:solidFill>
                              <a:schemeClr val="accent3"/>
                            </a:solidFill>
                            <a:latin typeface="Cambria Math" panose="02040503050406030204" pitchFamily="18" charset="0"/>
                          </a:rPr>
                        </m:ctrlPr>
                      </m:sSupPr>
                      <m:e>
                        <m:r>
                          <a:rPr lang="en-US" b="0" i="1" smtClean="0">
                            <a:solidFill>
                              <a:schemeClr val="accent3"/>
                            </a:solidFill>
                            <a:latin typeface="Cambria Math" panose="02040503050406030204" pitchFamily="18" charset="0"/>
                          </a:rPr>
                          <m:t>10</m:t>
                        </m:r>
                      </m:e>
                      <m:sup>
                        <m:r>
                          <a:rPr lang="en-US" b="0" i="1" smtClean="0">
                            <a:solidFill>
                              <a:schemeClr val="accent3"/>
                            </a:solidFill>
                            <a:latin typeface="Cambria Math" panose="02040503050406030204" pitchFamily="18" charset="0"/>
                          </a:rPr>
                          <m:t>20</m:t>
                        </m:r>
                      </m:sup>
                    </m:sSup>
                  </m:oMath>
                </a14:m>
                <a:r>
                  <a:rPr lang="en-US">
                    <a:solidFill>
                      <a:schemeClr val="accent3"/>
                    </a:solidFill>
                  </a:rPr>
                  <a:t> </a:t>
                </a:r>
                <a:endParaRPr lang="en-US"/>
              </a:p>
              <a:p>
                <a:r>
                  <a:rPr lang="en-US"/>
                  <a:t>For k = </a:t>
                </a:r>
                <a14:m>
                  <m:oMath xmlns:m="http://schemas.openxmlformats.org/officeDocument/2006/math">
                    <m:r>
                      <a:rPr lang="en-US" b="0" i="1" smtClean="0">
                        <a:latin typeface="Cambria Math" panose="02040503050406030204" pitchFamily="18" charset="0"/>
                      </a:rPr>
                      <m:t>𝑚</m:t>
                    </m:r>
                  </m:oMath>
                </a14:m>
                <a:r>
                  <a:rPr lang="en-US"/>
                  <a:t>, n = </a:t>
                </a:r>
                <a14:m>
                  <m:oMath xmlns:m="http://schemas.openxmlformats.org/officeDocument/2006/math">
                    <m:r>
                      <a:rPr lang="en-US" b="0" i="1" smtClean="0">
                        <a:latin typeface="Cambria Math" panose="02040503050406030204" pitchFamily="18" charset="0"/>
                      </a:rPr>
                      <m:t>𝑛</m:t>
                    </m:r>
                  </m:oMath>
                </a14:m>
                <a:r>
                  <a:rPr lang="en-US"/>
                  <a:t>, we have </a:t>
                </a:r>
                <a14:m>
                  <m:oMath xmlns:m="http://schemas.openxmlformats.org/officeDocument/2006/math">
                    <m:r>
                      <a:rPr lang="en-US" b="1" i="1">
                        <a:latin typeface="Cambria Math" panose="02040503050406030204" pitchFamily="18" charset="0"/>
                      </a:rPr>
                      <m:t>𝑷</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𝑏𝑖𝑛</m:t>
                            </m:r>
                            <m:r>
                              <a:rPr lang="en-US" i="1">
                                <a:latin typeface="Cambria Math" panose="02040503050406030204" pitchFamily="18" charset="0"/>
                              </a:rPr>
                              <m:t>1</m:t>
                            </m:r>
                            <m:r>
                              <a:rPr lang="en-US" i="1">
                                <a:latin typeface="Cambria Math" panose="02040503050406030204" pitchFamily="18" charset="0"/>
                              </a:rPr>
                              <m:t>𝑒𝑚𝑝𝑡𝑦</m:t>
                            </m:r>
                          </m:sub>
                        </m:sSub>
                      </m:e>
                    </m:d>
                    <m:r>
                      <a:rPr lang="en-US" b="0" i="1" smtClean="0">
                        <a:latin typeface="Cambria Math" panose="02040503050406030204" pitchFamily="18" charset="0"/>
                      </a:rPr>
                      <m:t>=</m:t>
                    </m:r>
                    <m:sSup>
                      <m:sSupPr>
                        <m:ctrlPr>
                          <a:rPr lang="en-US" b="0" i="1" smtClean="0">
                            <a:solidFill>
                              <a:schemeClr val="accent4"/>
                            </a:solidFill>
                            <a:latin typeface="Cambria Math" panose="02040503050406030204" pitchFamily="18" charset="0"/>
                          </a:rPr>
                        </m:ctrlPr>
                      </m:sSupPr>
                      <m:e>
                        <m:r>
                          <a:rPr lang="en-US" b="0" i="1" smtClean="0">
                            <a:solidFill>
                              <a:schemeClr val="accent4"/>
                            </a:solidFill>
                            <a:latin typeface="Cambria Math" panose="02040503050406030204" pitchFamily="18" charset="0"/>
                          </a:rPr>
                          <m:t>(</m:t>
                        </m:r>
                        <m:r>
                          <a:rPr lang="en-US" b="0" i="1" smtClean="0">
                            <a:solidFill>
                              <a:schemeClr val="accent4"/>
                            </a:solidFill>
                            <a:latin typeface="Cambria Math" panose="02040503050406030204" pitchFamily="18" charset="0"/>
                          </a:rPr>
                          <m:t>𝑛</m:t>
                        </m:r>
                        <m:r>
                          <a:rPr lang="en-US" b="0" i="1" smtClean="0">
                            <a:solidFill>
                              <a:schemeClr val="accent4"/>
                            </a:solidFill>
                            <a:latin typeface="Cambria Math" panose="02040503050406030204" pitchFamily="18" charset="0"/>
                          </a:rPr>
                          <m:t>−1)</m:t>
                        </m:r>
                      </m:e>
                      <m:sup>
                        <m:r>
                          <a:rPr lang="en-US" b="0" i="1" smtClean="0">
                            <a:solidFill>
                              <a:schemeClr val="accent4"/>
                            </a:solidFill>
                            <a:latin typeface="Cambria Math" panose="02040503050406030204" pitchFamily="18" charset="0"/>
                          </a:rPr>
                          <m:t>𝑚</m:t>
                        </m:r>
                      </m:sup>
                    </m:sSup>
                    <m:r>
                      <m:rPr>
                        <m:lit/>
                      </m:rPr>
                      <a:rPr lang="en-US" b="0" i="1" smtClean="0">
                        <a:latin typeface="Cambria Math" panose="02040503050406030204" pitchFamily="18" charset="0"/>
                      </a:rPr>
                      <m:t>/</m:t>
                    </m:r>
                    <m:sSup>
                      <m:sSupPr>
                        <m:ctrlPr>
                          <a:rPr lang="en-US" b="0" i="1" smtClean="0">
                            <a:solidFill>
                              <a:schemeClr val="accent3"/>
                            </a:solidFill>
                            <a:latin typeface="Cambria Math" panose="02040503050406030204" pitchFamily="18" charset="0"/>
                          </a:rPr>
                        </m:ctrlPr>
                      </m:sSupPr>
                      <m:e>
                        <m:r>
                          <a:rPr lang="en-US" b="0" i="1" smtClean="0">
                            <a:solidFill>
                              <a:schemeClr val="accent3"/>
                            </a:solidFill>
                            <a:latin typeface="Cambria Math" panose="02040503050406030204" pitchFamily="18" charset="0"/>
                          </a:rPr>
                          <m:t>𝑛</m:t>
                        </m:r>
                      </m:e>
                      <m:sup>
                        <m:r>
                          <a:rPr lang="en-US" b="0" i="1" smtClean="0">
                            <a:solidFill>
                              <a:schemeClr val="accent3"/>
                            </a:solidFill>
                            <a:latin typeface="Cambria Math" panose="02040503050406030204" pitchFamily="18" charset="0"/>
                          </a:rPr>
                          <m:t>𝑚</m:t>
                        </m:r>
                      </m:sup>
                    </m:sSup>
                  </m:oMath>
                </a14:m>
                <a:endParaRPr lang="en-US"/>
              </a:p>
              <a:p>
                <a:pPr marL="127000" indent="0">
                  <a:buNone/>
                </a:pPr>
                <a:endParaRPr lang="en-US"/>
              </a:p>
              <a:p>
                <a:pPr marL="127000" indent="0">
                  <a:buNone/>
                </a:pPr>
                <a:r>
                  <a:rPr lang="en-US"/>
                  <a:t>So </a:t>
                </a:r>
                <a14:m>
                  <m:oMath xmlns:m="http://schemas.openxmlformats.org/officeDocument/2006/math">
                    <m:r>
                      <a:rPr lang="en-US" b="1" i="1">
                        <a:latin typeface="Cambria Math" panose="02040503050406030204" pitchFamily="18" charset="0"/>
                      </a:rPr>
                      <m:t>𝑷</m:t>
                    </m:r>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𝑏𝑖𝑛</m:t>
                            </m:r>
                            <m:r>
                              <a:rPr lang="en-US" i="1">
                                <a:latin typeface="Cambria Math" panose="02040503050406030204" pitchFamily="18" charset="0"/>
                              </a:rPr>
                              <m:t>1</m:t>
                            </m:r>
                            <m:r>
                              <a:rPr lang="en-US" i="1">
                                <a:latin typeface="Cambria Math" panose="02040503050406030204" pitchFamily="18" charset="0"/>
                              </a:rPr>
                              <m:t>𝑒𝑚𝑝𝑡𝑦</m:t>
                            </m:r>
                          </m:sub>
                        </m:sSub>
                      </m:e>
                    </m:d>
                    <m:r>
                      <a:rPr lang="en-US" b="0" i="1" smtClean="0">
                        <a:latin typeface="Cambria Math" panose="02040503050406030204" pitchFamily="18" charset="0"/>
                      </a:rPr>
                      <m:t>=</m:t>
                    </m:r>
                    <m:f>
                      <m:fPr>
                        <m:ctrlPr>
                          <a:rPr lang="en-US" i="1" smtClean="0">
                            <a:latin typeface="Cambria Math" panose="02040503050406030204" pitchFamily="18" charset="0"/>
                          </a:rPr>
                        </m:ctrlPr>
                      </m:fPr>
                      <m:num>
                        <m:sSup>
                          <m:sSupPr>
                            <m:ctrlPr>
                              <a:rPr lang="en-US" i="1" smtClean="0">
                                <a:solidFill>
                                  <a:schemeClr val="accent4"/>
                                </a:solidFill>
                                <a:latin typeface="Cambria Math" panose="02040503050406030204" pitchFamily="18" charset="0"/>
                              </a:rPr>
                            </m:ctrlPr>
                          </m:sSupPr>
                          <m:e>
                            <m:d>
                              <m:dPr>
                                <m:ctrlPr>
                                  <a:rPr lang="en-US" i="1">
                                    <a:solidFill>
                                      <a:schemeClr val="accent4"/>
                                    </a:solidFill>
                                    <a:latin typeface="Cambria Math" panose="02040503050406030204" pitchFamily="18" charset="0"/>
                                  </a:rPr>
                                </m:ctrlPr>
                              </m:dPr>
                              <m:e>
                                <m:r>
                                  <a:rPr lang="en-US" b="0" i="1">
                                    <a:solidFill>
                                      <a:schemeClr val="accent4"/>
                                    </a:solidFill>
                                    <a:latin typeface="Cambria Math" panose="02040503050406030204" pitchFamily="18" charset="0"/>
                                  </a:rPr>
                                  <m:t>𝑛</m:t>
                                </m:r>
                                <m:r>
                                  <a:rPr lang="en-US" b="0" i="1">
                                    <a:solidFill>
                                      <a:schemeClr val="accent4"/>
                                    </a:solidFill>
                                    <a:latin typeface="Cambria Math" panose="02040503050406030204" pitchFamily="18" charset="0"/>
                                  </a:rPr>
                                  <m:t>−1</m:t>
                                </m:r>
                              </m:e>
                            </m:d>
                          </m:e>
                          <m:sup>
                            <m:r>
                              <a:rPr lang="en-US" b="0" i="1">
                                <a:solidFill>
                                  <a:schemeClr val="accent4"/>
                                </a:solidFill>
                                <a:latin typeface="Cambria Math" panose="02040503050406030204" pitchFamily="18" charset="0"/>
                              </a:rPr>
                              <m:t>𝑚</m:t>
                            </m:r>
                          </m:sup>
                        </m:sSup>
                      </m:num>
                      <m:den>
                        <m:sSup>
                          <m:sSupPr>
                            <m:ctrlPr>
                              <a:rPr lang="en-US" i="1" smtClean="0">
                                <a:solidFill>
                                  <a:schemeClr val="accent3"/>
                                </a:solidFill>
                                <a:latin typeface="Cambria Math" panose="02040503050406030204" pitchFamily="18" charset="0"/>
                              </a:rPr>
                            </m:ctrlPr>
                          </m:sSupPr>
                          <m:e>
                            <m:r>
                              <a:rPr lang="en-US" b="0" i="1" smtClean="0">
                                <a:solidFill>
                                  <a:schemeClr val="accent3"/>
                                </a:solidFill>
                                <a:latin typeface="Cambria Math" panose="02040503050406030204" pitchFamily="18" charset="0"/>
                              </a:rPr>
                              <m:t>𝑛</m:t>
                            </m:r>
                          </m:e>
                          <m:sup>
                            <m:r>
                              <a:rPr lang="en-US" b="0" i="1" smtClean="0">
                                <a:solidFill>
                                  <a:schemeClr val="accent3"/>
                                </a:solidFill>
                                <a:latin typeface="Cambria Math" panose="02040503050406030204" pitchFamily="18" charset="0"/>
                              </a:rPr>
                              <m:t>𝑚</m:t>
                            </m:r>
                          </m:sup>
                        </m:sSup>
                      </m:den>
                    </m:f>
                  </m:oMath>
                </a14:m>
                <a:endParaRPr lang="en-US"/>
              </a:p>
            </p:txBody>
          </p:sp>
        </mc:Choice>
        <mc:Fallback xmlns="">
          <p:sp>
            <p:nvSpPr>
              <p:cNvPr id="6" name="Text Placeholder 5">
                <a:extLst>
                  <a:ext uri="{FF2B5EF4-FFF2-40B4-BE49-F238E27FC236}">
                    <a16:creationId xmlns:a16="http://schemas.microsoft.com/office/drawing/2014/main" id="{73C1CEC5-C237-469A-B717-C83A4AB846E1}"/>
                  </a:ext>
                </a:extLst>
              </p:cNvPr>
              <p:cNvSpPr>
                <a:spLocks noGrp="1" noRot="1" noChangeAspect="1" noMove="1" noResize="1" noEditPoints="1" noAdjustHandles="1" noChangeArrowheads="1" noChangeShapeType="1" noTextEdit="1"/>
              </p:cNvSpPr>
              <p:nvPr>
                <p:ph type="body" idx="1"/>
              </p:nvPr>
            </p:nvSpPr>
            <p:spPr>
              <a:blipFill>
                <a:blip r:embed="rId3"/>
                <a:stretch>
                  <a:fillRect b="-23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9AF1A55-F27E-EFD7-4BC7-8AAB1595C6D1}"/>
                  </a:ext>
                </a:extLst>
              </p:cNvPr>
              <p:cNvSpPr txBox="1"/>
              <p:nvPr/>
            </p:nvSpPr>
            <p:spPr>
              <a:xfrm>
                <a:off x="3048000" y="3333750"/>
                <a:ext cx="1179349" cy="6013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𝑛</m:t>
                                  </m:r>
                                  <m:r>
                                    <a:rPr lang="en-US" b="0" i="1" smtClean="0">
                                      <a:latin typeface="Cambria Math" panose="02040503050406030204" pitchFamily="18" charset="0"/>
                                    </a:rPr>
                                    <m:t>−1</m:t>
                                  </m:r>
                                </m:num>
                                <m:den>
                                  <m:r>
                                    <a:rPr lang="en-US" b="0" i="1" smtClean="0">
                                      <a:latin typeface="Cambria Math" panose="02040503050406030204" pitchFamily="18" charset="0"/>
                                    </a:rPr>
                                    <m:t>𝑛</m:t>
                                  </m:r>
                                </m:den>
                              </m:f>
                            </m:e>
                          </m:d>
                        </m:e>
                        <m:sup>
                          <m:r>
                            <a:rPr lang="en-US" b="0" i="1" smtClean="0">
                              <a:latin typeface="Cambria Math" panose="02040503050406030204" pitchFamily="18" charset="0"/>
                            </a:rPr>
                            <m:t>𝑚</m:t>
                          </m:r>
                        </m:sup>
                      </m:sSup>
                    </m:oMath>
                  </m:oMathPara>
                </a14:m>
                <a:endParaRPr lang="en-US"/>
              </a:p>
            </p:txBody>
          </p:sp>
        </mc:Choice>
        <mc:Fallback xmlns="">
          <p:sp>
            <p:nvSpPr>
              <p:cNvPr id="3" name="TextBox 2">
                <a:extLst>
                  <a:ext uri="{FF2B5EF4-FFF2-40B4-BE49-F238E27FC236}">
                    <a16:creationId xmlns:a16="http://schemas.microsoft.com/office/drawing/2014/main" id="{C9AF1A55-F27E-EFD7-4BC7-8AAB1595C6D1}"/>
                  </a:ext>
                </a:extLst>
              </p:cNvPr>
              <p:cNvSpPr txBox="1">
                <a:spLocks noRot="1" noChangeAspect="1" noMove="1" noResize="1" noEditPoints="1" noAdjustHandles="1" noChangeArrowheads="1" noChangeShapeType="1" noTextEdit="1"/>
              </p:cNvSpPr>
              <p:nvPr/>
            </p:nvSpPr>
            <p:spPr>
              <a:xfrm>
                <a:off x="3048000" y="3333750"/>
                <a:ext cx="1179349" cy="60138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505747A-2DA2-EAE4-45C5-D437780B7951}"/>
                  </a:ext>
                </a:extLst>
              </p:cNvPr>
              <p:cNvSpPr txBox="1"/>
              <p:nvPr/>
            </p:nvSpPr>
            <p:spPr>
              <a:xfrm>
                <a:off x="3997235" y="3335033"/>
                <a:ext cx="1179349" cy="6013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1−</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𝑛</m:t>
                                  </m:r>
                                </m:den>
                              </m:f>
                            </m:e>
                          </m:d>
                        </m:e>
                        <m:sup>
                          <m:r>
                            <a:rPr lang="en-US" b="0" i="1" smtClean="0">
                              <a:latin typeface="Cambria Math" panose="02040503050406030204" pitchFamily="18" charset="0"/>
                            </a:rPr>
                            <m:t>𝑚</m:t>
                          </m:r>
                        </m:sup>
                      </m:sSup>
                    </m:oMath>
                  </m:oMathPara>
                </a14:m>
                <a:endParaRPr lang="en-US"/>
              </a:p>
            </p:txBody>
          </p:sp>
        </mc:Choice>
        <mc:Fallback xmlns="">
          <p:sp>
            <p:nvSpPr>
              <p:cNvPr id="4" name="TextBox 3">
                <a:extLst>
                  <a:ext uri="{FF2B5EF4-FFF2-40B4-BE49-F238E27FC236}">
                    <a16:creationId xmlns:a16="http://schemas.microsoft.com/office/drawing/2014/main" id="{6505747A-2DA2-EAE4-45C5-D437780B7951}"/>
                  </a:ext>
                </a:extLst>
              </p:cNvPr>
              <p:cNvSpPr txBox="1">
                <a:spLocks noRot="1" noChangeAspect="1" noMove="1" noResize="1" noEditPoints="1" noAdjustHandles="1" noChangeArrowheads="1" noChangeShapeType="1" noTextEdit="1"/>
              </p:cNvSpPr>
              <p:nvPr/>
            </p:nvSpPr>
            <p:spPr>
              <a:xfrm>
                <a:off x="3997235" y="3335033"/>
                <a:ext cx="1179349" cy="60138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38E10E1-58AC-BF5B-D815-3F2C0837B3C0}"/>
                  </a:ext>
                </a:extLst>
              </p:cNvPr>
              <p:cNvSpPr txBox="1"/>
              <p:nvPr/>
            </p:nvSpPr>
            <p:spPr>
              <a:xfrm>
                <a:off x="6172200" y="4479690"/>
                <a:ext cx="2843632" cy="523220"/>
              </a:xfrm>
              <a:prstGeom prst="rect">
                <a:avLst/>
              </a:prstGeom>
              <a:noFill/>
            </p:spPr>
            <p:txBody>
              <a:bodyPr wrap="square">
                <a:spAutoFit/>
              </a:bodyPr>
              <a:lstStyle/>
              <a:p>
                <a:r>
                  <a:rPr lang="en-US">
                    <a:solidFill>
                      <a:schemeClr val="accent4"/>
                    </a:solidFill>
                  </a:rPr>
                  <a:t>Number of ways m balls can land in n-1 bins: </a:t>
                </a:r>
                <a14:m>
                  <m:oMath xmlns:m="http://schemas.openxmlformats.org/officeDocument/2006/math">
                    <m:sSup>
                      <m:sSupPr>
                        <m:ctrlPr>
                          <a:rPr lang="en-US" b="0" i="1" smtClean="0">
                            <a:solidFill>
                              <a:schemeClr val="accent4"/>
                            </a:solidFill>
                            <a:latin typeface="Cambria Math" panose="02040503050406030204" pitchFamily="18" charset="0"/>
                          </a:rPr>
                        </m:ctrlPr>
                      </m:sSupPr>
                      <m:e>
                        <m:r>
                          <a:rPr lang="en-US" b="0" i="1" smtClean="0">
                            <a:solidFill>
                              <a:schemeClr val="accent4"/>
                            </a:solidFill>
                            <a:latin typeface="Cambria Math" panose="02040503050406030204" pitchFamily="18" charset="0"/>
                          </a:rPr>
                          <m:t>(</m:t>
                        </m:r>
                        <m:r>
                          <a:rPr lang="en-US" b="0" i="1" smtClean="0">
                            <a:solidFill>
                              <a:schemeClr val="accent4"/>
                            </a:solidFill>
                            <a:latin typeface="Cambria Math" panose="02040503050406030204" pitchFamily="18" charset="0"/>
                          </a:rPr>
                          <m:t>𝑛</m:t>
                        </m:r>
                        <m:r>
                          <a:rPr lang="en-US" b="0" i="1" smtClean="0">
                            <a:solidFill>
                              <a:schemeClr val="accent4"/>
                            </a:solidFill>
                            <a:latin typeface="Cambria Math" panose="02040503050406030204" pitchFamily="18" charset="0"/>
                          </a:rPr>
                          <m:t>−1)</m:t>
                        </m:r>
                      </m:e>
                      <m:sup>
                        <m:r>
                          <a:rPr lang="en-US" b="0" i="1" smtClean="0">
                            <a:solidFill>
                              <a:schemeClr val="accent4"/>
                            </a:solidFill>
                            <a:latin typeface="Cambria Math" panose="02040503050406030204" pitchFamily="18" charset="0"/>
                          </a:rPr>
                          <m:t>𝑚</m:t>
                        </m:r>
                      </m:sup>
                    </m:sSup>
                  </m:oMath>
                </a14:m>
                <a:endParaRPr lang="en-US">
                  <a:solidFill>
                    <a:schemeClr val="accent4"/>
                  </a:solidFill>
                </a:endParaRPr>
              </a:p>
            </p:txBody>
          </p:sp>
        </mc:Choice>
        <mc:Fallback xmlns="">
          <p:sp>
            <p:nvSpPr>
              <p:cNvPr id="8" name="TextBox 7">
                <a:extLst>
                  <a:ext uri="{FF2B5EF4-FFF2-40B4-BE49-F238E27FC236}">
                    <a16:creationId xmlns:a16="http://schemas.microsoft.com/office/drawing/2014/main" id="{238E10E1-58AC-BF5B-D815-3F2C0837B3C0}"/>
                  </a:ext>
                </a:extLst>
              </p:cNvPr>
              <p:cNvSpPr txBox="1">
                <a:spLocks noRot="1" noChangeAspect="1" noMove="1" noResize="1" noEditPoints="1" noAdjustHandles="1" noChangeArrowheads="1" noChangeShapeType="1" noTextEdit="1"/>
              </p:cNvSpPr>
              <p:nvPr/>
            </p:nvSpPr>
            <p:spPr>
              <a:xfrm>
                <a:off x="6172200" y="4479690"/>
                <a:ext cx="2843632" cy="523220"/>
              </a:xfrm>
              <a:prstGeom prst="rect">
                <a:avLst/>
              </a:prstGeom>
              <a:blipFill>
                <a:blip r:embed="rId6"/>
                <a:stretch>
                  <a:fillRect l="-644" t="-2326" b="-10465"/>
                </a:stretch>
              </a:blipFill>
            </p:spPr>
            <p:txBody>
              <a:bodyPr/>
              <a:lstStyle/>
              <a:p>
                <a:r>
                  <a:rPr lang="en-US">
                    <a:noFill/>
                  </a:rPr>
                  <a:t> </a:t>
                </a:r>
              </a:p>
            </p:txBody>
          </p:sp>
        </mc:Fallback>
      </mc:AlternateContent>
    </p:spTree>
    <p:extLst>
      <p:ext uri="{BB962C8B-B14F-4D97-AF65-F5344CB8AC3E}">
        <p14:creationId xmlns:p14="http://schemas.microsoft.com/office/powerpoint/2010/main" val="159787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D2467A-F655-4928-B712-EAAFDA6F472E}"/>
              </a:ext>
            </a:extLst>
          </p:cNvPr>
          <p:cNvSpPr>
            <a:spLocks noGrp="1"/>
          </p:cNvSpPr>
          <p:nvPr>
            <p:ph type="title"/>
          </p:nvPr>
        </p:nvSpPr>
        <p:spPr/>
        <p:txBody>
          <a:bodyPr/>
          <a:lstStyle/>
          <a:p>
            <a:r>
              <a:rPr lang="en-US"/>
              <a:t>Buckets and Balls and the World</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73C1CEC5-C237-469A-B717-C83A4AB846E1}"/>
                  </a:ext>
                </a:extLst>
              </p:cNvPr>
              <p:cNvSpPr>
                <a:spLocks noGrp="1"/>
              </p:cNvSpPr>
              <p:nvPr>
                <p:ph type="body" idx="1"/>
              </p:nvPr>
            </p:nvSpPr>
            <p:spPr/>
            <p:txBody>
              <a:bodyPr/>
              <a:lstStyle/>
              <a:p>
                <a:pPr marL="101600" indent="0">
                  <a:buNone/>
                </a:pPr>
                <a:r>
                  <a:rPr lang="en-US" dirty="0"/>
                  <a:t>Suppose we throw </a:t>
                </a:r>
                <a14:m>
                  <m:oMath xmlns:m="http://schemas.openxmlformats.org/officeDocument/2006/math">
                    <m:r>
                      <a:rPr lang="en-US" i="1" dirty="0" smtClean="0">
                        <a:latin typeface="Cambria Math" panose="02040503050406030204" pitchFamily="18" charset="0"/>
                      </a:rPr>
                      <m:t>𝑚</m:t>
                    </m:r>
                  </m:oMath>
                </a14:m>
                <a:r>
                  <a:rPr lang="en-US" dirty="0"/>
                  <a:t> balls independently into </a:t>
                </a:r>
                <a14:m>
                  <m:oMath xmlns:m="http://schemas.openxmlformats.org/officeDocument/2006/math">
                    <m:r>
                      <a:rPr lang="en-US" i="1" dirty="0" smtClean="0">
                        <a:latin typeface="Cambria Math" panose="02040503050406030204" pitchFamily="18" charset="0"/>
                      </a:rPr>
                      <m:t>𝑛</m:t>
                    </m:r>
                  </m:oMath>
                </a14:m>
                <a:r>
                  <a:rPr lang="en-US" dirty="0"/>
                  <a:t> bins. Assume each ball is equally likely to land in any of the </a:t>
                </a:r>
                <a14:m>
                  <m:oMath xmlns:m="http://schemas.openxmlformats.org/officeDocument/2006/math">
                    <m:r>
                      <a:rPr lang="en-US" i="1" dirty="0" smtClean="0">
                        <a:latin typeface="Cambria Math" panose="02040503050406030204" pitchFamily="18" charset="0"/>
                      </a:rPr>
                      <m:t>𝑛</m:t>
                    </m:r>
                  </m:oMath>
                </a14:m>
                <a:r>
                  <a:rPr lang="en-US" dirty="0"/>
                  <a:t> bins.</a:t>
                </a:r>
              </a:p>
              <a:p>
                <a:pPr marL="101600" indent="0">
                  <a:buNone/>
                </a:pPr>
                <a:endParaRPr lang="en-US" dirty="0"/>
              </a:p>
              <a:p>
                <a:pPr marL="101600" indent="0">
                  <a:buNone/>
                </a:pPr>
                <a:r>
                  <a:rPr lang="en-US" dirty="0"/>
                  <a:t>This problem is a common model in computer science, e.g., modeling jobs being sent to one of many servers. Suppose </a:t>
                </a:r>
                <a14:m>
                  <m:oMath xmlns:m="http://schemas.openxmlformats.org/officeDocument/2006/math">
                    <m:r>
                      <a:rPr lang="en-US" b="0" i="1" smtClean="0">
                        <a:latin typeface="Cambria Math" panose="02040503050406030204" pitchFamily="18" charset="0"/>
                      </a:rPr>
                      <m:t>𝑚</m:t>
                    </m:r>
                  </m:oMath>
                </a14:m>
                <a:r>
                  <a:rPr lang="en-US" dirty="0"/>
                  <a:t> jobs are sent to one of </a:t>
                </a:r>
                <a14:m>
                  <m:oMath xmlns:m="http://schemas.openxmlformats.org/officeDocument/2006/math">
                    <m:r>
                      <a:rPr lang="en-US" b="0" i="1" smtClean="0">
                        <a:latin typeface="Cambria Math" panose="02040503050406030204" pitchFamily="18" charset="0"/>
                      </a:rPr>
                      <m:t>𝑛</m:t>
                    </m:r>
                  </m:oMath>
                </a14:m>
                <a:r>
                  <a:rPr lang="en-US" dirty="0"/>
                  <a:t> servers randomly.</a:t>
                </a:r>
              </a:p>
              <a:p>
                <a14:m>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𝑠𝑒𝑟𝑣𝑒𝑟</m:t>
                            </m:r>
                            <m:r>
                              <a:rPr lang="en-US" b="0" i="1" smtClean="0">
                                <a:latin typeface="Cambria Math" panose="02040503050406030204" pitchFamily="18" charset="0"/>
                              </a:rPr>
                              <m:t>1</m:t>
                            </m:r>
                            <m:r>
                              <a:rPr lang="en-US" b="0" i="1" smtClean="0">
                                <a:latin typeface="Cambria Math" panose="02040503050406030204" pitchFamily="18" charset="0"/>
                              </a:rPr>
                              <m:t>𝑛𝑜𝑡𝑢𝑠𝑒𝑑</m:t>
                            </m:r>
                          </m:sub>
                        </m:sSub>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𝑛</m:t>
                                </m:r>
                                <m:r>
                                  <a:rPr lang="en-US" b="0" i="1" smtClean="0">
                                    <a:latin typeface="Cambria Math" panose="02040503050406030204" pitchFamily="18" charset="0"/>
                                  </a:rPr>
                                  <m:t>−1</m:t>
                                </m:r>
                              </m:num>
                              <m:den>
                                <m:r>
                                  <a:rPr lang="en-US" b="0" i="1" smtClean="0">
                                    <a:latin typeface="Cambria Math" panose="02040503050406030204" pitchFamily="18" charset="0"/>
                                  </a:rPr>
                                  <m:t>𝑛</m:t>
                                </m:r>
                              </m:den>
                            </m:f>
                          </m:e>
                        </m:d>
                      </m:e>
                      <m:sup>
                        <m:r>
                          <a:rPr lang="en-US" b="0" i="1" smtClean="0">
                            <a:latin typeface="Cambria Math" panose="02040503050406030204" pitchFamily="18" charset="0"/>
                          </a:rPr>
                          <m:t>𝑚</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1−</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𝑛</m:t>
                                </m:r>
                              </m:den>
                            </m:f>
                          </m:e>
                        </m:d>
                      </m:e>
                      <m:sup>
                        <m:r>
                          <a:rPr lang="en-US" b="0" i="1" smtClean="0">
                            <a:latin typeface="Cambria Math" panose="02040503050406030204" pitchFamily="18" charset="0"/>
                          </a:rPr>
                          <m:t>𝑚</m:t>
                        </m:r>
                      </m:sup>
                    </m:sSup>
                  </m:oMath>
                </a14:m>
                <a:r>
                  <a:rPr lang="en-US" dirty="0"/>
                  <a:t> </a:t>
                </a:r>
              </a:p>
              <a:p>
                <a:pPr marL="127000" indent="0">
                  <a:buNone/>
                </a:pPr>
                <a:endParaRPr lang="en-US" dirty="0"/>
              </a:p>
              <a:p>
                <a:pPr marL="101600" indent="0">
                  <a:buNone/>
                </a:pPr>
                <a:r>
                  <a:rPr lang="en-US" dirty="0"/>
                  <a:t>Or </a:t>
                </a:r>
                <a14:m>
                  <m:oMath xmlns:m="http://schemas.openxmlformats.org/officeDocument/2006/math">
                    <m:r>
                      <a:rPr lang="en-US" b="0" i="1" smtClean="0">
                        <a:latin typeface="Cambria Math" panose="02040503050406030204" pitchFamily="18" charset="0"/>
                      </a:rPr>
                      <m:t>𝑚</m:t>
                    </m:r>
                  </m:oMath>
                </a14:m>
                <a:r>
                  <a:rPr lang="en-US" dirty="0"/>
                  <a:t> items are stored in one of </a:t>
                </a:r>
                <a14:m>
                  <m:oMath xmlns:m="http://schemas.openxmlformats.org/officeDocument/2006/math">
                    <m:r>
                      <a:rPr lang="en-US" b="0" i="1" smtClean="0">
                        <a:latin typeface="Cambria Math" panose="02040503050406030204" pitchFamily="18" charset="0"/>
                      </a:rPr>
                      <m:t>𝑛</m:t>
                    </m:r>
                  </m:oMath>
                </a14:m>
                <a:r>
                  <a:rPr lang="en-US" dirty="0"/>
                  <a:t> hash table buckets:</a:t>
                </a:r>
              </a:p>
              <a:p>
                <a14:m>
                  <m:oMath xmlns:m="http://schemas.openxmlformats.org/officeDocument/2006/math">
                    <m:r>
                      <a:rPr lang="en-US" i="1">
                        <a:latin typeface="Cambria Math" panose="02040503050406030204" pitchFamily="18" charset="0"/>
                      </a:rPr>
                      <m:t>𝑃</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b="0" i="1" smtClean="0">
                                <a:latin typeface="Cambria Math" panose="02040503050406030204" pitchFamily="18" charset="0"/>
                              </a:rPr>
                              <m:t>𝑏𝑢𝑐𝑘𝑒𝑡</m:t>
                            </m:r>
                            <m:r>
                              <a:rPr lang="en-US" b="0" i="1" smtClean="0">
                                <a:latin typeface="Cambria Math" panose="02040503050406030204" pitchFamily="18" charset="0"/>
                              </a:rPr>
                              <m:t>1</m:t>
                            </m:r>
                            <m:r>
                              <a:rPr lang="en-US" b="0" i="1" smtClean="0">
                                <a:latin typeface="Cambria Math" panose="02040503050406030204" pitchFamily="18" charset="0"/>
                              </a:rPr>
                              <m:t>𝑛𝑜𝑡𝑢𝑠𝑒𝑑</m:t>
                            </m:r>
                          </m:sub>
                        </m:sSub>
                      </m:e>
                    </m:d>
                    <m:r>
                      <a:rPr lang="en-US" i="1">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𝑛</m:t>
                                </m:r>
                                <m:r>
                                  <a:rPr lang="en-US" i="1">
                                    <a:latin typeface="Cambria Math" panose="02040503050406030204" pitchFamily="18" charset="0"/>
                                  </a:rPr>
                                  <m:t>−1</m:t>
                                </m:r>
                              </m:num>
                              <m:den>
                                <m:r>
                                  <a:rPr lang="en-US" i="1">
                                    <a:latin typeface="Cambria Math" panose="02040503050406030204" pitchFamily="18" charset="0"/>
                                  </a:rPr>
                                  <m:t>𝑛</m:t>
                                </m:r>
                              </m:den>
                            </m:f>
                          </m:e>
                        </m:d>
                      </m:e>
                      <m:sup>
                        <m:r>
                          <a:rPr lang="en-US" i="1">
                            <a:latin typeface="Cambria Math" panose="02040503050406030204" pitchFamily="18" charset="0"/>
                          </a:rPr>
                          <m:t>𝑚</m:t>
                        </m:r>
                      </m:sup>
                    </m:sSup>
                    <m:r>
                      <a:rPr lang="en-US" i="1">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1−</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𝑛</m:t>
                                </m:r>
                              </m:den>
                            </m:f>
                          </m:e>
                        </m:d>
                      </m:e>
                      <m:sup>
                        <m:r>
                          <a:rPr lang="en-US" i="1">
                            <a:latin typeface="Cambria Math" panose="02040503050406030204" pitchFamily="18" charset="0"/>
                          </a:rPr>
                          <m:t>𝑚</m:t>
                        </m:r>
                      </m:sup>
                    </m:sSup>
                  </m:oMath>
                </a14:m>
                <a:r>
                  <a:rPr lang="en-US" dirty="0"/>
                  <a:t> </a:t>
                </a:r>
              </a:p>
              <a:p>
                <a:pPr marL="127000" indent="0">
                  <a:buNone/>
                </a:pPr>
                <a:endParaRPr lang="en-US" dirty="0"/>
              </a:p>
            </p:txBody>
          </p:sp>
        </mc:Choice>
        <mc:Fallback xmlns="">
          <p:sp>
            <p:nvSpPr>
              <p:cNvPr id="6" name="Text Placeholder 5">
                <a:extLst>
                  <a:ext uri="{FF2B5EF4-FFF2-40B4-BE49-F238E27FC236}">
                    <a16:creationId xmlns:a16="http://schemas.microsoft.com/office/drawing/2014/main" id="{73C1CEC5-C237-469A-B717-C83A4AB846E1}"/>
                  </a:ext>
                </a:extLst>
              </p:cNvPr>
              <p:cNvSpPr>
                <a:spLocks noGrp="1" noRot="1" noChangeAspect="1" noMove="1" noResize="1" noEditPoints="1" noAdjustHandles="1" noChangeArrowheads="1" noChangeShapeType="1" noTextEdit="1"/>
              </p:cNvSpPr>
              <p:nvPr>
                <p:ph type="body" idx="1"/>
              </p:nvPr>
            </p:nvSpPr>
            <p:spPr>
              <a:blipFill>
                <a:blip r:embed="rId3"/>
                <a:stretch>
                  <a:fillRect b="-22857"/>
                </a:stretch>
              </a:blipFill>
            </p:spPr>
            <p:txBody>
              <a:bodyPr/>
              <a:lstStyle/>
              <a:p>
                <a:r>
                  <a:rPr lang="en-US">
                    <a:noFill/>
                  </a:rPr>
                  <a:t> </a:t>
                </a:r>
              </a:p>
            </p:txBody>
          </p:sp>
        </mc:Fallback>
      </mc:AlternateContent>
    </p:spTree>
    <p:extLst>
      <p:ext uri="{BB962C8B-B14F-4D97-AF65-F5344CB8AC3E}">
        <p14:creationId xmlns:p14="http://schemas.microsoft.com/office/powerpoint/2010/main" val="906728378"/>
      </p:ext>
    </p:extLst>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D2467A-F655-4928-B712-EAAFDA6F472E}"/>
              </a:ext>
            </a:extLst>
          </p:cNvPr>
          <p:cNvSpPr>
            <a:spLocks noGrp="1"/>
          </p:cNvSpPr>
          <p:nvPr>
            <p:ph type="title"/>
          </p:nvPr>
        </p:nvSpPr>
        <p:spPr/>
        <p:txBody>
          <a:bodyPr/>
          <a:lstStyle/>
          <a:p>
            <a:r>
              <a:rPr lang="en-US"/>
              <a:t>Example: Buckets and Balls and Dice and Coins</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73C1CEC5-C237-469A-B717-C83A4AB846E1}"/>
                  </a:ext>
                </a:extLst>
              </p:cNvPr>
              <p:cNvSpPr>
                <a:spLocks noGrp="1"/>
              </p:cNvSpPr>
              <p:nvPr>
                <p:ph type="body" idx="1"/>
              </p:nvPr>
            </p:nvSpPr>
            <p:spPr/>
            <p:txBody>
              <a:bodyPr/>
              <a:lstStyle/>
              <a:p>
                <a:pPr marL="101600" indent="0">
                  <a:buNone/>
                </a:pPr>
                <a:r>
                  <a:rPr lang="en-US" dirty="0"/>
                  <a:t>Suppose we throw </a:t>
                </a:r>
                <a14:m>
                  <m:oMath xmlns:m="http://schemas.openxmlformats.org/officeDocument/2006/math">
                    <m:r>
                      <a:rPr lang="en-US" i="1" dirty="0">
                        <a:latin typeface="Cambria Math" panose="02040503050406030204" pitchFamily="18" charset="0"/>
                      </a:rPr>
                      <m:t>𝑚</m:t>
                    </m:r>
                  </m:oMath>
                </a14:m>
                <a:r>
                  <a:rPr lang="en-US" dirty="0"/>
                  <a:t> balls independently into </a:t>
                </a:r>
                <a14:m>
                  <m:oMath xmlns:m="http://schemas.openxmlformats.org/officeDocument/2006/math">
                    <m:r>
                      <a:rPr lang="en-US" i="1" dirty="0">
                        <a:latin typeface="Cambria Math" panose="02040503050406030204" pitchFamily="18" charset="0"/>
                      </a:rPr>
                      <m:t>𝑛</m:t>
                    </m:r>
                  </m:oMath>
                </a14:m>
                <a:r>
                  <a:rPr lang="en-US" dirty="0"/>
                  <a:t> bins. Assume each ball is equally likely to land in any of the </a:t>
                </a:r>
                <a14:m>
                  <m:oMath xmlns:m="http://schemas.openxmlformats.org/officeDocument/2006/math">
                    <m:r>
                      <a:rPr lang="en-US" i="1" dirty="0" smtClean="0">
                        <a:latin typeface="Cambria Math" panose="02040503050406030204" pitchFamily="18" charset="0"/>
                      </a:rPr>
                      <m:t>𝑛</m:t>
                    </m:r>
                  </m:oMath>
                </a14:m>
                <a:r>
                  <a:rPr lang="en-US" dirty="0"/>
                  <a:t> bins.</a:t>
                </a:r>
              </a:p>
              <a:p>
                <a:pPr marL="101600" indent="0">
                  <a:buNone/>
                </a:pPr>
                <a:endParaRPr lang="en-US" dirty="0"/>
              </a:p>
              <a:p>
                <a:pPr marL="101600" indent="0">
                  <a:buNone/>
                </a:pPr>
                <a:r>
                  <a:rPr lang="en-US" dirty="0"/>
                  <a:t>This is also a more general framing of some previous problems, e.g.</a:t>
                </a:r>
              </a:p>
              <a:p>
                <a:r>
                  <a:rPr lang="en-US" dirty="0"/>
                  <a:t>Rolling a 4-sided die twice: </a:t>
                </a:r>
                <a14:m>
                  <m:oMath xmlns:m="http://schemas.openxmlformats.org/officeDocument/2006/math">
                    <m:r>
                      <a:rPr lang="en-US" b="0" i="1" smtClean="0">
                        <a:latin typeface="Cambria Math" panose="02040503050406030204" pitchFamily="18" charset="0"/>
                      </a:rPr>
                      <m:t>𝑚</m:t>
                    </m:r>
                    <m:r>
                      <a:rPr lang="en-US" b="0" i="1" smtClean="0">
                        <a:latin typeface="Cambria Math" panose="02040503050406030204" pitchFamily="18" charset="0"/>
                      </a:rPr>
                      <m:t>= ?</m:t>
                    </m:r>
                  </m:oMath>
                </a14:m>
                <a:r>
                  <a:rPr lang="en-US" dirty="0"/>
                  <a:t>, </a:t>
                </a:r>
                <a14:m>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 ?</m:t>
                    </m:r>
                  </m:oMath>
                </a14:m>
                <a:endParaRPr lang="en-US" dirty="0"/>
              </a:p>
            </p:txBody>
          </p:sp>
        </mc:Choice>
        <mc:Fallback xmlns="">
          <p:sp>
            <p:nvSpPr>
              <p:cNvPr id="6" name="Text Placeholder 5">
                <a:extLst>
                  <a:ext uri="{FF2B5EF4-FFF2-40B4-BE49-F238E27FC236}">
                    <a16:creationId xmlns:a16="http://schemas.microsoft.com/office/drawing/2014/main" id="{73C1CEC5-C237-469A-B717-C83A4AB846E1}"/>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951392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D2467A-F655-4928-B712-EAAFDA6F472E}"/>
              </a:ext>
            </a:extLst>
          </p:cNvPr>
          <p:cNvSpPr>
            <a:spLocks noGrp="1"/>
          </p:cNvSpPr>
          <p:nvPr>
            <p:ph type="title"/>
          </p:nvPr>
        </p:nvSpPr>
        <p:spPr/>
        <p:txBody>
          <a:bodyPr/>
          <a:lstStyle/>
          <a:p>
            <a:r>
              <a:rPr lang="en-US"/>
              <a:t>Example: Buckets and Balls and Dice and Coins</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73C1CEC5-C237-469A-B717-C83A4AB846E1}"/>
                  </a:ext>
                </a:extLst>
              </p:cNvPr>
              <p:cNvSpPr>
                <a:spLocks noGrp="1"/>
              </p:cNvSpPr>
              <p:nvPr>
                <p:ph type="body" idx="1"/>
              </p:nvPr>
            </p:nvSpPr>
            <p:spPr/>
            <p:txBody>
              <a:bodyPr/>
              <a:lstStyle/>
              <a:p>
                <a:pPr marL="101600" indent="0">
                  <a:buNone/>
                </a:pPr>
                <a:r>
                  <a:rPr lang="en-US" dirty="0"/>
                  <a:t>Suppose we throw </a:t>
                </a:r>
                <a14:m>
                  <m:oMath xmlns:m="http://schemas.openxmlformats.org/officeDocument/2006/math">
                    <m:r>
                      <a:rPr lang="en-US" i="1" dirty="0">
                        <a:latin typeface="Cambria Math" panose="02040503050406030204" pitchFamily="18" charset="0"/>
                      </a:rPr>
                      <m:t>𝑚</m:t>
                    </m:r>
                  </m:oMath>
                </a14:m>
                <a:r>
                  <a:rPr lang="en-US" dirty="0"/>
                  <a:t> balls independently into </a:t>
                </a:r>
                <a14:m>
                  <m:oMath xmlns:m="http://schemas.openxmlformats.org/officeDocument/2006/math">
                    <m:r>
                      <a:rPr lang="en-US" i="1" dirty="0">
                        <a:latin typeface="Cambria Math" panose="02040503050406030204" pitchFamily="18" charset="0"/>
                      </a:rPr>
                      <m:t>𝑛</m:t>
                    </m:r>
                  </m:oMath>
                </a14:m>
                <a:r>
                  <a:rPr lang="en-US" dirty="0"/>
                  <a:t> bins. Assume each ball is equally likely to land in any of the </a:t>
                </a:r>
                <a14:m>
                  <m:oMath xmlns:m="http://schemas.openxmlformats.org/officeDocument/2006/math">
                    <m:r>
                      <a:rPr lang="en-US" i="1" dirty="0" smtClean="0">
                        <a:latin typeface="Cambria Math" panose="02040503050406030204" pitchFamily="18" charset="0"/>
                      </a:rPr>
                      <m:t>𝑛</m:t>
                    </m:r>
                  </m:oMath>
                </a14:m>
                <a:r>
                  <a:rPr lang="en-US" dirty="0"/>
                  <a:t> bins.</a:t>
                </a:r>
              </a:p>
              <a:p>
                <a:pPr marL="101600" indent="0">
                  <a:buNone/>
                </a:pPr>
                <a:endParaRPr lang="en-US" dirty="0"/>
              </a:p>
              <a:p>
                <a:pPr marL="101600" indent="0">
                  <a:buNone/>
                </a:pPr>
                <a:r>
                  <a:rPr lang="en-US" dirty="0"/>
                  <a:t>This is also a more general framing of some previous problems, e.g.</a:t>
                </a:r>
              </a:p>
              <a:p>
                <a:r>
                  <a:rPr lang="en-US" dirty="0"/>
                  <a:t>Rolling a 4-sided die twice: </a:t>
                </a:r>
                <a14:m>
                  <m:oMath xmlns:m="http://schemas.openxmlformats.org/officeDocument/2006/math">
                    <m:r>
                      <a:rPr lang="en-US" b="0" i="1" smtClean="0">
                        <a:latin typeface="Cambria Math" panose="02040503050406030204" pitchFamily="18" charset="0"/>
                      </a:rPr>
                      <m:t>𝑚</m:t>
                    </m:r>
                    <m:r>
                      <a:rPr lang="en-US" b="0" i="1" smtClean="0">
                        <a:latin typeface="Cambria Math" panose="02040503050406030204" pitchFamily="18" charset="0"/>
                      </a:rPr>
                      <m:t>=2</m:t>
                    </m:r>
                  </m:oMath>
                </a14:m>
                <a:r>
                  <a:rPr lang="en-US" dirty="0"/>
                  <a:t>, </a:t>
                </a:r>
                <a14:m>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=4</m:t>
                    </m:r>
                  </m:oMath>
                </a14:m>
                <a:r>
                  <a:rPr lang="en-US" dirty="0"/>
                  <a:t>.</a:t>
                </a:r>
              </a:p>
              <a:p>
                <a:r>
                  <a:rPr lang="en-US" dirty="0"/>
                  <a:t>Flipping a coin 16 times, </a:t>
                </a:r>
                <a14:m>
                  <m:oMath xmlns:m="http://schemas.openxmlformats.org/officeDocument/2006/math">
                    <m:r>
                      <a:rPr lang="en-US" b="0" i="1" smtClean="0">
                        <a:latin typeface="Cambria Math" panose="02040503050406030204" pitchFamily="18" charset="0"/>
                      </a:rPr>
                      <m:t>𝑚</m:t>
                    </m:r>
                    <m:r>
                      <a:rPr lang="en-US" b="0" i="1" smtClean="0">
                        <a:latin typeface="Cambria Math" panose="02040503050406030204" pitchFamily="18" charset="0"/>
                      </a:rPr>
                      <m:t>= ?</m:t>
                    </m:r>
                  </m:oMath>
                </a14:m>
                <a:r>
                  <a:rPr lang="en-US" dirty="0"/>
                  <a:t>, </a:t>
                </a:r>
                <a14:m>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 ?</m:t>
                    </m:r>
                  </m:oMath>
                </a14:m>
                <a:r>
                  <a:rPr lang="en-US" dirty="0"/>
                  <a:t>.</a:t>
                </a:r>
              </a:p>
            </p:txBody>
          </p:sp>
        </mc:Choice>
        <mc:Fallback xmlns="">
          <p:sp>
            <p:nvSpPr>
              <p:cNvPr id="6" name="Text Placeholder 5">
                <a:extLst>
                  <a:ext uri="{FF2B5EF4-FFF2-40B4-BE49-F238E27FC236}">
                    <a16:creationId xmlns:a16="http://schemas.microsoft.com/office/drawing/2014/main" id="{73C1CEC5-C237-469A-B717-C83A4AB846E1}"/>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786066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D2467A-F655-4928-B712-EAAFDA6F472E}"/>
              </a:ext>
            </a:extLst>
          </p:cNvPr>
          <p:cNvSpPr>
            <a:spLocks noGrp="1"/>
          </p:cNvSpPr>
          <p:nvPr>
            <p:ph type="title"/>
          </p:nvPr>
        </p:nvSpPr>
        <p:spPr/>
        <p:txBody>
          <a:bodyPr/>
          <a:lstStyle/>
          <a:p>
            <a:r>
              <a:rPr lang="en-US"/>
              <a:t>Example: Buckets and Balls and Dice and Coins</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73C1CEC5-C237-469A-B717-C83A4AB846E1}"/>
                  </a:ext>
                </a:extLst>
              </p:cNvPr>
              <p:cNvSpPr>
                <a:spLocks noGrp="1"/>
              </p:cNvSpPr>
              <p:nvPr>
                <p:ph type="body" idx="1"/>
              </p:nvPr>
            </p:nvSpPr>
            <p:spPr/>
            <p:txBody>
              <a:bodyPr/>
              <a:lstStyle/>
              <a:p>
                <a:pPr marL="101600" indent="0">
                  <a:buNone/>
                </a:pPr>
                <a:r>
                  <a:rPr lang="en-US" dirty="0"/>
                  <a:t>Suppose we throw </a:t>
                </a:r>
                <a14:m>
                  <m:oMath xmlns:m="http://schemas.openxmlformats.org/officeDocument/2006/math">
                    <m:r>
                      <a:rPr lang="en-US" i="1" dirty="0">
                        <a:latin typeface="Cambria Math" panose="02040503050406030204" pitchFamily="18" charset="0"/>
                      </a:rPr>
                      <m:t>𝑚</m:t>
                    </m:r>
                  </m:oMath>
                </a14:m>
                <a:r>
                  <a:rPr lang="en-US" dirty="0"/>
                  <a:t> balls independently into </a:t>
                </a:r>
                <a14:m>
                  <m:oMath xmlns:m="http://schemas.openxmlformats.org/officeDocument/2006/math">
                    <m:r>
                      <a:rPr lang="en-US" i="1" dirty="0">
                        <a:latin typeface="Cambria Math" panose="02040503050406030204" pitchFamily="18" charset="0"/>
                      </a:rPr>
                      <m:t>𝑛</m:t>
                    </m:r>
                  </m:oMath>
                </a14:m>
                <a:r>
                  <a:rPr lang="en-US" dirty="0"/>
                  <a:t> bins. Assume each ball is equally likely to land in any of the </a:t>
                </a:r>
                <a14:m>
                  <m:oMath xmlns:m="http://schemas.openxmlformats.org/officeDocument/2006/math">
                    <m:r>
                      <a:rPr lang="en-US" i="1" dirty="0" smtClean="0">
                        <a:latin typeface="Cambria Math" panose="02040503050406030204" pitchFamily="18" charset="0"/>
                      </a:rPr>
                      <m:t>𝑛</m:t>
                    </m:r>
                  </m:oMath>
                </a14:m>
                <a:r>
                  <a:rPr lang="en-US" dirty="0"/>
                  <a:t> bins.</a:t>
                </a:r>
              </a:p>
              <a:p>
                <a:pPr marL="101600" indent="0">
                  <a:buNone/>
                </a:pPr>
                <a:endParaRPr lang="en-US" dirty="0"/>
              </a:p>
              <a:p>
                <a:pPr marL="101600" indent="0">
                  <a:buNone/>
                </a:pPr>
                <a:r>
                  <a:rPr lang="en-US" dirty="0"/>
                  <a:t>This is also a more general framing of some previous problems, e.g.</a:t>
                </a:r>
              </a:p>
              <a:p>
                <a:r>
                  <a:rPr lang="en-US" dirty="0"/>
                  <a:t>Rolling a 4-sided die twice: </a:t>
                </a:r>
                <a14:m>
                  <m:oMath xmlns:m="http://schemas.openxmlformats.org/officeDocument/2006/math">
                    <m:r>
                      <a:rPr lang="en-US" b="0" i="1" smtClean="0">
                        <a:latin typeface="Cambria Math" panose="02040503050406030204" pitchFamily="18" charset="0"/>
                      </a:rPr>
                      <m:t>𝑚</m:t>
                    </m:r>
                    <m:r>
                      <a:rPr lang="en-US" b="0" i="1" smtClean="0">
                        <a:latin typeface="Cambria Math" panose="02040503050406030204" pitchFamily="18" charset="0"/>
                      </a:rPr>
                      <m:t>=2</m:t>
                    </m:r>
                  </m:oMath>
                </a14:m>
                <a:r>
                  <a:rPr lang="en-US" dirty="0"/>
                  <a:t>, </a:t>
                </a:r>
                <a14:m>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=4</m:t>
                    </m:r>
                  </m:oMath>
                </a14:m>
                <a:r>
                  <a:rPr lang="en-US" dirty="0"/>
                  <a:t>.</a:t>
                </a:r>
              </a:p>
              <a:p>
                <a:r>
                  <a:rPr lang="en-US" dirty="0"/>
                  <a:t>Flipping a coin 16 times, </a:t>
                </a:r>
                <a14:m>
                  <m:oMath xmlns:m="http://schemas.openxmlformats.org/officeDocument/2006/math">
                    <m:r>
                      <a:rPr lang="en-US" i="1">
                        <a:latin typeface="Cambria Math" panose="02040503050406030204" pitchFamily="18" charset="0"/>
                      </a:rPr>
                      <m:t>𝑚</m:t>
                    </m:r>
                    <m:r>
                      <a:rPr lang="en-US" i="1">
                        <a:latin typeface="Cambria Math" panose="02040503050406030204" pitchFamily="18" charset="0"/>
                      </a:rPr>
                      <m:t>=16</m:t>
                    </m:r>
                  </m:oMath>
                </a14:m>
                <a:r>
                  <a:rPr lang="en-US" dirty="0"/>
                  <a:t>, </a:t>
                </a:r>
                <a14:m>
                  <m:oMath xmlns:m="http://schemas.openxmlformats.org/officeDocument/2006/math">
                    <m:r>
                      <a:rPr lang="en-US" i="1">
                        <a:latin typeface="Cambria Math" panose="02040503050406030204" pitchFamily="18" charset="0"/>
                      </a:rPr>
                      <m:t>𝑛</m:t>
                    </m:r>
                    <m:r>
                      <a:rPr lang="en-US" i="1">
                        <a:latin typeface="Cambria Math" panose="02040503050406030204" pitchFamily="18" charset="0"/>
                      </a:rPr>
                      <m:t>=2</m:t>
                    </m:r>
                  </m:oMath>
                </a14:m>
                <a:r>
                  <a:rPr lang="en-US" dirty="0"/>
                  <a:t>.</a:t>
                </a:r>
              </a:p>
              <a:p>
                <a:r>
                  <a:rPr lang="en-US" dirty="0"/>
                  <a:t>Drawing a hand of 5 cards from a deck of 52 cards? </a:t>
                </a:r>
                <a14:m>
                  <m:oMath xmlns:m="http://schemas.openxmlformats.org/officeDocument/2006/math">
                    <m:r>
                      <a:rPr lang="en-US" i="1" smtClean="0">
                        <a:latin typeface="Cambria Math" panose="02040503050406030204" pitchFamily="18" charset="0"/>
                      </a:rPr>
                      <m:t>𝑚</m:t>
                    </m:r>
                    <m:r>
                      <a:rPr lang="en-US" i="1" smtClean="0">
                        <a:latin typeface="Cambria Math" panose="02040503050406030204" pitchFamily="18" charset="0"/>
                      </a:rPr>
                      <m:t>= ?</m:t>
                    </m:r>
                  </m:oMath>
                </a14:m>
                <a:r>
                  <a:rPr lang="en-US" dirty="0"/>
                  <a:t>, </a:t>
                </a:r>
                <a14:m>
                  <m:oMath xmlns:m="http://schemas.openxmlformats.org/officeDocument/2006/math">
                    <m:r>
                      <a:rPr lang="en-US" i="1">
                        <a:latin typeface="Cambria Math" panose="02040503050406030204" pitchFamily="18" charset="0"/>
                      </a:rPr>
                      <m:t>𝑛</m:t>
                    </m:r>
                    <m:r>
                      <a:rPr lang="en-US" i="1">
                        <a:latin typeface="Cambria Math" panose="02040503050406030204" pitchFamily="18" charset="0"/>
                      </a:rPr>
                      <m:t>= ?</m:t>
                    </m:r>
                  </m:oMath>
                </a14:m>
                <a:r>
                  <a:rPr lang="en-US" dirty="0"/>
                  <a:t>.</a:t>
                </a:r>
              </a:p>
            </p:txBody>
          </p:sp>
        </mc:Choice>
        <mc:Fallback xmlns="">
          <p:sp>
            <p:nvSpPr>
              <p:cNvPr id="6" name="Text Placeholder 5">
                <a:extLst>
                  <a:ext uri="{FF2B5EF4-FFF2-40B4-BE49-F238E27FC236}">
                    <a16:creationId xmlns:a16="http://schemas.microsoft.com/office/drawing/2014/main" id="{73C1CEC5-C237-469A-B717-C83A4AB846E1}"/>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707397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D2467A-F655-4928-B712-EAAFDA6F472E}"/>
              </a:ext>
            </a:extLst>
          </p:cNvPr>
          <p:cNvSpPr>
            <a:spLocks noGrp="1"/>
          </p:cNvSpPr>
          <p:nvPr>
            <p:ph type="title"/>
          </p:nvPr>
        </p:nvSpPr>
        <p:spPr/>
        <p:txBody>
          <a:bodyPr/>
          <a:lstStyle/>
          <a:p>
            <a:r>
              <a:rPr lang="en-US"/>
              <a:t>Example: Buckets and Balls and Dice and Coins</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73C1CEC5-C237-469A-B717-C83A4AB846E1}"/>
                  </a:ext>
                </a:extLst>
              </p:cNvPr>
              <p:cNvSpPr>
                <a:spLocks noGrp="1"/>
              </p:cNvSpPr>
              <p:nvPr>
                <p:ph type="body" idx="1"/>
              </p:nvPr>
            </p:nvSpPr>
            <p:spPr/>
            <p:txBody>
              <a:bodyPr/>
              <a:lstStyle/>
              <a:p>
                <a:pPr marL="101600" indent="0">
                  <a:buNone/>
                </a:pPr>
                <a:r>
                  <a:rPr lang="en-US" dirty="0"/>
                  <a:t>Suppose we throw </a:t>
                </a:r>
                <a14:m>
                  <m:oMath xmlns:m="http://schemas.openxmlformats.org/officeDocument/2006/math">
                    <m:r>
                      <a:rPr lang="en-US" i="1" dirty="0">
                        <a:latin typeface="Cambria Math" panose="02040503050406030204" pitchFamily="18" charset="0"/>
                      </a:rPr>
                      <m:t>𝑚</m:t>
                    </m:r>
                  </m:oMath>
                </a14:m>
                <a:r>
                  <a:rPr lang="en-US" dirty="0"/>
                  <a:t> balls independently into </a:t>
                </a:r>
                <a14:m>
                  <m:oMath xmlns:m="http://schemas.openxmlformats.org/officeDocument/2006/math">
                    <m:r>
                      <a:rPr lang="en-US" i="1" dirty="0">
                        <a:latin typeface="Cambria Math" panose="02040503050406030204" pitchFamily="18" charset="0"/>
                      </a:rPr>
                      <m:t>𝑛</m:t>
                    </m:r>
                  </m:oMath>
                </a14:m>
                <a:r>
                  <a:rPr lang="en-US" dirty="0"/>
                  <a:t> bins. Assume each ball is equally likely to land in any of the </a:t>
                </a:r>
                <a14:m>
                  <m:oMath xmlns:m="http://schemas.openxmlformats.org/officeDocument/2006/math">
                    <m:r>
                      <a:rPr lang="en-US" i="1" dirty="0" smtClean="0">
                        <a:latin typeface="Cambria Math" panose="02040503050406030204" pitchFamily="18" charset="0"/>
                      </a:rPr>
                      <m:t>𝑛</m:t>
                    </m:r>
                  </m:oMath>
                </a14:m>
                <a:r>
                  <a:rPr lang="en-US" dirty="0"/>
                  <a:t> bins.</a:t>
                </a:r>
              </a:p>
              <a:p>
                <a:pPr marL="101600" indent="0">
                  <a:buNone/>
                </a:pPr>
                <a:endParaRPr lang="en-US" dirty="0"/>
              </a:p>
              <a:p>
                <a:pPr marL="101600" indent="0">
                  <a:buNone/>
                </a:pPr>
                <a:r>
                  <a:rPr lang="en-US" dirty="0"/>
                  <a:t>This is also a more general framing of some previous problems, e.g.</a:t>
                </a:r>
              </a:p>
              <a:p>
                <a:r>
                  <a:rPr lang="en-US" dirty="0"/>
                  <a:t>Rolling a 4-sided die twice: </a:t>
                </a:r>
                <a14:m>
                  <m:oMath xmlns:m="http://schemas.openxmlformats.org/officeDocument/2006/math">
                    <m:r>
                      <a:rPr lang="en-US" b="0" i="1" smtClean="0">
                        <a:latin typeface="Cambria Math" panose="02040503050406030204" pitchFamily="18" charset="0"/>
                      </a:rPr>
                      <m:t>𝑚</m:t>
                    </m:r>
                    <m:r>
                      <a:rPr lang="en-US" b="0" i="1" smtClean="0">
                        <a:latin typeface="Cambria Math" panose="02040503050406030204" pitchFamily="18" charset="0"/>
                      </a:rPr>
                      <m:t>=2</m:t>
                    </m:r>
                  </m:oMath>
                </a14:m>
                <a:r>
                  <a:rPr lang="en-US" dirty="0"/>
                  <a:t>, </a:t>
                </a:r>
                <a14:m>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=4</m:t>
                    </m:r>
                  </m:oMath>
                </a14:m>
                <a:r>
                  <a:rPr lang="en-US" dirty="0"/>
                  <a:t>.</a:t>
                </a:r>
              </a:p>
              <a:p>
                <a:r>
                  <a:rPr lang="en-US" dirty="0"/>
                  <a:t>Flipping a coin 16 times, </a:t>
                </a:r>
                <a14:m>
                  <m:oMath xmlns:m="http://schemas.openxmlformats.org/officeDocument/2006/math">
                    <m:r>
                      <a:rPr lang="en-US" i="1">
                        <a:latin typeface="Cambria Math" panose="02040503050406030204" pitchFamily="18" charset="0"/>
                      </a:rPr>
                      <m:t>𝑚</m:t>
                    </m:r>
                    <m:r>
                      <a:rPr lang="en-US" i="1">
                        <a:latin typeface="Cambria Math" panose="02040503050406030204" pitchFamily="18" charset="0"/>
                      </a:rPr>
                      <m:t>=16</m:t>
                    </m:r>
                  </m:oMath>
                </a14:m>
                <a:r>
                  <a:rPr lang="en-US" dirty="0"/>
                  <a:t>, </a:t>
                </a:r>
                <a14:m>
                  <m:oMath xmlns:m="http://schemas.openxmlformats.org/officeDocument/2006/math">
                    <m:r>
                      <a:rPr lang="en-US" i="1">
                        <a:latin typeface="Cambria Math" panose="02040503050406030204" pitchFamily="18" charset="0"/>
                      </a:rPr>
                      <m:t>𝑛</m:t>
                    </m:r>
                    <m:r>
                      <a:rPr lang="en-US" i="1">
                        <a:latin typeface="Cambria Math" panose="02040503050406030204" pitchFamily="18" charset="0"/>
                      </a:rPr>
                      <m:t>=2</m:t>
                    </m:r>
                  </m:oMath>
                </a14:m>
                <a:r>
                  <a:rPr lang="en-US" dirty="0"/>
                  <a:t>.</a:t>
                </a:r>
              </a:p>
              <a:p>
                <a:r>
                  <a:rPr lang="en-US" dirty="0"/>
                  <a:t>Drawing a hand of 5 cards from a deck of 52 cards? Doesn’t apply!</a:t>
                </a:r>
              </a:p>
              <a:p>
                <a:pPr lvl="1"/>
                <a:r>
                  <a:rPr lang="en-US" sz="1800" dirty="0">
                    <a:latin typeface="Inter Light" panose="02000403000000020004" pitchFamily="2" charset="0"/>
                    <a:ea typeface="Inter Light" panose="02000403000000020004" pitchFamily="2" charset="0"/>
                    <a:cs typeface="Inter Light" panose="02000403000000020004" pitchFamily="2" charset="0"/>
                  </a:rPr>
                  <a:t>Drawing a hand is without replacement! Doesn’t match independent ball throwing.</a:t>
                </a:r>
              </a:p>
            </p:txBody>
          </p:sp>
        </mc:Choice>
        <mc:Fallback xmlns="">
          <p:sp>
            <p:nvSpPr>
              <p:cNvPr id="6" name="Text Placeholder 5">
                <a:extLst>
                  <a:ext uri="{FF2B5EF4-FFF2-40B4-BE49-F238E27FC236}">
                    <a16:creationId xmlns:a16="http://schemas.microsoft.com/office/drawing/2014/main" id="{73C1CEC5-C237-469A-B717-C83A4AB846E1}"/>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28915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9069B-7348-4085-A2B6-3512B0F4BE51}"/>
              </a:ext>
            </a:extLst>
          </p:cNvPr>
          <p:cNvSpPr>
            <a:spLocks noGrp="1"/>
          </p:cNvSpPr>
          <p:nvPr>
            <p:ph type="title"/>
          </p:nvPr>
        </p:nvSpPr>
        <p:spPr/>
        <p:txBody>
          <a:bodyPr/>
          <a:lstStyle/>
          <a:p>
            <a:r>
              <a:rPr lang="en-US"/>
              <a:t>Counting Summary</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9C9E5126-9DB8-A3C0-77C0-558A834D1916}"/>
                  </a:ext>
                </a:extLst>
              </p:cNvPr>
              <p:cNvSpPr>
                <a:spLocks noGrp="1"/>
              </p:cNvSpPr>
              <p:nvPr>
                <p:ph type="body" idx="1"/>
              </p:nvPr>
            </p:nvSpPr>
            <p:spPr/>
            <p:txBody>
              <a:bodyPr/>
              <a:lstStyle/>
              <a:p>
                <a:pPr marL="127000" indent="0">
                  <a:buNone/>
                </a:pPr>
                <a:r>
                  <a:rPr lang="en-US" dirty="0"/>
                  <a:t>Parts of the counting lecture we’ll need today:</a:t>
                </a:r>
              </a:p>
              <a:p>
                <a:r>
                  <a:rPr lang="en-US" dirty="0"/>
                  <a:t>Given </a:t>
                </a:r>
                <a14:m>
                  <m:oMath xmlns:m="http://schemas.openxmlformats.org/officeDocument/2006/math">
                    <m:r>
                      <a:rPr lang="en-US" b="0" i="1" smtClean="0">
                        <a:latin typeface="Cambria Math" panose="02040503050406030204" pitchFamily="18" charset="0"/>
                      </a:rPr>
                      <m:t>𝑛</m:t>
                    </m:r>
                  </m:oMath>
                </a14:m>
                <a:r>
                  <a:rPr lang="en-US" dirty="0"/>
                  <a:t> items, there are </a:t>
                </a:r>
                <a14:m>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m:t>
                    </m:r>
                  </m:oMath>
                </a14:m>
                <a:r>
                  <a:rPr lang="en-US" dirty="0"/>
                  <a:t> permutations.</a:t>
                </a:r>
              </a:p>
              <a:p>
                <a:r>
                  <a:rPr lang="en-US" dirty="0"/>
                  <a:t>If we draw </a:t>
                </a:r>
                <a14:m>
                  <m:oMath xmlns:m="http://schemas.openxmlformats.org/officeDocument/2006/math">
                    <m:r>
                      <a:rPr lang="en-US" b="0" i="1" smtClean="0">
                        <a:latin typeface="Cambria Math" panose="02040503050406030204" pitchFamily="18" charset="0"/>
                      </a:rPr>
                      <m:t>𝑘</m:t>
                    </m:r>
                  </m:oMath>
                </a14:m>
                <a:r>
                  <a:rPr lang="en-US" dirty="0"/>
                  <a:t> samples from a set of </a:t>
                </a:r>
                <a14:m>
                  <m:oMath xmlns:m="http://schemas.openxmlformats.org/officeDocument/2006/math">
                    <m:r>
                      <a:rPr lang="en-US" b="0" i="1" smtClean="0">
                        <a:latin typeface="Cambria Math" panose="02040503050406030204" pitchFamily="18" charset="0"/>
                      </a:rPr>
                      <m:t>𝑛</m:t>
                    </m:r>
                  </m:oMath>
                </a14:m>
                <a:r>
                  <a:rPr lang="en-US" dirty="0"/>
                  <a:t> objects, the number of possible draws is:</a:t>
                </a:r>
              </a:p>
              <a:p>
                <a:pPr lvl="1"/>
                <a:r>
                  <a:rPr lang="en-US" sz="1800" dirty="0"/>
                  <a:t>With replacement, where order matters: </a:t>
                </a:r>
                <a14:m>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𝑛</m:t>
                        </m:r>
                      </m:e>
                      <m:sup>
                        <m:r>
                          <a:rPr lang="en-US" sz="1800" b="0" i="1" smtClean="0">
                            <a:latin typeface="Cambria Math" panose="02040503050406030204" pitchFamily="18" charset="0"/>
                          </a:rPr>
                          <m:t>𝑘</m:t>
                        </m:r>
                      </m:sup>
                    </m:sSup>
                  </m:oMath>
                </a14:m>
                <a:endParaRPr lang="en-US" sz="1800" dirty="0"/>
              </a:p>
              <a:p>
                <a:pPr lvl="1"/>
                <a:r>
                  <a:rPr lang="en-US" sz="1800" dirty="0"/>
                  <a:t>Without replacement, where order matters: </a:t>
                </a:r>
                <a14:m>
                  <m:oMath xmlns:m="http://schemas.openxmlformats.org/officeDocument/2006/math">
                    <m:r>
                      <a:rPr lang="en-US" sz="1800" i="1">
                        <a:latin typeface="Cambria Math" panose="02040503050406030204" pitchFamily="18" charset="0"/>
                      </a:rPr>
                      <m:t>𝑛</m:t>
                    </m:r>
                    <m:r>
                      <a:rPr lang="en-US" sz="1800" b="0" i="1" smtClean="0">
                        <a:latin typeface="Cambria Math" panose="02040503050406030204" pitchFamily="18" charset="0"/>
                      </a:rPr>
                      <m:t>×</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𝑛</m:t>
                        </m:r>
                        <m:r>
                          <a:rPr lang="en-US" sz="1800" b="0" i="1" smtClean="0">
                            <a:latin typeface="Cambria Math" panose="02040503050406030204" pitchFamily="18" charset="0"/>
                          </a:rPr>
                          <m:t>−1</m:t>
                        </m:r>
                      </m:e>
                    </m:d>
                    <m:r>
                      <a:rPr lang="en-US" sz="1800" b="0" i="1" smtClean="0">
                        <a:latin typeface="Cambria Math" panose="02040503050406030204" pitchFamily="18" charset="0"/>
                      </a:rPr>
                      <m:t>×</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𝑛</m:t>
                        </m:r>
                        <m:r>
                          <a:rPr lang="en-US" sz="1800" b="0" i="1" smtClean="0">
                            <a:latin typeface="Cambria Math" panose="02040503050406030204" pitchFamily="18" charset="0"/>
                          </a:rPr>
                          <m:t>−2</m:t>
                        </m:r>
                      </m:e>
                    </m:d>
                    <m:r>
                      <a:rPr lang="en-US" sz="1800" b="0" i="1" smtClean="0">
                        <a:latin typeface="Cambria Math" panose="02040503050406030204" pitchFamily="18" charset="0"/>
                      </a:rPr>
                      <m:t>×…×</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𝑛</m:t>
                        </m:r>
                        <m:r>
                          <a:rPr lang="en-US" sz="1800" b="0" i="1" smtClean="0">
                            <a:latin typeface="Cambria Math" panose="02040503050406030204" pitchFamily="18" charset="0"/>
                          </a:rPr>
                          <m:t>−</m:t>
                        </m:r>
                        <m:r>
                          <a:rPr lang="en-US" sz="1800" b="0" i="1" smtClean="0">
                            <a:latin typeface="Cambria Math" panose="02040503050406030204" pitchFamily="18" charset="0"/>
                          </a:rPr>
                          <m:t>𝑘</m:t>
                        </m:r>
                        <m:r>
                          <a:rPr lang="en-US" sz="1800" b="0" i="1" smtClean="0">
                            <a:latin typeface="Cambria Math" panose="02040503050406030204" pitchFamily="18" charset="0"/>
                          </a:rPr>
                          <m:t>+1</m:t>
                        </m:r>
                      </m:e>
                    </m:d>
                  </m:oMath>
                </a14:m>
                <a:endParaRPr lang="en-US" sz="1800" b="0" dirty="0"/>
              </a:p>
              <a:p>
                <a:pPr lvl="1"/>
                <a:r>
                  <a:rPr lang="en-US" sz="1800" dirty="0"/>
                  <a:t>Without replacement, where order doesn’t matter: </a:t>
                </a:r>
                <a14:m>
                  <m:oMath xmlns:m="http://schemas.openxmlformats.org/officeDocument/2006/math">
                    <m:d>
                      <m:dPr>
                        <m:ctrlPr>
                          <a:rPr lang="en-US" sz="1800" b="0" i="1" smtClean="0">
                            <a:latin typeface="Cambria Math" panose="02040503050406030204" pitchFamily="18" charset="0"/>
                          </a:rPr>
                        </m:ctrlPr>
                      </m:dPr>
                      <m:e>
                        <m:f>
                          <m:fPr>
                            <m:type m:val="noBar"/>
                            <m:ctrlPr>
                              <a:rPr lang="en-US" sz="1800" b="0" i="1" smtClean="0">
                                <a:latin typeface="Cambria Math" panose="02040503050406030204" pitchFamily="18" charset="0"/>
                              </a:rPr>
                            </m:ctrlPr>
                          </m:fPr>
                          <m:num>
                            <m:r>
                              <a:rPr lang="en-US" sz="1800" b="0" i="1" smtClean="0">
                                <a:latin typeface="Cambria Math" panose="02040503050406030204" pitchFamily="18" charset="0"/>
                              </a:rPr>
                              <m:t>𝑛</m:t>
                            </m:r>
                          </m:num>
                          <m:den>
                            <m:r>
                              <a:rPr lang="en-US" sz="1800" b="0" i="1" smtClean="0">
                                <a:latin typeface="Cambria Math" panose="02040503050406030204" pitchFamily="18" charset="0"/>
                              </a:rPr>
                              <m:t>𝑘</m:t>
                            </m:r>
                          </m:den>
                        </m:f>
                      </m:e>
                    </m:d>
                  </m:oMath>
                </a14:m>
                <a:endParaRPr lang="en-US" sz="1800" dirty="0"/>
              </a:p>
            </p:txBody>
          </p:sp>
        </mc:Choice>
        <mc:Fallback xmlns="">
          <p:sp>
            <p:nvSpPr>
              <p:cNvPr id="3" name="Text Placeholder 2">
                <a:extLst>
                  <a:ext uri="{FF2B5EF4-FFF2-40B4-BE49-F238E27FC236}">
                    <a16:creationId xmlns:a16="http://schemas.microsoft.com/office/drawing/2014/main" id="{9C9E5126-9DB8-A3C0-77C0-558A834D1916}"/>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7044370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BF355-89AF-FEAB-98F6-26D6AADCBBA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CFCBBD7-B074-D53F-D96A-4739B09E12AB}"/>
              </a:ext>
            </a:extLst>
          </p:cNvPr>
          <p:cNvSpPr>
            <a:spLocks noGrp="1"/>
          </p:cNvSpPr>
          <p:nvPr>
            <p:ph type="body" idx="1"/>
          </p:nvPr>
        </p:nvSpPr>
        <p:spPr>
          <a:xfrm>
            <a:off x="4812374" y="402198"/>
            <a:ext cx="4218537" cy="4260900"/>
          </a:xfrm>
        </p:spPr>
        <p:txBody>
          <a:bodyPr/>
          <a:lstStyle/>
          <a:p>
            <a:pPr marL="127000" indent="0">
              <a:buNone/>
            </a:pPr>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Overview of Second Half of the Course</a:t>
            </a:r>
          </a:p>
          <a:p>
            <a:pPr marL="127000" indent="0">
              <a:buNone/>
            </a:pPr>
            <a:r>
              <a:rPr lang="en-US">
                <a:solidFill>
                  <a:schemeClr val="bg1">
                    <a:lumMod val="50000"/>
                  </a:schemeClr>
                </a:solidFill>
              </a:rPr>
              <a:t>Probability Basics</a:t>
            </a:r>
          </a:p>
          <a:p>
            <a:r>
              <a:rPr lang="en-US">
                <a:solidFill>
                  <a:schemeClr val="bg1">
                    <a:lumMod val="50000"/>
                  </a:schemeClr>
                </a:solidFill>
              </a:rPr>
              <a:t>Probability Spaces and Events</a:t>
            </a:r>
          </a:p>
          <a:p>
            <a:r>
              <a:rPr lang="en-US">
                <a:solidFill>
                  <a:schemeClr val="bg1">
                    <a:lumMod val="50000"/>
                  </a:schemeClr>
                </a:solidFill>
              </a:rPr>
              <a:t>Non-uniform Probability Spaces</a:t>
            </a:r>
          </a:p>
          <a:p>
            <a:r>
              <a:rPr lang="en-US">
                <a:solidFill>
                  <a:schemeClr val="bg1">
                    <a:lumMod val="50000"/>
                  </a:schemeClr>
                </a:solidFill>
              </a:rPr>
              <a:t>Example: Four Biased Coins</a:t>
            </a:r>
          </a:p>
          <a:p>
            <a:r>
              <a:rPr lang="en-US">
                <a:solidFill>
                  <a:schemeClr val="bg1">
                    <a:lumMod val="50000"/>
                  </a:schemeClr>
                </a:solidFill>
              </a:rPr>
              <a:t>Example: Sixteen Biased Coins </a:t>
            </a:r>
          </a:p>
          <a:p>
            <a:pPr marL="127000" indent="0">
              <a:buNone/>
            </a:pPr>
            <a:r>
              <a:rPr lang="en-US" b="1">
                <a:solidFill>
                  <a:schemeClr val="accent3"/>
                </a:solidFill>
                <a:latin typeface="Inter" panose="02000503000000020004" pitchFamily="2" charset="0"/>
                <a:ea typeface="Inter" panose="02000503000000020004" pitchFamily="2" charset="0"/>
                <a:cs typeface="Inter" panose="02000503000000020004" pitchFamily="2" charset="0"/>
              </a:rPr>
              <a:t>Trickier Uniform Probability Spaces</a:t>
            </a:r>
          </a:p>
          <a:p>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Poker Hands</a:t>
            </a:r>
          </a:p>
          <a:p>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Balls and Bins</a:t>
            </a:r>
          </a:p>
          <a:p>
            <a:r>
              <a:rPr lang="en-US" b="1">
                <a:solidFill>
                  <a:schemeClr val="accent3"/>
                </a:solidFill>
                <a:latin typeface="Inter" panose="02000503000000020004" pitchFamily="2" charset="0"/>
                <a:ea typeface="Inter" panose="02000503000000020004" pitchFamily="2" charset="0"/>
                <a:cs typeface="Inter" panose="02000503000000020004" pitchFamily="2" charset="0"/>
              </a:rPr>
              <a:t>The Birthday Paradox (n=50 case)</a:t>
            </a:r>
          </a:p>
          <a:p>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The Birthday Paradox (general case)</a:t>
            </a:r>
          </a:p>
          <a:p>
            <a:pPr marL="127000" indent="0">
              <a:buNone/>
            </a:pPr>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The Monty Hall Problem</a:t>
            </a:r>
          </a:p>
          <a:p>
            <a:r>
              <a:rPr lang="en-US">
                <a:solidFill>
                  <a:schemeClr val="bg1">
                    <a:lumMod val="50000"/>
                  </a:schemeClr>
                </a:solidFill>
              </a:rPr>
              <a:t>Simple Analysis</a:t>
            </a:r>
            <a:endPar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endParaRPr>
          </a:p>
          <a:p>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Sample Space Analysis</a:t>
            </a:r>
          </a:p>
          <a:p>
            <a:pPr marL="127000" indent="0">
              <a:buNone/>
            </a:pPr>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Conclusion</a:t>
            </a:r>
          </a:p>
        </p:txBody>
      </p:sp>
      <p:sp>
        <p:nvSpPr>
          <p:cNvPr id="4" name="Title 3">
            <a:extLst>
              <a:ext uri="{FF2B5EF4-FFF2-40B4-BE49-F238E27FC236}">
                <a16:creationId xmlns:a16="http://schemas.microsoft.com/office/drawing/2014/main" id="{C3F25D3A-922F-1388-FF39-B0EDFEFB0EE6}"/>
              </a:ext>
            </a:extLst>
          </p:cNvPr>
          <p:cNvSpPr>
            <a:spLocks noGrp="1"/>
          </p:cNvSpPr>
          <p:nvPr>
            <p:ph type="title"/>
          </p:nvPr>
        </p:nvSpPr>
        <p:spPr/>
        <p:txBody>
          <a:bodyPr/>
          <a:lstStyle/>
          <a:p>
            <a:pPr marL="127000" indent="0">
              <a:buNone/>
            </a:pPr>
            <a:r>
              <a:rPr lang="en-US"/>
              <a:t>The Birthday Paradox (n=50 case)</a:t>
            </a:r>
          </a:p>
        </p:txBody>
      </p:sp>
      <p:sp>
        <p:nvSpPr>
          <p:cNvPr id="6" name="Subtitle 5">
            <a:extLst>
              <a:ext uri="{FF2B5EF4-FFF2-40B4-BE49-F238E27FC236}">
                <a16:creationId xmlns:a16="http://schemas.microsoft.com/office/drawing/2014/main" id="{C6FC078F-E235-8EB2-D65D-437B9708CDCF}"/>
              </a:ext>
            </a:extLst>
          </p:cNvPr>
          <p:cNvSpPr>
            <a:spLocks noGrp="1"/>
          </p:cNvSpPr>
          <p:nvPr>
            <p:ph type="subTitle" idx="2"/>
          </p:nvPr>
        </p:nvSpPr>
        <p:spPr/>
        <p:txBody>
          <a:bodyPr/>
          <a:lstStyle/>
          <a:p>
            <a:r>
              <a:rPr lang="en-US" dirty="0"/>
              <a:t>Lecture 16, CS70 Summer 2025</a:t>
            </a:r>
          </a:p>
        </p:txBody>
      </p:sp>
    </p:spTree>
    <p:extLst>
      <p:ext uri="{BB962C8B-B14F-4D97-AF65-F5344CB8AC3E}">
        <p14:creationId xmlns:p14="http://schemas.microsoft.com/office/powerpoint/2010/main" val="771570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D2467A-F655-4928-B712-EAAFDA6F472E}"/>
              </a:ext>
            </a:extLst>
          </p:cNvPr>
          <p:cNvSpPr>
            <a:spLocks noGrp="1"/>
          </p:cNvSpPr>
          <p:nvPr>
            <p:ph type="title"/>
          </p:nvPr>
        </p:nvSpPr>
        <p:spPr/>
        <p:txBody>
          <a:bodyPr/>
          <a:lstStyle/>
          <a:p>
            <a:r>
              <a:rPr lang="en-US"/>
              <a:t>Birthdays</a:t>
            </a:r>
          </a:p>
        </p:txBody>
      </p:sp>
      <p:sp>
        <p:nvSpPr>
          <p:cNvPr id="6" name="Text Placeholder 5">
            <a:extLst>
              <a:ext uri="{FF2B5EF4-FFF2-40B4-BE49-F238E27FC236}">
                <a16:creationId xmlns:a16="http://schemas.microsoft.com/office/drawing/2014/main" id="{73C1CEC5-C237-469A-B717-C83A4AB846E1}"/>
              </a:ext>
            </a:extLst>
          </p:cNvPr>
          <p:cNvSpPr>
            <a:spLocks noGrp="1"/>
          </p:cNvSpPr>
          <p:nvPr>
            <p:ph type="body" idx="1"/>
          </p:nvPr>
        </p:nvSpPr>
        <p:spPr/>
        <p:txBody>
          <a:bodyPr/>
          <a:lstStyle/>
          <a:p>
            <a:pPr marL="101600" indent="0">
              <a:buNone/>
            </a:pPr>
            <a:r>
              <a:rPr lang="en-US" dirty="0"/>
              <a:t>Suppose we have 50 people in a room. What is the chance that two share a birthday? (For simplicity, ignore leap year birthdays, i.e., assume each year has 365 days).</a:t>
            </a:r>
          </a:p>
          <a:p>
            <a:pPr marL="101600" indent="0">
              <a:buNone/>
            </a:pPr>
            <a:endParaRPr lang="en-US" dirty="0"/>
          </a:p>
          <a:p>
            <a:pPr marL="101600" indent="0">
              <a:buNone/>
            </a:pPr>
            <a:r>
              <a:rPr lang="en-US" dirty="0"/>
              <a:t>What’s your gut feeling?</a:t>
            </a:r>
          </a:p>
          <a:p>
            <a:pPr marL="387350" indent="-285750"/>
            <a:r>
              <a:rPr lang="en-US" dirty="0"/>
              <a:t>Less than 20%?</a:t>
            </a:r>
          </a:p>
          <a:p>
            <a:pPr marL="387350" indent="-285750"/>
            <a:r>
              <a:rPr lang="en-US" dirty="0"/>
              <a:t>Decent chance, say 50%ish?</a:t>
            </a:r>
          </a:p>
          <a:p>
            <a:pPr marL="387350" indent="-285750"/>
            <a:r>
              <a:rPr lang="en-US" dirty="0"/>
              <a:t>Very likely, say &gt;90%?</a:t>
            </a:r>
          </a:p>
          <a:p>
            <a:pPr marL="101600" indent="0">
              <a:buNone/>
            </a:pPr>
            <a:endParaRPr lang="en-US" dirty="0"/>
          </a:p>
          <a:p>
            <a:pPr marL="101600" indent="0">
              <a:buNone/>
            </a:pPr>
            <a:endParaRPr lang="en-US" dirty="0"/>
          </a:p>
        </p:txBody>
      </p:sp>
    </p:spTree>
    <p:extLst>
      <p:ext uri="{BB962C8B-B14F-4D97-AF65-F5344CB8AC3E}">
        <p14:creationId xmlns:p14="http://schemas.microsoft.com/office/powerpoint/2010/main" val="21370095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D2467A-F655-4928-B712-EAAFDA6F472E}"/>
              </a:ext>
            </a:extLst>
          </p:cNvPr>
          <p:cNvSpPr>
            <a:spLocks noGrp="1"/>
          </p:cNvSpPr>
          <p:nvPr>
            <p:ph type="title"/>
          </p:nvPr>
        </p:nvSpPr>
        <p:spPr/>
        <p:txBody>
          <a:bodyPr/>
          <a:lstStyle/>
          <a:p>
            <a:r>
              <a:rPr lang="en-US"/>
              <a:t>Birthdays</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73C1CEC5-C237-469A-B717-C83A4AB846E1}"/>
                  </a:ext>
                </a:extLst>
              </p:cNvPr>
              <p:cNvSpPr>
                <a:spLocks noGrp="1"/>
              </p:cNvSpPr>
              <p:nvPr>
                <p:ph type="body" idx="1"/>
              </p:nvPr>
            </p:nvSpPr>
            <p:spPr/>
            <p:txBody>
              <a:bodyPr/>
              <a:lstStyle/>
              <a:p>
                <a:pPr marL="101600" indent="0">
                  <a:buNone/>
                </a:pPr>
                <a:r>
                  <a:rPr lang="en-US"/>
                  <a:t>Suppose we have 50 people in a room who all have a birthday between day 1 and day 365.</a:t>
                </a:r>
              </a:p>
              <a:p>
                <a:pPr marL="101600" indent="0">
                  <a:buNone/>
                </a:pPr>
                <a:endParaRPr lang="en-US"/>
              </a:p>
              <a:p>
                <a:pPr marL="101600" indent="0">
                  <a:buNone/>
                </a:pPr>
                <a:r>
                  <a:rPr lang="en-US"/>
                  <a:t>In terms of probability spaces:</a:t>
                </a:r>
              </a:p>
              <a:p>
                <a:pPr marL="387350" indent="-285750"/>
                <a:r>
                  <a:rPr lang="en-US"/>
                  <a:t>What is the cardinality of the set S that we’re drawing from?</a:t>
                </a:r>
              </a:p>
              <a:p>
                <a:pPr marL="387350" indent="-285750"/>
                <a:r>
                  <a:rPr lang="en-US"/>
                  <a:t>How many samples are we drawing?</a:t>
                </a:r>
              </a:p>
              <a:p>
                <a:pPr marL="387350" indent="-285750"/>
                <a:r>
                  <a:rPr lang="en-US"/>
                  <a:t>Are we drawing with or without replacement?</a:t>
                </a:r>
              </a:p>
              <a:p>
                <a:pPr marL="387350" indent="-285750"/>
                <a:r>
                  <a:rPr lang="en-US"/>
                  <a:t>What is the cardinality of the sample space </a:t>
                </a:r>
                <a14:m>
                  <m:oMath xmlns:m="http://schemas.openxmlformats.org/officeDocument/2006/math">
                    <m:r>
                      <m:rPr>
                        <m:sty m:val="p"/>
                      </m:rPr>
                      <a:rPr lang="en-US" b="0" i="0" smtClean="0">
                        <a:latin typeface="Cambria Math" panose="02040503050406030204" pitchFamily="18" charset="0"/>
                      </a:rPr>
                      <m:t>Ω</m:t>
                    </m:r>
                  </m:oMath>
                </a14:m>
                <a:r>
                  <a:rPr lang="en-US"/>
                  <a:t>?</a:t>
                </a:r>
              </a:p>
            </p:txBody>
          </p:sp>
        </mc:Choice>
        <mc:Fallback xmlns="">
          <p:sp>
            <p:nvSpPr>
              <p:cNvPr id="6" name="Text Placeholder 5">
                <a:extLst>
                  <a:ext uri="{FF2B5EF4-FFF2-40B4-BE49-F238E27FC236}">
                    <a16:creationId xmlns:a16="http://schemas.microsoft.com/office/drawing/2014/main" id="{73C1CEC5-C237-469A-B717-C83A4AB846E1}"/>
                  </a:ext>
                </a:extLst>
              </p:cNvPr>
              <p:cNvSpPr>
                <a:spLocks noGrp="1" noRot="1" noChangeAspect="1" noMove="1" noResize="1" noEditPoints="1" noAdjustHandles="1" noChangeArrowheads="1" noChangeShapeType="1" noTextEdit="1"/>
              </p:cNvSpPr>
              <p:nvPr>
                <p:ph type="body" idx="1"/>
              </p:nvPr>
            </p:nvSpPr>
            <p:spPr>
              <a:blipFill>
                <a:blip r:embed="rId2"/>
                <a:stretch>
                  <a:fillRect r="-1360"/>
                </a:stretch>
              </a:blipFill>
            </p:spPr>
            <p:txBody>
              <a:bodyPr/>
              <a:lstStyle/>
              <a:p>
                <a:r>
                  <a:rPr lang="en-US">
                    <a:noFill/>
                  </a:rPr>
                  <a:t> </a:t>
                </a:r>
              </a:p>
            </p:txBody>
          </p:sp>
        </mc:Fallback>
      </mc:AlternateContent>
    </p:spTree>
    <p:extLst>
      <p:ext uri="{BB962C8B-B14F-4D97-AF65-F5344CB8AC3E}">
        <p14:creationId xmlns:p14="http://schemas.microsoft.com/office/powerpoint/2010/main" val="26120949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D2467A-F655-4928-B712-EAAFDA6F472E}"/>
              </a:ext>
            </a:extLst>
          </p:cNvPr>
          <p:cNvSpPr>
            <a:spLocks noGrp="1"/>
          </p:cNvSpPr>
          <p:nvPr>
            <p:ph type="title"/>
          </p:nvPr>
        </p:nvSpPr>
        <p:spPr/>
        <p:txBody>
          <a:bodyPr/>
          <a:lstStyle/>
          <a:p>
            <a:r>
              <a:rPr lang="en-US"/>
              <a:t>Birthdays</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73C1CEC5-C237-469A-B717-C83A4AB846E1}"/>
                  </a:ext>
                </a:extLst>
              </p:cNvPr>
              <p:cNvSpPr>
                <a:spLocks noGrp="1"/>
              </p:cNvSpPr>
              <p:nvPr>
                <p:ph type="body" idx="1"/>
              </p:nvPr>
            </p:nvSpPr>
            <p:spPr/>
            <p:txBody>
              <a:bodyPr/>
              <a:lstStyle/>
              <a:p>
                <a:pPr marL="101600" indent="0">
                  <a:buNone/>
                </a:pPr>
                <a:r>
                  <a:rPr lang="en-US" dirty="0"/>
                  <a:t>Suppose we have 50 people in a room who all have a birthday between day 1 and day 365.</a:t>
                </a:r>
              </a:p>
              <a:p>
                <a:pPr marL="101600" indent="0">
                  <a:buNone/>
                </a:pPr>
                <a:endParaRPr lang="en-US" dirty="0"/>
              </a:p>
              <a:p>
                <a:pPr marL="101600" indent="0">
                  <a:buNone/>
                </a:pPr>
                <a:r>
                  <a:rPr lang="en-US" dirty="0"/>
                  <a:t>What is the probability space for the possible birthdays?</a:t>
                </a:r>
              </a:p>
              <a:p>
                <a:pPr marL="387350" indent="-285750"/>
                <a:r>
                  <a:rPr lang="en-US" dirty="0"/>
                  <a:t>What is the cardinality of the set S that we’re drawing from? 365</a:t>
                </a:r>
              </a:p>
              <a:p>
                <a:pPr marL="387350" indent="-285750"/>
                <a:r>
                  <a:rPr lang="en-US" dirty="0"/>
                  <a:t>How many samples are we drawing? 50</a:t>
                </a:r>
              </a:p>
              <a:p>
                <a:pPr marL="387350" indent="-285750"/>
                <a:r>
                  <a:rPr lang="en-US" dirty="0"/>
                  <a:t>Are we drawing with or without replacement? With</a:t>
                </a:r>
              </a:p>
              <a:p>
                <a:pPr marL="387350" indent="-285750"/>
                <a:r>
                  <a:rPr lang="en-US" dirty="0"/>
                  <a:t>What is the cardinality of the sample space </a:t>
                </a:r>
                <a14:m>
                  <m:oMath xmlns:m="http://schemas.openxmlformats.org/officeDocument/2006/math">
                    <m:r>
                      <m:rPr>
                        <m:sty m:val="p"/>
                      </m:rPr>
                      <a:rPr lang="en-US" b="0" i="0" smtClean="0">
                        <a:latin typeface="Cambria Math" panose="02040503050406030204" pitchFamily="18" charset="0"/>
                      </a:rPr>
                      <m:t>Ω</m:t>
                    </m:r>
                  </m:oMath>
                </a14:m>
                <a:r>
                  <a:rPr lang="en-US" dirty="0"/>
                  <a:t>?    </a:t>
                </a:r>
                <a14:m>
                  <m:oMath xmlns:m="http://schemas.openxmlformats.org/officeDocument/2006/math">
                    <m:d>
                      <m:dPr>
                        <m:begChr m:val="|"/>
                        <m:endChr m:val="|"/>
                        <m:ctrlPr>
                          <a:rPr lang="en-US" b="0" i="1" smtClean="0">
                            <a:latin typeface="Cambria Math" panose="02040503050406030204" pitchFamily="18" charset="0"/>
                          </a:rPr>
                        </m:ctrlPr>
                      </m:dPr>
                      <m:e>
                        <m:r>
                          <m:rPr>
                            <m:sty m:val="p"/>
                          </m:rPr>
                          <a:rPr lang="en-US">
                            <a:latin typeface="Cambria Math" panose="02040503050406030204" pitchFamily="18" charset="0"/>
                          </a:rPr>
                          <m:t>Ω</m:t>
                        </m:r>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365</m:t>
                        </m:r>
                      </m:e>
                      <m:sup>
                        <m:r>
                          <a:rPr lang="en-US" b="0" i="1" smtClean="0">
                            <a:latin typeface="Cambria Math" panose="02040503050406030204" pitchFamily="18" charset="0"/>
                          </a:rPr>
                          <m:t>50</m:t>
                        </m:r>
                      </m:sup>
                    </m:sSup>
                  </m:oMath>
                </a14:m>
                <a:endParaRPr lang="en-US" dirty="0"/>
              </a:p>
              <a:p>
                <a:pPr marL="387350" indent="-285750"/>
                <a:endParaRPr lang="en-US" dirty="0"/>
              </a:p>
              <a:p>
                <a:pPr marL="101600" indent="0">
                  <a:buNone/>
                </a:pPr>
                <a:r>
                  <a:rPr lang="en-US" dirty="0"/>
                  <a:t>The probability space is again uniform.</a:t>
                </a:r>
              </a:p>
            </p:txBody>
          </p:sp>
        </mc:Choice>
        <mc:Fallback xmlns="">
          <p:sp>
            <p:nvSpPr>
              <p:cNvPr id="6" name="Text Placeholder 5">
                <a:extLst>
                  <a:ext uri="{FF2B5EF4-FFF2-40B4-BE49-F238E27FC236}">
                    <a16:creationId xmlns:a16="http://schemas.microsoft.com/office/drawing/2014/main" id="{73C1CEC5-C237-469A-B717-C83A4AB846E1}"/>
                  </a:ext>
                </a:extLst>
              </p:cNvPr>
              <p:cNvSpPr>
                <a:spLocks noGrp="1" noRot="1" noChangeAspect="1" noMove="1" noResize="1" noEditPoints="1" noAdjustHandles="1" noChangeArrowheads="1" noChangeShapeType="1" noTextEdit="1"/>
              </p:cNvSpPr>
              <p:nvPr>
                <p:ph type="body" idx="1"/>
              </p:nvPr>
            </p:nvSpPr>
            <p:spPr>
              <a:blipFill>
                <a:blip r:embed="rId2"/>
                <a:stretch>
                  <a:fillRect r="-1217" b="-7321"/>
                </a:stretch>
              </a:blipFill>
            </p:spPr>
            <p:txBody>
              <a:bodyPr/>
              <a:lstStyle/>
              <a:p>
                <a:r>
                  <a:rPr lang="en-US">
                    <a:noFill/>
                  </a:rPr>
                  <a:t> </a:t>
                </a:r>
              </a:p>
            </p:txBody>
          </p:sp>
        </mc:Fallback>
      </mc:AlternateContent>
    </p:spTree>
    <p:extLst>
      <p:ext uri="{BB962C8B-B14F-4D97-AF65-F5344CB8AC3E}">
        <p14:creationId xmlns:p14="http://schemas.microsoft.com/office/powerpoint/2010/main" val="28767426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D2467A-F655-4928-B712-EAAFDA6F472E}"/>
              </a:ext>
            </a:extLst>
          </p:cNvPr>
          <p:cNvSpPr>
            <a:spLocks noGrp="1"/>
          </p:cNvSpPr>
          <p:nvPr>
            <p:ph type="title"/>
          </p:nvPr>
        </p:nvSpPr>
        <p:spPr/>
        <p:txBody>
          <a:bodyPr/>
          <a:lstStyle/>
          <a:p>
            <a:r>
              <a:rPr lang="en-US"/>
              <a:t>Birthdays</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73C1CEC5-C237-469A-B717-C83A4AB846E1}"/>
                  </a:ext>
                </a:extLst>
              </p:cNvPr>
              <p:cNvSpPr>
                <a:spLocks noGrp="1"/>
              </p:cNvSpPr>
              <p:nvPr>
                <p:ph type="body" idx="1"/>
              </p:nvPr>
            </p:nvSpPr>
            <p:spPr/>
            <p:txBody>
              <a:bodyPr/>
              <a:lstStyle/>
              <a:p>
                <a:pPr marL="101600" indent="0">
                  <a:buNone/>
                </a:pPr>
                <a:r>
                  <a:rPr lang="en-US"/>
                  <a:t>Suppose we have 50 people in a room who all have a birthday between day 1 and day 365.</a:t>
                </a:r>
              </a:p>
              <a:p>
                <a:pPr marL="387350" indent="-285750"/>
                <a:r>
                  <a:rPr lang="en-US"/>
                  <a:t>Cardinality of the sample space </a:t>
                </a:r>
                <a14:m>
                  <m:oMath xmlns:m="http://schemas.openxmlformats.org/officeDocument/2006/math">
                    <m:r>
                      <m:rPr>
                        <m:sty m:val="p"/>
                      </m:rPr>
                      <a:rPr lang="en-US" b="0" i="0" smtClean="0">
                        <a:latin typeface="Cambria Math" panose="02040503050406030204" pitchFamily="18" charset="0"/>
                      </a:rPr>
                      <m:t>Ω</m:t>
                    </m:r>
                  </m:oMath>
                </a14:m>
                <a:r>
                  <a:rPr lang="en-US"/>
                  <a:t>? </a:t>
                </a:r>
                <a14:m>
                  <m:oMath xmlns:m="http://schemas.openxmlformats.org/officeDocument/2006/math">
                    <m:d>
                      <m:dPr>
                        <m:begChr m:val="|"/>
                        <m:endChr m:val="|"/>
                        <m:ctrlPr>
                          <a:rPr lang="en-US" b="0" i="1" smtClean="0">
                            <a:latin typeface="Cambria Math" panose="02040503050406030204" pitchFamily="18" charset="0"/>
                          </a:rPr>
                        </m:ctrlPr>
                      </m:dPr>
                      <m:e>
                        <m:r>
                          <m:rPr>
                            <m:sty m:val="p"/>
                          </m:rPr>
                          <a:rPr lang="en-US" b="0" i="0" smtClean="0">
                            <a:latin typeface="Cambria Math" panose="02040503050406030204" pitchFamily="18" charset="0"/>
                          </a:rPr>
                          <m:t>Ω</m:t>
                        </m:r>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365</m:t>
                        </m:r>
                      </m:e>
                      <m:sup>
                        <m:r>
                          <a:rPr lang="en-US" b="0" i="1" smtClean="0">
                            <a:latin typeface="Cambria Math" panose="02040503050406030204" pitchFamily="18" charset="0"/>
                          </a:rPr>
                          <m:t>50</m:t>
                        </m:r>
                      </m:sup>
                    </m:sSup>
                  </m:oMath>
                </a14:m>
                <a:endParaRPr lang="en-US"/>
              </a:p>
              <a:p>
                <a:pPr marL="387350" indent="-285750"/>
                <a:endParaRPr lang="en-US"/>
              </a:p>
              <a:p>
                <a:pPr marL="101600" indent="0">
                  <a:buNone/>
                </a:pPr>
                <a:r>
                  <a:rPr lang="en-US"/>
                  <a:t>Let </a:t>
                </a:r>
                <a14:m>
                  <m:oMath xmlns:m="http://schemas.openxmlformats.org/officeDocument/2006/math">
                    <m:r>
                      <a:rPr lang="en-US" b="0" i="1" smtClean="0">
                        <a:latin typeface="Cambria Math" panose="02040503050406030204" pitchFamily="18" charset="0"/>
                      </a:rPr>
                      <m:t>𝐴</m:t>
                    </m:r>
                  </m:oMath>
                </a14:m>
                <a:r>
                  <a:rPr lang="en-US"/>
                  <a:t> be the event where two (or more) of the birthdays are the same. Then:</a:t>
                </a:r>
              </a:p>
              <a:p>
                <a:pPr marL="101600" indent="0">
                  <a:buNone/>
                </a:pPr>
                <a:endParaRPr lang="en-US"/>
              </a:p>
              <a:p>
                <a:pPr marL="10160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𝐴</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d>
                            <m:dPr>
                              <m:begChr m:val="|"/>
                              <m:endChr m:val="|"/>
                              <m:ctrlPr>
                                <a:rPr lang="en-US" b="0" i="1" smtClean="0">
                                  <a:solidFill>
                                    <a:srgbClr val="FF0000"/>
                                  </a:solidFill>
                                  <a:latin typeface="Cambria Math" panose="02040503050406030204" pitchFamily="18" charset="0"/>
                                </a:rPr>
                              </m:ctrlPr>
                            </m:dPr>
                            <m:e>
                              <m:r>
                                <a:rPr lang="en-US" b="0" i="1" smtClean="0">
                                  <a:solidFill>
                                    <a:srgbClr val="FF0000"/>
                                  </a:solidFill>
                                  <a:latin typeface="Cambria Math" panose="02040503050406030204" pitchFamily="18" charset="0"/>
                                </a:rPr>
                                <m:t>𝐴</m:t>
                              </m:r>
                            </m:e>
                          </m:d>
                        </m:num>
                        <m:den>
                          <m:d>
                            <m:dPr>
                              <m:begChr m:val="|"/>
                              <m:endChr m:val="|"/>
                              <m:ctrlPr>
                                <a:rPr lang="en-US" b="0" i="1" smtClean="0">
                                  <a:latin typeface="Cambria Math" panose="02040503050406030204" pitchFamily="18" charset="0"/>
                                </a:rPr>
                              </m:ctrlPr>
                            </m:dPr>
                            <m:e>
                              <m:r>
                                <m:rPr>
                                  <m:sty m:val="p"/>
                                </m:rPr>
                                <a:rPr lang="en-US" b="0" i="0" smtClean="0">
                                  <a:latin typeface="Cambria Math" panose="02040503050406030204" pitchFamily="18" charset="0"/>
                                </a:rPr>
                                <m:t>Ω</m:t>
                              </m:r>
                            </m:e>
                          </m:d>
                        </m:den>
                      </m:f>
                    </m:oMath>
                  </m:oMathPara>
                </a14:m>
                <a:endParaRPr lang="en-US"/>
              </a:p>
              <a:p>
                <a:pPr marL="101600" indent="0">
                  <a:buNone/>
                </a:pPr>
                <a:endParaRPr lang="en-US"/>
              </a:p>
              <a:p>
                <a:pPr marL="101600" indent="0">
                  <a:buNone/>
                </a:pPr>
                <a:r>
                  <a:rPr lang="en-US"/>
                  <a:t>Examples from </a:t>
                </a:r>
                <a14:m>
                  <m:oMath xmlns:m="http://schemas.openxmlformats.org/officeDocument/2006/math">
                    <m:r>
                      <a:rPr lang="en-US" b="0" i="1" smtClean="0">
                        <a:solidFill>
                          <a:srgbClr val="FF0000"/>
                        </a:solidFill>
                        <a:latin typeface="Cambria Math" panose="02040503050406030204" pitchFamily="18" charset="0"/>
                      </a:rPr>
                      <m:t>𝐴</m:t>
                    </m:r>
                  </m:oMath>
                </a14:m>
                <a:r>
                  <a:rPr lang="en-US"/>
                  <a:t>: [1, 1, …], [5, 5, …5, …], [66, 12, 51, 66, …]</a:t>
                </a:r>
              </a:p>
              <a:p>
                <a:pPr marL="101600" indent="0">
                  <a:buNone/>
                </a:pPr>
                <a:endParaRPr lang="en-US"/>
              </a:p>
              <a:p>
                <a:pPr marL="101600" indent="0">
                  <a:buNone/>
                </a:pPr>
                <a:r>
                  <a:rPr lang="en-US"/>
                  <a:t>Problem: How the heck do we figure out </a:t>
                </a:r>
                <a14:m>
                  <m:oMath xmlns:m="http://schemas.openxmlformats.org/officeDocument/2006/math">
                    <m:d>
                      <m:dPr>
                        <m:begChr m:val="|"/>
                        <m:endChr m:val="|"/>
                        <m:ctrlPr>
                          <a:rPr lang="en-US" b="0" i="1" smtClean="0">
                            <a:solidFill>
                              <a:srgbClr val="FF0000"/>
                            </a:solidFill>
                            <a:latin typeface="Cambria Math" panose="02040503050406030204" pitchFamily="18" charset="0"/>
                          </a:rPr>
                        </m:ctrlPr>
                      </m:dPr>
                      <m:e>
                        <m:r>
                          <a:rPr lang="en-US" b="0" i="1" smtClean="0">
                            <a:solidFill>
                              <a:srgbClr val="FF0000"/>
                            </a:solidFill>
                            <a:latin typeface="Cambria Math" panose="02040503050406030204" pitchFamily="18" charset="0"/>
                          </a:rPr>
                          <m:t>𝐴</m:t>
                        </m:r>
                      </m:e>
                    </m:d>
                  </m:oMath>
                </a14:m>
                <a:r>
                  <a:rPr lang="en-US"/>
                  <a:t>?</a:t>
                </a:r>
              </a:p>
            </p:txBody>
          </p:sp>
        </mc:Choice>
        <mc:Fallback xmlns="">
          <p:sp>
            <p:nvSpPr>
              <p:cNvPr id="6" name="Text Placeholder 5">
                <a:extLst>
                  <a:ext uri="{FF2B5EF4-FFF2-40B4-BE49-F238E27FC236}">
                    <a16:creationId xmlns:a16="http://schemas.microsoft.com/office/drawing/2014/main" id="{73C1CEC5-C237-469A-B717-C83A4AB846E1}"/>
                  </a:ext>
                </a:extLst>
              </p:cNvPr>
              <p:cNvSpPr>
                <a:spLocks noGrp="1" noRot="1" noChangeAspect="1" noMove="1" noResize="1" noEditPoints="1" noAdjustHandles="1" noChangeArrowheads="1" noChangeShapeType="1" noTextEdit="1"/>
              </p:cNvSpPr>
              <p:nvPr>
                <p:ph type="body" idx="1"/>
              </p:nvPr>
            </p:nvSpPr>
            <p:spPr>
              <a:blipFill>
                <a:blip r:embed="rId2"/>
                <a:stretch>
                  <a:fillRect r="-1360" b="-23929"/>
                </a:stretch>
              </a:blipFill>
            </p:spPr>
            <p:txBody>
              <a:bodyPr/>
              <a:lstStyle/>
              <a:p>
                <a:r>
                  <a:rPr lang="en-US">
                    <a:noFill/>
                  </a:rPr>
                  <a:t> </a:t>
                </a:r>
              </a:p>
            </p:txBody>
          </p:sp>
        </mc:Fallback>
      </mc:AlternateContent>
    </p:spTree>
    <p:extLst>
      <p:ext uri="{BB962C8B-B14F-4D97-AF65-F5344CB8AC3E}">
        <p14:creationId xmlns:p14="http://schemas.microsoft.com/office/powerpoint/2010/main" val="42447047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D2467A-F655-4928-B712-EAAFDA6F472E}"/>
              </a:ext>
            </a:extLst>
          </p:cNvPr>
          <p:cNvSpPr>
            <a:spLocks noGrp="1"/>
          </p:cNvSpPr>
          <p:nvPr>
            <p:ph type="title"/>
          </p:nvPr>
        </p:nvSpPr>
        <p:spPr/>
        <p:txBody>
          <a:bodyPr/>
          <a:lstStyle/>
          <a:p>
            <a:r>
              <a:rPr lang="en-US"/>
              <a:t>Birthdays</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73C1CEC5-C237-469A-B717-C83A4AB846E1}"/>
                  </a:ext>
                </a:extLst>
              </p:cNvPr>
              <p:cNvSpPr>
                <a:spLocks noGrp="1"/>
              </p:cNvSpPr>
              <p:nvPr>
                <p:ph type="body" idx="1"/>
              </p:nvPr>
            </p:nvSpPr>
            <p:spPr/>
            <p:txBody>
              <a:bodyPr/>
              <a:lstStyle/>
              <a:p>
                <a:pPr marL="101600" indent="0">
                  <a:buNone/>
                </a:pPr>
                <a:r>
                  <a:rPr lang="en-US"/>
                  <a:t>Suppose we have 50 people in a room who all have a birthday between day 1 and day 365.</a:t>
                </a:r>
              </a:p>
              <a:p>
                <a:pPr marL="387350" indent="-285750"/>
                <a:r>
                  <a:rPr lang="en-US"/>
                  <a:t>Cardinality of the sample space </a:t>
                </a:r>
                <a14:m>
                  <m:oMath xmlns:m="http://schemas.openxmlformats.org/officeDocument/2006/math">
                    <m:r>
                      <m:rPr>
                        <m:sty m:val="p"/>
                      </m:rPr>
                      <a:rPr lang="en-US" b="0" i="0" smtClean="0">
                        <a:latin typeface="Cambria Math" panose="02040503050406030204" pitchFamily="18" charset="0"/>
                      </a:rPr>
                      <m:t>Ω</m:t>
                    </m:r>
                  </m:oMath>
                </a14:m>
                <a:r>
                  <a:rPr lang="en-US"/>
                  <a:t>? </a:t>
                </a:r>
                <a14:m>
                  <m:oMath xmlns:m="http://schemas.openxmlformats.org/officeDocument/2006/math">
                    <m:d>
                      <m:dPr>
                        <m:begChr m:val="|"/>
                        <m:endChr m:val="|"/>
                        <m:ctrlPr>
                          <a:rPr lang="en-US" b="0" i="1" smtClean="0">
                            <a:latin typeface="Cambria Math" panose="02040503050406030204" pitchFamily="18" charset="0"/>
                          </a:rPr>
                        </m:ctrlPr>
                      </m:dPr>
                      <m:e>
                        <m:r>
                          <m:rPr>
                            <m:sty m:val="p"/>
                          </m:rPr>
                          <a:rPr lang="en-US" b="0" i="0" smtClean="0">
                            <a:latin typeface="Cambria Math" panose="02040503050406030204" pitchFamily="18" charset="0"/>
                          </a:rPr>
                          <m:t>Ω</m:t>
                        </m:r>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365</m:t>
                        </m:r>
                      </m:e>
                      <m:sup>
                        <m:r>
                          <a:rPr lang="en-US" b="0" i="1" smtClean="0">
                            <a:latin typeface="Cambria Math" panose="02040503050406030204" pitchFamily="18" charset="0"/>
                          </a:rPr>
                          <m:t>50</m:t>
                        </m:r>
                      </m:sup>
                    </m:sSup>
                  </m:oMath>
                </a14:m>
                <a:endParaRPr lang="en-US"/>
              </a:p>
              <a:p>
                <a:pPr marL="387350" indent="-285750"/>
                <a:endParaRPr lang="en-US"/>
              </a:p>
              <a:p>
                <a:pPr marL="101600" indent="0">
                  <a:buNone/>
                </a:pPr>
                <a:r>
                  <a:rPr lang="en-US"/>
                  <a:t>Let </a:t>
                </a:r>
                <a14:m>
                  <m:oMath xmlns:m="http://schemas.openxmlformats.org/officeDocument/2006/math">
                    <m:r>
                      <a:rPr lang="en-US" b="0" i="1" smtClean="0">
                        <a:latin typeface="Cambria Math" panose="02040503050406030204" pitchFamily="18" charset="0"/>
                      </a:rPr>
                      <m:t>𝐴</m:t>
                    </m:r>
                  </m:oMath>
                </a14:m>
                <a:r>
                  <a:rPr lang="en-US"/>
                  <a:t> be the event where two (or more) of the birthdays are the same. Hard to compute </a:t>
                </a:r>
                <a14:m>
                  <m:oMath xmlns:m="http://schemas.openxmlformats.org/officeDocument/2006/math">
                    <m:d>
                      <m:dPr>
                        <m:begChr m:val="|"/>
                        <m:endChr m:val="|"/>
                        <m:ctrlPr>
                          <a:rPr lang="en-US" b="0" i="1" smtClean="0">
                            <a:solidFill>
                              <a:srgbClr val="FF0000"/>
                            </a:solidFill>
                            <a:latin typeface="Cambria Math" panose="02040503050406030204" pitchFamily="18" charset="0"/>
                          </a:rPr>
                        </m:ctrlPr>
                      </m:dPr>
                      <m:e>
                        <m:r>
                          <a:rPr lang="en-US" b="0" i="1" smtClean="0">
                            <a:solidFill>
                              <a:srgbClr val="FF0000"/>
                            </a:solidFill>
                            <a:latin typeface="Cambria Math" panose="02040503050406030204" pitchFamily="18" charset="0"/>
                          </a:rPr>
                          <m:t>𝐴</m:t>
                        </m:r>
                      </m:e>
                    </m:d>
                  </m:oMath>
                </a14:m>
                <a:r>
                  <a:rPr lang="en-US" b="0"/>
                  <a:t>. </a:t>
                </a:r>
              </a:p>
              <a:p>
                <a:pPr marL="101600" indent="0">
                  <a:buNone/>
                </a:pPr>
                <a:endParaRPr lang="en-US"/>
              </a:p>
              <a:p>
                <a:pPr marL="101600" indent="0">
                  <a:buNone/>
                </a:pPr>
                <a:r>
                  <a:rPr lang="en-US" b="0"/>
                  <a:t>As </a:t>
                </a:r>
                <a:r>
                  <a:rPr lang="en-US"/>
                  <a:t>often the case, </a:t>
                </a:r>
                <a14:m>
                  <m:oMath xmlns:m="http://schemas.openxmlformats.org/officeDocument/2006/math">
                    <m:d>
                      <m:dPr>
                        <m:begChr m:val="|"/>
                        <m:endChr m:val="|"/>
                        <m:ctrlPr>
                          <a:rPr lang="en-US" b="0" i="1" smtClean="0">
                            <a:solidFill>
                              <a:schemeClr val="accent3"/>
                            </a:solidFill>
                            <a:latin typeface="Cambria Math" panose="02040503050406030204" pitchFamily="18" charset="0"/>
                          </a:rPr>
                        </m:ctrlPr>
                      </m:dPr>
                      <m:e>
                        <m:acc>
                          <m:accPr>
                            <m:chr m:val="̅"/>
                            <m:ctrlPr>
                              <a:rPr lang="en-US" b="0" i="1" smtClean="0">
                                <a:solidFill>
                                  <a:schemeClr val="accent3"/>
                                </a:solidFill>
                                <a:latin typeface="Cambria Math" panose="02040503050406030204" pitchFamily="18" charset="0"/>
                              </a:rPr>
                            </m:ctrlPr>
                          </m:accPr>
                          <m:e>
                            <m:r>
                              <a:rPr lang="en-US" i="1">
                                <a:solidFill>
                                  <a:schemeClr val="accent3"/>
                                </a:solidFill>
                                <a:latin typeface="Cambria Math" panose="02040503050406030204" pitchFamily="18" charset="0"/>
                              </a:rPr>
                              <m:t>𝐴</m:t>
                            </m:r>
                          </m:e>
                        </m:acc>
                      </m:e>
                    </m:d>
                  </m:oMath>
                </a14:m>
                <a:r>
                  <a:rPr lang="en-US" b="0"/>
                  <a:t> is easier to compute.</a:t>
                </a:r>
              </a:p>
              <a:p>
                <a:pPr marL="387350" indent="-285750"/>
                <a:r>
                  <a:rPr lang="en-US"/>
                  <a:t>Example from </a:t>
                </a:r>
                <a14:m>
                  <m:oMath xmlns:m="http://schemas.openxmlformats.org/officeDocument/2006/math">
                    <m:d>
                      <m:dPr>
                        <m:begChr m:val="|"/>
                        <m:endChr m:val="|"/>
                        <m:ctrlPr>
                          <a:rPr lang="en-US" b="0" i="1" smtClean="0">
                            <a:solidFill>
                              <a:schemeClr val="accent3"/>
                            </a:solidFill>
                            <a:latin typeface="Cambria Math" panose="02040503050406030204" pitchFamily="18" charset="0"/>
                          </a:rPr>
                        </m:ctrlPr>
                      </m:dPr>
                      <m:e>
                        <m:acc>
                          <m:accPr>
                            <m:chr m:val="̅"/>
                            <m:ctrlPr>
                              <a:rPr lang="en-US" b="0" i="1" smtClean="0">
                                <a:solidFill>
                                  <a:schemeClr val="accent3"/>
                                </a:solidFill>
                                <a:latin typeface="Cambria Math" panose="02040503050406030204" pitchFamily="18" charset="0"/>
                              </a:rPr>
                            </m:ctrlPr>
                          </m:accPr>
                          <m:e>
                            <m:r>
                              <a:rPr lang="en-US" i="1">
                                <a:solidFill>
                                  <a:schemeClr val="accent3"/>
                                </a:solidFill>
                                <a:latin typeface="Cambria Math" panose="02040503050406030204" pitchFamily="18" charset="0"/>
                              </a:rPr>
                              <m:t>𝐴</m:t>
                            </m:r>
                          </m:e>
                        </m:acc>
                      </m:e>
                    </m:d>
                  </m:oMath>
                </a14:m>
                <a:r>
                  <a:rPr lang="en-US" b="0"/>
                  <a:t>: [55, 1, 67, 2, 99, …, 33, 41], with no repeats.</a:t>
                </a:r>
              </a:p>
              <a:p>
                <a:pPr marL="387350" indent="-285750"/>
                <a:endParaRPr lang="en-US"/>
              </a:p>
              <a:p>
                <a:pPr marL="101600" indent="0">
                  <a:buNone/>
                </a:pPr>
                <a:r>
                  <a:rPr lang="en-US" b="0"/>
                  <a:t>How many samples are there like this with no repeats?</a:t>
                </a:r>
                <a:endParaRPr lang="en-US"/>
              </a:p>
              <a:p>
                <a:pPr marL="387350" indent="-285750"/>
                <a:r>
                  <a:rPr lang="en-US" b="0"/>
                  <a:t>Let’s go back to the random experiments framework.</a:t>
                </a:r>
              </a:p>
            </p:txBody>
          </p:sp>
        </mc:Choice>
        <mc:Fallback xmlns="">
          <p:sp>
            <p:nvSpPr>
              <p:cNvPr id="6" name="Text Placeholder 5">
                <a:extLst>
                  <a:ext uri="{FF2B5EF4-FFF2-40B4-BE49-F238E27FC236}">
                    <a16:creationId xmlns:a16="http://schemas.microsoft.com/office/drawing/2014/main" id="{73C1CEC5-C237-469A-B717-C83A4AB846E1}"/>
                  </a:ext>
                </a:extLst>
              </p:cNvPr>
              <p:cNvSpPr>
                <a:spLocks noGrp="1" noRot="1" noChangeAspect="1" noMove="1" noResize="1" noEditPoints="1" noAdjustHandles="1" noChangeArrowheads="1" noChangeShapeType="1" noTextEdit="1"/>
              </p:cNvSpPr>
              <p:nvPr>
                <p:ph type="body" idx="1"/>
              </p:nvPr>
            </p:nvSpPr>
            <p:spPr>
              <a:blipFill>
                <a:blip r:embed="rId2"/>
                <a:stretch>
                  <a:fillRect r="-1360" b="-25714"/>
                </a:stretch>
              </a:blipFill>
            </p:spPr>
            <p:txBody>
              <a:bodyPr/>
              <a:lstStyle/>
              <a:p>
                <a:r>
                  <a:rPr lang="en-US">
                    <a:noFill/>
                  </a:rPr>
                  <a:t> </a:t>
                </a:r>
              </a:p>
            </p:txBody>
          </p:sp>
        </mc:Fallback>
      </mc:AlternateContent>
    </p:spTree>
    <p:extLst>
      <p:ext uri="{BB962C8B-B14F-4D97-AF65-F5344CB8AC3E}">
        <p14:creationId xmlns:p14="http://schemas.microsoft.com/office/powerpoint/2010/main" val="38097678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D2467A-F655-4928-B712-EAAFDA6F472E}"/>
              </a:ext>
            </a:extLst>
          </p:cNvPr>
          <p:cNvSpPr>
            <a:spLocks noGrp="1"/>
          </p:cNvSpPr>
          <p:nvPr>
            <p:ph type="title"/>
          </p:nvPr>
        </p:nvSpPr>
        <p:spPr/>
        <p:txBody>
          <a:bodyPr/>
          <a:lstStyle/>
          <a:p>
            <a:r>
              <a:rPr lang="en-US"/>
              <a:t>Birthdays with no Repeats</a:t>
            </a:r>
          </a:p>
        </p:txBody>
      </p:sp>
      <p:sp>
        <p:nvSpPr>
          <p:cNvPr id="6" name="Text Placeholder 5">
            <a:extLst>
              <a:ext uri="{FF2B5EF4-FFF2-40B4-BE49-F238E27FC236}">
                <a16:creationId xmlns:a16="http://schemas.microsoft.com/office/drawing/2014/main" id="{73C1CEC5-C237-469A-B717-C83A4AB846E1}"/>
              </a:ext>
            </a:extLst>
          </p:cNvPr>
          <p:cNvSpPr>
            <a:spLocks noGrp="1"/>
          </p:cNvSpPr>
          <p:nvPr>
            <p:ph type="body" idx="1"/>
          </p:nvPr>
        </p:nvSpPr>
        <p:spPr/>
        <p:txBody>
          <a:bodyPr/>
          <a:lstStyle/>
          <a:p>
            <a:pPr marL="101600" indent="0">
              <a:buNone/>
            </a:pPr>
            <a:r>
              <a:rPr lang="en-US"/>
              <a:t>Suppose we have 50 people in a room who all have a birthday between day 1 and day 365 </a:t>
            </a:r>
            <a:r>
              <a:rPr lang="en-US" b="1">
                <a:latin typeface="Inter" panose="02000503000000020004" pitchFamily="2" charset="0"/>
                <a:ea typeface="Inter" panose="02000503000000020004" pitchFamily="2" charset="0"/>
                <a:cs typeface="Inter" panose="02000503000000020004" pitchFamily="2" charset="0"/>
              </a:rPr>
              <a:t>AND THERE ARE NO REPEAT BIRTHDAYS</a:t>
            </a:r>
            <a:r>
              <a:rPr lang="en-US" b="1"/>
              <a:t>.</a:t>
            </a:r>
            <a:endParaRPr lang="en-US"/>
          </a:p>
          <a:p>
            <a:pPr marL="101600" indent="0">
              <a:buNone/>
            </a:pPr>
            <a:endParaRPr lang="en-US"/>
          </a:p>
          <a:p>
            <a:pPr marL="101600" indent="0">
              <a:buNone/>
            </a:pPr>
            <a:r>
              <a:rPr lang="en-US"/>
              <a:t>Goal: Figure out the size of this sample space.</a:t>
            </a:r>
          </a:p>
          <a:p>
            <a:pPr marL="387350" indent="-285750"/>
            <a:r>
              <a:rPr lang="en-US"/>
              <a:t>What is the cardinality of the set S that we’re drawing from?</a:t>
            </a:r>
          </a:p>
          <a:p>
            <a:pPr marL="387350" indent="-285750"/>
            <a:r>
              <a:rPr lang="en-US"/>
              <a:t>How many samples are we drawing?</a:t>
            </a:r>
          </a:p>
          <a:p>
            <a:pPr marL="387350" indent="-285750"/>
            <a:r>
              <a:rPr lang="en-US"/>
              <a:t>Are we drawing with or without replacement?</a:t>
            </a:r>
          </a:p>
          <a:p>
            <a:pPr marL="387350" indent="-285750"/>
            <a:r>
              <a:rPr lang="en-US"/>
              <a:t>What is the cardinality of this sample space?</a:t>
            </a:r>
          </a:p>
        </p:txBody>
      </p:sp>
    </p:spTree>
    <p:extLst>
      <p:ext uri="{BB962C8B-B14F-4D97-AF65-F5344CB8AC3E}">
        <p14:creationId xmlns:p14="http://schemas.microsoft.com/office/powerpoint/2010/main" val="32923334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D2467A-F655-4928-B712-EAAFDA6F472E}"/>
              </a:ext>
            </a:extLst>
          </p:cNvPr>
          <p:cNvSpPr>
            <a:spLocks noGrp="1"/>
          </p:cNvSpPr>
          <p:nvPr>
            <p:ph type="title"/>
          </p:nvPr>
        </p:nvSpPr>
        <p:spPr/>
        <p:txBody>
          <a:bodyPr/>
          <a:lstStyle/>
          <a:p>
            <a:r>
              <a:rPr lang="en-US"/>
              <a:t>Birthdays with no Repeats</a:t>
            </a:r>
          </a:p>
        </p:txBody>
      </p:sp>
      <p:sp>
        <p:nvSpPr>
          <p:cNvPr id="6" name="Text Placeholder 5">
            <a:extLst>
              <a:ext uri="{FF2B5EF4-FFF2-40B4-BE49-F238E27FC236}">
                <a16:creationId xmlns:a16="http://schemas.microsoft.com/office/drawing/2014/main" id="{73C1CEC5-C237-469A-B717-C83A4AB846E1}"/>
              </a:ext>
            </a:extLst>
          </p:cNvPr>
          <p:cNvSpPr>
            <a:spLocks noGrp="1"/>
          </p:cNvSpPr>
          <p:nvPr>
            <p:ph type="body" idx="1"/>
          </p:nvPr>
        </p:nvSpPr>
        <p:spPr/>
        <p:txBody>
          <a:bodyPr/>
          <a:lstStyle/>
          <a:p>
            <a:pPr marL="101600" indent="0">
              <a:buNone/>
            </a:pPr>
            <a:r>
              <a:rPr lang="en-US" dirty="0"/>
              <a:t>Suppose we have 50 people in a room who all have a birthday between day 1 and day 365 </a:t>
            </a:r>
            <a:r>
              <a:rPr lang="en-US" b="1" dirty="0">
                <a:latin typeface="Inter" panose="02000503000000020004" pitchFamily="2" charset="0"/>
                <a:ea typeface="Inter" panose="02000503000000020004" pitchFamily="2" charset="0"/>
                <a:cs typeface="Inter" panose="02000503000000020004" pitchFamily="2" charset="0"/>
              </a:rPr>
              <a:t>AND THERE ARE NO REPEAT BIRTHDAYS</a:t>
            </a:r>
            <a:r>
              <a:rPr lang="en-US" b="1" dirty="0"/>
              <a:t>.</a:t>
            </a:r>
            <a:endParaRPr lang="en-US" dirty="0"/>
          </a:p>
          <a:p>
            <a:pPr marL="101600" indent="0">
              <a:buNone/>
            </a:pPr>
            <a:endParaRPr lang="en-US" dirty="0"/>
          </a:p>
          <a:p>
            <a:pPr marL="101600" indent="0">
              <a:buNone/>
            </a:pPr>
            <a:r>
              <a:rPr lang="en-US" dirty="0"/>
              <a:t>Goal: Figure out the size of this sample space.</a:t>
            </a:r>
          </a:p>
          <a:p>
            <a:pPr marL="387350" indent="-285750"/>
            <a:r>
              <a:rPr lang="en-US" dirty="0"/>
              <a:t>What is the cardinality of the set S that we’re drawing from? </a:t>
            </a:r>
            <a:r>
              <a:rPr lang="en-US" b="1" dirty="0">
                <a:latin typeface="Inter" panose="02000503000000020004" pitchFamily="2" charset="0"/>
                <a:ea typeface="Inter" panose="02000503000000020004" pitchFamily="2" charset="0"/>
                <a:cs typeface="Inter" panose="02000503000000020004" pitchFamily="2" charset="0"/>
              </a:rPr>
              <a:t>365</a:t>
            </a:r>
          </a:p>
          <a:p>
            <a:pPr marL="387350" indent="-285750"/>
            <a:r>
              <a:rPr lang="en-US" dirty="0"/>
              <a:t>How many samples are we drawing? </a:t>
            </a:r>
            <a:r>
              <a:rPr lang="en-US" b="1" dirty="0">
                <a:latin typeface="Inter" panose="02000503000000020004" pitchFamily="2" charset="0"/>
                <a:ea typeface="Inter" panose="02000503000000020004" pitchFamily="2" charset="0"/>
                <a:cs typeface="Inter" panose="02000503000000020004" pitchFamily="2" charset="0"/>
              </a:rPr>
              <a:t>50</a:t>
            </a:r>
          </a:p>
          <a:p>
            <a:pPr marL="387350" indent="-285750"/>
            <a:r>
              <a:rPr lang="en-US" dirty="0"/>
              <a:t>Are we drawing with or without replacement? </a:t>
            </a:r>
            <a:r>
              <a:rPr lang="en-US" b="1" dirty="0">
                <a:latin typeface="Inter" panose="02000503000000020004" pitchFamily="2" charset="0"/>
                <a:ea typeface="Inter" panose="02000503000000020004" pitchFamily="2" charset="0"/>
                <a:cs typeface="Inter" panose="02000503000000020004" pitchFamily="2" charset="0"/>
              </a:rPr>
              <a:t>Without</a:t>
            </a:r>
          </a:p>
          <a:p>
            <a:pPr marL="387350" indent="-285750"/>
            <a:r>
              <a:rPr lang="en-US" dirty="0"/>
              <a:t>What is the cardinality of this sample space?</a:t>
            </a:r>
          </a:p>
          <a:p>
            <a:pPr marL="101600" indent="0">
              <a:buNone/>
            </a:pPr>
            <a:endParaRPr lang="en-US" dirty="0"/>
          </a:p>
        </p:txBody>
      </p:sp>
    </p:spTree>
    <p:extLst>
      <p:ext uri="{BB962C8B-B14F-4D97-AF65-F5344CB8AC3E}">
        <p14:creationId xmlns:p14="http://schemas.microsoft.com/office/powerpoint/2010/main" val="22828003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5AD16-E410-023E-5666-9B940F67856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E9C3DAE-D2F6-F8FF-A208-5E7D75625CB9}"/>
              </a:ext>
            </a:extLst>
          </p:cNvPr>
          <p:cNvSpPr>
            <a:spLocks noGrp="1"/>
          </p:cNvSpPr>
          <p:nvPr>
            <p:ph type="title"/>
          </p:nvPr>
        </p:nvSpPr>
        <p:spPr/>
        <p:txBody>
          <a:bodyPr/>
          <a:lstStyle/>
          <a:p>
            <a:r>
              <a:rPr lang="en-US"/>
              <a:t>Birthdays with no Repeats</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55BBD3A5-284A-767A-7CCE-AB914B2B1ED3}"/>
                  </a:ext>
                </a:extLst>
              </p:cNvPr>
              <p:cNvSpPr>
                <a:spLocks noGrp="1"/>
              </p:cNvSpPr>
              <p:nvPr>
                <p:ph type="body" idx="1"/>
              </p:nvPr>
            </p:nvSpPr>
            <p:spPr/>
            <p:txBody>
              <a:bodyPr/>
              <a:lstStyle/>
              <a:p>
                <a:pPr marL="101600" indent="0">
                  <a:buNone/>
                </a:pPr>
                <a:r>
                  <a:rPr lang="en-US"/>
                  <a:t>Suppose we have 50 people in a room who all have a birthday between day 1 and day 365 </a:t>
                </a:r>
                <a:r>
                  <a:rPr lang="en-US" b="1">
                    <a:latin typeface="Inter" panose="02000503000000020004" pitchFamily="2" charset="0"/>
                    <a:ea typeface="Inter" panose="02000503000000020004" pitchFamily="2" charset="0"/>
                    <a:cs typeface="Inter" panose="02000503000000020004" pitchFamily="2" charset="0"/>
                  </a:rPr>
                  <a:t>AND THERE ARE NO REPEAT BIRTHDAYS</a:t>
                </a:r>
                <a:r>
                  <a:rPr lang="en-US" b="1"/>
                  <a:t>.</a:t>
                </a:r>
                <a:endParaRPr lang="en-US"/>
              </a:p>
              <a:p>
                <a:pPr marL="101600" indent="0">
                  <a:buNone/>
                </a:pPr>
                <a:endParaRPr lang="en-US"/>
              </a:p>
              <a:p>
                <a:pPr marL="101600" indent="0">
                  <a:buNone/>
                </a:pPr>
                <a:r>
                  <a:rPr lang="en-US"/>
                  <a:t>In terms of probability spaces:</a:t>
                </a:r>
              </a:p>
              <a:p>
                <a:pPr marL="387350" indent="-285750"/>
                <a:r>
                  <a:rPr lang="en-US"/>
                  <a:t>What is the cardinality of the set S that we’re drawing from? </a:t>
                </a:r>
                <a:r>
                  <a:rPr lang="en-US" b="1">
                    <a:latin typeface="Inter" panose="02000503000000020004" pitchFamily="2" charset="0"/>
                    <a:ea typeface="Inter" panose="02000503000000020004" pitchFamily="2" charset="0"/>
                    <a:cs typeface="Inter" panose="02000503000000020004" pitchFamily="2" charset="0"/>
                  </a:rPr>
                  <a:t>365</a:t>
                </a:r>
              </a:p>
              <a:p>
                <a:pPr marL="387350" indent="-285750"/>
                <a:r>
                  <a:rPr lang="en-US"/>
                  <a:t>How many samples are we drawing? </a:t>
                </a:r>
                <a:r>
                  <a:rPr lang="en-US" b="1">
                    <a:latin typeface="Inter" panose="02000503000000020004" pitchFamily="2" charset="0"/>
                    <a:ea typeface="Inter" panose="02000503000000020004" pitchFamily="2" charset="0"/>
                    <a:cs typeface="Inter" panose="02000503000000020004" pitchFamily="2" charset="0"/>
                  </a:rPr>
                  <a:t>50</a:t>
                </a:r>
              </a:p>
              <a:p>
                <a:pPr marL="387350" indent="-285750"/>
                <a:r>
                  <a:rPr lang="en-US"/>
                  <a:t>Are we drawing with or without replacement? </a:t>
                </a:r>
                <a:r>
                  <a:rPr lang="en-US" b="1">
                    <a:latin typeface="Inter" panose="02000503000000020004" pitchFamily="2" charset="0"/>
                    <a:ea typeface="Inter" panose="02000503000000020004" pitchFamily="2" charset="0"/>
                    <a:cs typeface="Inter" panose="02000503000000020004" pitchFamily="2" charset="0"/>
                  </a:rPr>
                  <a:t>Without</a:t>
                </a:r>
              </a:p>
              <a:p>
                <a:pPr marL="387350" indent="-285750"/>
                <a:r>
                  <a:rPr lang="en-US"/>
                  <a:t>What is the cardinality of this sample space? </a:t>
                </a:r>
                <a14:m>
                  <m:oMath xmlns:m="http://schemas.openxmlformats.org/officeDocument/2006/math">
                    <m:r>
                      <a:rPr lang="en-US" b="0" i="1" smtClean="0">
                        <a:solidFill>
                          <a:schemeClr val="accent3"/>
                        </a:solidFill>
                        <a:latin typeface="Cambria Math" panose="02040503050406030204" pitchFamily="18" charset="0"/>
                      </a:rPr>
                      <m:t>365×364×…×316</m:t>
                    </m:r>
                  </m:oMath>
                </a14:m>
                <a:endParaRPr lang="en-US"/>
              </a:p>
              <a:p>
                <a:pPr marL="387350" indent="-285750"/>
                <a:endParaRPr lang="en-US"/>
              </a:p>
              <a:p>
                <a:pPr marL="101600" indent="0">
                  <a:buNone/>
                </a:pPr>
                <a:r>
                  <a:rPr lang="en-US"/>
                  <a:t>Note that this sample space is just </a:t>
                </a:r>
                <a14:m>
                  <m:oMath xmlns:m="http://schemas.openxmlformats.org/officeDocument/2006/math">
                    <m:acc>
                      <m:accPr>
                        <m:chr m:val="̅"/>
                        <m:ctrlPr>
                          <a:rPr lang="en-US" b="0" i="1" smtClean="0">
                            <a:solidFill>
                              <a:schemeClr val="accent3"/>
                            </a:solidFill>
                            <a:latin typeface="Cambria Math" panose="02040503050406030204" pitchFamily="18" charset="0"/>
                          </a:rPr>
                        </m:ctrlPr>
                      </m:accPr>
                      <m:e>
                        <m:r>
                          <a:rPr lang="en-US" i="1">
                            <a:solidFill>
                              <a:schemeClr val="accent3"/>
                            </a:solidFill>
                            <a:latin typeface="Cambria Math" panose="02040503050406030204" pitchFamily="18" charset="0"/>
                          </a:rPr>
                          <m:t>𝐴</m:t>
                        </m:r>
                      </m:e>
                    </m:acc>
                  </m:oMath>
                </a14:m>
                <a:r>
                  <a:rPr lang="en-US"/>
                  <a:t>, i.e. </a:t>
                </a:r>
                <a14:m>
                  <m:oMath xmlns:m="http://schemas.openxmlformats.org/officeDocument/2006/math">
                    <m:d>
                      <m:dPr>
                        <m:begChr m:val="|"/>
                        <m:endChr m:val="|"/>
                        <m:ctrlPr>
                          <a:rPr lang="en-US" b="0" i="1" smtClean="0">
                            <a:solidFill>
                              <a:schemeClr val="accent3"/>
                            </a:solidFill>
                            <a:latin typeface="Cambria Math" panose="02040503050406030204" pitchFamily="18" charset="0"/>
                          </a:rPr>
                        </m:ctrlPr>
                      </m:dPr>
                      <m:e>
                        <m:acc>
                          <m:accPr>
                            <m:chr m:val="̅"/>
                            <m:ctrlPr>
                              <a:rPr lang="en-US" b="0" i="1" smtClean="0">
                                <a:solidFill>
                                  <a:schemeClr val="accent3"/>
                                </a:solidFill>
                                <a:latin typeface="Cambria Math" panose="02040503050406030204" pitchFamily="18" charset="0"/>
                              </a:rPr>
                            </m:ctrlPr>
                          </m:accPr>
                          <m:e>
                            <m:r>
                              <a:rPr lang="en-US" i="1">
                                <a:solidFill>
                                  <a:schemeClr val="accent3"/>
                                </a:solidFill>
                                <a:latin typeface="Cambria Math" panose="02040503050406030204" pitchFamily="18" charset="0"/>
                              </a:rPr>
                              <m:t>𝐴</m:t>
                            </m:r>
                          </m:e>
                        </m:acc>
                      </m:e>
                    </m:d>
                    <m:r>
                      <a:rPr lang="en-US" i="1">
                        <a:latin typeface="Cambria Math" panose="02040503050406030204" pitchFamily="18" charset="0"/>
                      </a:rPr>
                      <m:t>=</m:t>
                    </m:r>
                    <m:r>
                      <a:rPr lang="en-US" i="1" smtClean="0">
                        <a:solidFill>
                          <a:schemeClr val="accent3"/>
                        </a:solidFill>
                        <a:latin typeface="Cambria Math" panose="02040503050406030204" pitchFamily="18" charset="0"/>
                      </a:rPr>
                      <m:t>365×364×…×</m:t>
                    </m:r>
                    <m:r>
                      <a:rPr lang="en-US" b="0" i="1" smtClean="0">
                        <a:solidFill>
                          <a:schemeClr val="accent3"/>
                        </a:solidFill>
                        <a:latin typeface="Cambria Math" panose="02040503050406030204" pitchFamily="18" charset="0"/>
                      </a:rPr>
                      <m:t>316</m:t>
                    </m:r>
                  </m:oMath>
                </a14:m>
                <a:endParaRPr lang="en-US"/>
              </a:p>
              <a:p>
                <a:pPr marL="101600" indent="0">
                  <a:buNone/>
                </a:pPr>
                <a:endParaRPr lang="en-US"/>
              </a:p>
              <a:p>
                <a:pPr marL="101600" indent="0">
                  <a:buNone/>
                </a:pPr>
                <a:endParaRPr lang="en-US"/>
              </a:p>
              <a:p>
                <a:pPr marL="101600" indent="0">
                  <a:buNone/>
                </a:pPr>
                <a:endParaRPr lang="en-US"/>
              </a:p>
            </p:txBody>
          </p:sp>
        </mc:Choice>
        <mc:Fallback xmlns="">
          <p:sp>
            <p:nvSpPr>
              <p:cNvPr id="6" name="Text Placeholder 5">
                <a:extLst>
                  <a:ext uri="{FF2B5EF4-FFF2-40B4-BE49-F238E27FC236}">
                    <a16:creationId xmlns:a16="http://schemas.microsoft.com/office/drawing/2014/main" id="{55BBD3A5-284A-767A-7CCE-AB914B2B1ED3}"/>
                  </a:ext>
                </a:extLst>
              </p:cNvPr>
              <p:cNvSpPr>
                <a:spLocks noGrp="1" noRot="1" noChangeAspect="1" noMove="1" noResize="1" noEditPoints="1" noAdjustHandles="1" noChangeArrowheads="1" noChangeShapeType="1" noTextEdit="1"/>
              </p:cNvSpPr>
              <p:nvPr>
                <p:ph type="body" idx="1"/>
              </p:nvPr>
            </p:nvSpPr>
            <p:spPr>
              <a:blipFill>
                <a:blip r:embed="rId2"/>
                <a:stretch>
                  <a:fillRect r="-1360" b="-7321"/>
                </a:stretch>
              </a:blipFill>
            </p:spPr>
            <p:txBody>
              <a:bodyPr/>
              <a:lstStyle/>
              <a:p>
                <a:r>
                  <a:rPr lang="en-US">
                    <a:noFill/>
                  </a:rPr>
                  <a:t> </a:t>
                </a:r>
              </a:p>
            </p:txBody>
          </p:sp>
        </mc:Fallback>
      </mc:AlternateContent>
    </p:spTree>
    <p:extLst>
      <p:ext uri="{BB962C8B-B14F-4D97-AF65-F5344CB8AC3E}">
        <p14:creationId xmlns:p14="http://schemas.microsoft.com/office/powerpoint/2010/main" val="8176839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D2467A-F655-4928-B712-EAAFDA6F472E}"/>
              </a:ext>
            </a:extLst>
          </p:cNvPr>
          <p:cNvSpPr>
            <a:spLocks noGrp="1"/>
          </p:cNvSpPr>
          <p:nvPr>
            <p:ph type="title"/>
          </p:nvPr>
        </p:nvSpPr>
        <p:spPr/>
        <p:txBody>
          <a:bodyPr/>
          <a:lstStyle/>
          <a:p>
            <a:r>
              <a:rPr lang="en-US"/>
              <a:t>Birthdays</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73C1CEC5-C237-469A-B717-C83A4AB846E1}"/>
                  </a:ext>
                </a:extLst>
              </p:cNvPr>
              <p:cNvSpPr>
                <a:spLocks noGrp="1"/>
              </p:cNvSpPr>
              <p:nvPr>
                <p:ph type="body" idx="1"/>
              </p:nvPr>
            </p:nvSpPr>
            <p:spPr/>
            <p:txBody>
              <a:bodyPr/>
              <a:lstStyle/>
              <a:p>
                <a:pPr marL="101600" indent="0">
                  <a:buNone/>
                </a:pPr>
                <a:r>
                  <a:rPr lang="en-US"/>
                  <a:t>Suppose we have 50 people in a room who all have a birthday between day 1 and day 365. What is the chance that two of those 50 people share the same birthday?</a:t>
                </a:r>
              </a:p>
              <a:p>
                <a:pPr marL="101600" indent="0">
                  <a:buNone/>
                </a:pPr>
                <a:endParaRPr lang="en-US"/>
              </a:p>
              <a:p>
                <a:pPr marL="101600" indent="0">
                  <a:buNone/>
                </a:pPr>
                <a:r>
                  <a:rPr lang="en-US"/>
                  <a:t>Let </a:t>
                </a:r>
                <a14:m>
                  <m:oMath xmlns:m="http://schemas.openxmlformats.org/officeDocument/2006/math">
                    <m:r>
                      <a:rPr lang="en-US" b="0" i="1" smtClean="0">
                        <a:latin typeface="Cambria Math" panose="02040503050406030204" pitchFamily="18" charset="0"/>
                      </a:rPr>
                      <m:t>𝐴</m:t>
                    </m:r>
                  </m:oMath>
                </a14:m>
                <a:r>
                  <a:rPr lang="en-US"/>
                  <a:t> be the event where two (or more) of the birthdays are the same. Then:</a:t>
                </a:r>
              </a:p>
              <a:p>
                <a:pPr marL="101600" indent="0">
                  <a:buNone/>
                </a:pPr>
                <a:endParaRPr lang="en-US"/>
              </a:p>
              <a:p>
                <a:pPr marL="10160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solidFill>
                                <a:schemeClr val="accent2"/>
                              </a:solidFill>
                              <a:latin typeface="Cambria Math" panose="02040503050406030204" pitchFamily="18" charset="0"/>
                            </a:rPr>
                            <m:t>𝐴</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d>
                            <m:dPr>
                              <m:begChr m:val="|"/>
                              <m:endChr m:val="|"/>
                              <m:ctrlPr>
                                <a:rPr lang="en-US" b="0" i="1" smtClean="0">
                                  <a:solidFill>
                                    <a:schemeClr val="accent2"/>
                                  </a:solidFill>
                                  <a:latin typeface="Cambria Math" panose="02040503050406030204" pitchFamily="18" charset="0"/>
                                </a:rPr>
                              </m:ctrlPr>
                            </m:dPr>
                            <m:e>
                              <m:r>
                                <a:rPr lang="en-US" b="0" i="1" smtClean="0">
                                  <a:solidFill>
                                    <a:schemeClr val="accent2"/>
                                  </a:solidFill>
                                  <a:latin typeface="Cambria Math" panose="02040503050406030204" pitchFamily="18" charset="0"/>
                                </a:rPr>
                                <m:t>𝐴</m:t>
                              </m:r>
                            </m:e>
                          </m:d>
                        </m:num>
                        <m:den>
                          <m:d>
                            <m:dPr>
                              <m:begChr m:val="|"/>
                              <m:endChr m:val="|"/>
                              <m:ctrlPr>
                                <a:rPr lang="en-US" b="0" i="1" smtClean="0">
                                  <a:latin typeface="Cambria Math" panose="02040503050406030204" pitchFamily="18" charset="0"/>
                                </a:rPr>
                              </m:ctrlPr>
                            </m:dPr>
                            <m:e>
                              <m:r>
                                <m:rPr>
                                  <m:sty m:val="p"/>
                                </m:rPr>
                                <a:rPr lang="en-US" b="0" i="0" smtClean="0">
                                  <a:latin typeface="Cambria Math" panose="02040503050406030204" pitchFamily="18" charset="0"/>
                                </a:rPr>
                                <m:t>Ω</m:t>
                              </m:r>
                            </m:e>
                          </m:d>
                        </m:den>
                      </m:f>
                      <m:r>
                        <a:rPr lang="en-US" b="0" i="1" smtClean="0">
                          <a:latin typeface="Cambria Math" panose="02040503050406030204" pitchFamily="18" charset="0"/>
                        </a:rPr>
                        <m:t>=1−</m:t>
                      </m:r>
                      <m:r>
                        <a:rPr lang="en-US" b="0" i="1" smtClean="0">
                          <a:latin typeface="Cambria Math" panose="02040503050406030204" pitchFamily="18" charset="0"/>
                        </a:rPr>
                        <m:t>𝑃</m:t>
                      </m:r>
                      <m:d>
                        <m:dPr>
                          <m:ctrlPr>
                            <a:rPr lang="en-US" b="0" i="1" smtClean="0">
                              <a:latin typeface="Cambria Math" panose="02040503050406030204" pitchFamily="18" charset="0"/>
                            </a:rPr>
                          </m:ctrlPr>
                        </m:dPr>
                        <m:e>
                          <m:acc>
                            <m:accPr>
                              <m:chr m:val="̅"/>
                              <m:ctrlPr>
                                <a:rPr lang="en-US" b="0" i="1" smtClean="0">
                                  <a:solidFill>
                                    <a:schemeClr val="accent3"/>
                                  </a:solidFill>
                                  <a:latin typeface="Cambria Math" panose="02040503050406030204" pitchFamily="18" charset="0"/>
                                </a:rPr>
                              </m:ctrlPr>
                            </m:accPr>
                            <m:e>
                              <m:r>
                                <a:rPr lang="en-US" i="1">
                                  <a:solidFill>
                                    <a:schemeClr val="accent3"/>
                                  </a:solidFill>
                                  <a:latin typeface="Cambria Math" panose="02040503050406030204" pitchFamily="18" charset="0"/>
                                </a:rPr>
                                <m:t>𝐴</m:t>
                              </m:r>
                            </m:e>
                          </m:acc>
                        </m:e>
                      </m:d>
                      <m:r>
                        <a:rPr lang="en-US" b="0" i="1" smtClean="0">
                          <a:latin typeface="Cambria Math" panose="02040503050406030204" pitchFamily="18" charset="0"/>
                        </a:rPr>
                        <m:t>=1−</m:t>
                      </m:r>
                      <m:f>
                        <m:fPr>
                          <m:ctrlPr>
                            <a:rPr lang="en-US" i="1">
                              <a:latin typeface="Cambria Math" panose="02040503050406030204" pitchFamily="18" charset="0"/>
                            </a:rPr>
                          </m:ctrlPr>
                        </m:fPr>
                        <m:num>
                          <m:d>
                            <m:dPr>
                              <m:begChr m:val="|"/>
                              <m:endChr m:val="|"/>
                              <m:ctrlPr>
                                <a:rPr lang="en-US" i="1" smtClean="0">
                                  <a:solidFill>
                                    <a:schemeClr val="accent3"/>
                                  </a:solidFill>
                                  <a:latin typeface="Cambria Math" panose="02040503050406030204" pitchFamily="18" charset="0"/>
                                </a:rPr>
                              </m:ctrlPr>
                            </m:dPr>
                            <m:e>
                              <m:acc>
                                <m:accPr>
                                  <m:chr m:val="̅"/>
                                  <m:ctrlPr>
                                    <a:rPr lang="en-US" b="0" i="1" dirty="0" smtClean="0">
                                      <a:solidFill>
                                        <a:schemeClr val="accent3"/>
                                      </a:solidFill>
                                      <a:latin typeface="Cambria Math" panose="02040503050406030204" pitchFamily="18" charset="0"/>
                                    </a:rPr>
                                  </m:ctrlPr>
                                </m:accPr>
                                <m:e>
                                  <m:r>
                                    <a:rPr lang="en-US" b="0" i="1" dirty="0" smtClean="0">
                                      <a:solidFill>
                                        <a:schemeClr val="accent3"/>
                                      </a:solidFill>
                                      <a:latin typeface="Cambria Math" panose="02040503050406030204" pitchFamily="18" charset="0"/>
                                    </a:rPr>
                                    <m:t>𝐴</m:t>
                                  </m:r>
                                </m:e>
                              </m:acc>
                            </m:e>
                          </m:d>
                        </m:num>
                        <m:den>
                          <m:d>
                            <m:dPr>
                              <m:begChr m:val="|"/>
                              <m:endChr m:val="|"/>
                              <m:ctrlPr>
                                <a:rPr lang="en-US" i="1">
                                  <a:latin typeface="Cambria Math" panose="02040503050406030204" pitchFamily="18" charset="0"/>
                                </a:rPr>
                              </m:ctrlPr>
                            </m:dPr>
                            <m:e>
                              <m:r>
                                <m:rPr>
                                  <m:sty m:val="p"/>
                                </m:rPr>
                                <a:rPr lang="en-US">
                                  <a:latin typeface="Cambria Math" panose="02040503050406030204" pitchFamily="18" charset="0"/>
                                </a:rPr>
                                <m:t>Ω</m:t>
                              </m:r>
                            </m:e>
                          </m:d>
                        </m:den>
                      </m:f>
                    </m:oMath>
                  </m:oMathPara>
                </a14:m>
                <a:endParaRPr lang="en-US"/>
              </a:p>
              <a:p>
                <a:pPr marL="101600" indent="0">
                  <a:buNone/>
                </a:pPr>
                <a:endParaRPr lang="en-US"/>
              </a:p>
              <a:p>
                <a:pPr marL="101600" indent="0">
                  <a:buNone/>
                </a:pPr>
                <a:r>
                  <a:rPr lang="en-US"/>
                  <a:t>For </a:t>
                </a:r>
                <a14:m>
                  <m:oMath xmlns:m="http://schemas.openxmlformats.org/officeDocument/2006/math">
                    <m:r>
                      <a:rPr lang="en-US" b="0" i="1" smtClean="0">
                        <a:latin typeface="Cambria Math" panose="02040503050406030204" pitchFamily="18" charset="0"/>
                      </a:rPr>
                      <m:t>𝑘</m:t>
                    </m:r>
                    <m:r>
                      <a:rPr lang="en-US" b="0" i="1" smtClean="0">
                        <a:latin typeface="Cambria Math" panose="02040503050406030204" pitchFamily="18" charset="0"/>
                      </a:rPr>
                      <m:t>=50</m:t>
                    </m:r>
                  </m:oMath>
                </a14:m>
                <a:r>
                  <a:rPr lang="en-US"/>
                  <a:t>, </a:t>
                </a:r>
                <a14:m>
                  <m:oMath xmlns:m="http://schemas.openxmlformats.org/officeDocument/2006/math">
                    <m:d>
                      <m:dPr>
                        <m:begChr m:val="|"/>
                        <m:endChr m:val="|"/>
                        <m:ctrlPr>
                          <a:rPr lang="en-US" i="1">
                            <a:solidFill>
                              <a:schemeClr val="accent3"/>
                            </a:solidFill>
                            <a:latin typeface="Cambria Math" panose="02040503050406030204" pitchFamily="18" charset="0"/>
                          </a:rPr>
                        </m:ctrlPr>
                      </m:dPr>
                      <m:e>
                        <m:acc>
                          <m:accPr>
                            <m:chr m:val="̅"/>
                            <m:ctrlPr>
                              <a:rPr lang="en-US" i="1">
                                <a:solidFill>
                                  <a:schemeClr val="accent3"/>
                                </a:solidFill>
                                <a:latin typeface="Cambria Math" panose="02040503050406030204" pitchFamily="18" charset="0"/>
                              </a:rPr>
                            </m:ctrlPr>
                          </m:accPr>
                          <m:e>
                            <m:r>
                              <a:rPr lang="en-US" i="1">
                                <a:solidFill>
                                  <a:schemeClr val="accent3"/>
                                </a:solidFill>
                                <a:latin typeface="Cambria Math" panose="02040503050406030204" pitchFamily="18" charset="0"/>
                              </a:rPr>
                              <m:t>𝐴</m:t>
                            </m:r>
                          </m:e>
                        </m:acc>
                      </m:e>
                    </m:d>
                    <m:r>
                      <a:rPr lang="en-US" i="1">
                        <a:latin typeface="Cambria Math" panose="02040503050406030204" pitchFamily="18" charset="0"/>
                      </a:rPr>
                      <m:t>=365×364×…×316</m:t>
                    </m:r>
                  </m:oMath>
                </a14:m>
                <a:r>
                  <a:rPr lang="en-US"/>
                  <a:t>, and </a:t>
                </a:r>
                <a14:m>
                  <m:oMath xmlns:m="http://schemas.openxmlformats.org/officeDocument/2006/math">
                    <m:d>
                      <m:dPr>
                        <m:begChr m:val="|"/>
                        <m:endChr m:val="|"/>
                        <m:ctrlPr>
                          <a:rPr lang="en-US" i="1">
                            <a:latin typeface="Cambria Math" panose="02040503050406030204" pitchFamily="18" charset="0"/>
                          </a:rPr>
                        </m:ctrlPr>
                      </m:dPr>
                      <m:e>
                        <m:r>
                          <m:rPr>
                            <m:sty m:val="p"/>
                          </m:rPr>
                          <a:rPr lang="en-US">
                            <a:latin typeface="Cambria Math" panose="02040503050406030204" pitchFamily="18" charset="0"/>
                          </a:rPr>
                          <m:t>Ω</m:t>
                        </m:r>
                      </m:e>
                    </m:d>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365</m:t>
                        </m:r>
                      </m:e>
                      <m:sup>
                        <m:r>
                          <a:rPr lang="en-US" i="1">
                            <a:latin typeface="Cambria Math" panose="02040503050406030204" pitchFamily="18" charset="0"/>
                          </a:rPr>
                          <m:t>50</m:t>
                        </m:r>
                      </m:sup>
                    </m:sSup>
                  </m:oMath>
                </a14:m>
                <a:r>
                  <a:rPr lang="en-US"/>
                  <a:t>, so</a:t>
                </a:r>
              </a:p>
            </p:txBody>
          </p:sp>
        </mc:Choice>
        <mc:Fallback xmlns="">
          <p:sp>
            <p:nvSpPr>
              <p:cNvPr id="6" name="Text Placeholder 5">
                <a:extLst>
                  <a:ext uri="{FF2B5EF4-FFF2-40B4-BE49-F238E27FC236}">
                    <a16:creationId xmlns:a16="http://schemas.microsoft.com/office/drawing/2014/main" id="{73C1CEC5-C237-469A-B717-C83A4AB846E1}"/>
                  </a:ext>
                </a:extLst>
              </p:cNvPr>
              <p:cNvSpPr>
                <a:spLocks noGrp="1" noRot="1" noChangeAspect="1" noMove="1" noResize="1" noEditPoints="1" noAdjustHandles="1" noChangeArrowheads="1" noChangeShapeType="1" noTextEdit="1"/>
              </p:cNvSpPr>
              <p:nvPr>
                <p:ph type="body" idx="1"/>
              </p:nvPr>
            </p:nvSpPr>
            <p:spPr>
              <a:blipFill>
                <a:blip r:embed="rId2"/>
                <a:stretch>
                  <a:fillRect r="-1360" b="-17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C793AB1-832A-3007-2FD9-CFE0A6D94192}"/>
                  </a:ext>
                </a:extLst>
              </p:cNvPr>
              <p:cNvSpPr txBox="1"/>
              <p:nvPr/>
            </p:nvSpPr>
            <p:spPr>
              <a:xfrm>
                <a:off x="2133600" y="4186725"/>
                <a:ext cx="4596232" cy="61792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𝑃</m:t>
                      </m:r>
                      <m:d>
                        <m:dPr>
                          <m:ctrlPr>
                            <a:rPr lang="en-US" sz="1800" b="0" i="1" smtClean="0">
                              <a:latin typeface="Cambria Math" panose="02040503050406030204" pitchFamily="18" charset="0"/>
                            </a:rPr>
                          </m:ctrlPr>
                        </m:dPr>
                        <m:e>
                          <m:r>
                            <a:rPr lang="en-US" sz="1800" b="0" i="1" smtClean="0">
                              <a:solidFill>
                                <a:schemeClr val="accent2"/>
                              </a:solidFill>
                              <a:latin typeface="Cambria Math" panose="02040503050406030204" pitchFamily="18" charset="0"/>
                            </a:rPr>
                            <m:t>𝐴</m:t>
                          </m:r>
                        </m:e>
                      </m:d>
                      <m:r>
                        <a:rPr lang="en-US" sz="1800" b="0" i="1" smtClean="0">
                          <a:latin typeface="Cambria Math" panose="02040503050406030204" pitchFamily="18" charset="0"/>
                        </a:rPr>
                        <m:t>=1−</m:t>
                      </m:r>
                      <m:f>
                        <m:fPr>
                          <m:ctrlPr>
                            <a:rPr lang="en-US" sz="1800" i="1">
                              <a:latin typeface="Cambria Math" panose="02040503050406030204" pitchFamily="18" charset="0"/>
                            </a:rPr>
                          </m:ctrlPr>
                        </m:fPr>
                        <m:num>
                          <m:r>
                            <a:rPr lang="en-US" sz="1800" i="1" smtClean="0">
                              <a:solidFill>
                                <a:schemeClr val="accent3"/>
                              </a:solidFill>
                              <a:latin typeface="Cambria Math" panose="02040503050406030204" pitchFamily="18" charset="0"/>
                            </a:rPr>
                            <m:t>365×364×…×316</m:t>
                          </m:r>
                        </m:num>
                        <m:den>
                          <m:sSup>
                            <m:sSupPr>
                              <m:ctrlPr>
                                <a:rPr lang="en-US" sz="1800" i="1">
                                  <a:latin typeface="Cambria Math" panose="02040503050406030204" pitchFamily="18" charset="0"/>
                                </a:rPr>
                              </m:ctrlPr>
                            </m:sSupPr>
                            <m:e>
                              <m:r>
                                <a:rPr lang="en-US" sz="1800" i="1">
                                  <a:latin typeface="Cambria Math" panose="02040503050406030204" pitchFamily="18" charset="0"/>
                                </a:rPr>
                                <m:t>365</m:t>
                              </m:r>
                            </m:e>
                            <m:sup>
                              <m:r>
                                <a:rPr lang="en-US" sz="1800" i="1">
                                  <a:latin typeface="Cambria Math" panose="02040503050406030204" pitchFamily="18" charset="0"/>
                                </a:rPr>
                                <m:t>50</m:t>
                              </m:r>
                            </m:sup>
                          </m:sSup>
                        </m:den>
                      </m:f>
                    </m:oMath>
                  </m:oMathPara>
                </a14:m>
                <a:endParaRPr lang="en-US" sz="1800"/>
              </a:p>
            </p:txBody>
          </p:sp>
        </mc:Choice>
        <mc:Fallback xmlns="">
          <p:sp>
            <p:nvSpPr>
              <p:cNvPr id="7" name="TextBox 6">
                <a:extLst>
                  <a:ext uri="{FF2B5EF4-FFF2-40B4-BE49-F238E27FC236}">
                    <a16:creationId xmlns:a16="http://schemas.microsoft.com/office/drawing/2014/main" id="{8C793AB1-832A-3007-2FD9-CFE0A6D94192}"/>
                  </a:ext>
                </a:extLst>
              </p:cNvPr>
              <p:cNvSpPr txBox="1">
                <a:spLocks noRot="1" noChangeAspect="1" noMove="1" noResize="1" noEditPoints="1" noAdjustHandles="1" noChangeArrowheads="1" noChangeShapeType="1" noTextEdit="1"/>
              </p:cNvSpPr>
              <p:nvPr/>
            </p:nvSpPr>
            <p:spPr>
              <a:xfrm>
                <a:off x="2133600" y="4186725"/>
                <a:ext cx="4596232" cy="617926"/>
              </a:xfrm>
              <a:prstGeom prst="rect">
                <a:avLst/>
              </a:prstGeom>
              <a:blipFill>
                <a:blip r:embed="rId3"/>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9445D9E4-3A2A-D156-E382-C8B3A6FA7D83}"/>
              </a:ext>
            </a:extLst>
          </p:cNvPr>
          <p:cNvSpPr txBox="1"/>
          <p:nvPr/>
        </p:nvSpPr>
        <p:spPr>
          <a:xfrm>
            <a:off x="6934200" y="4095750"/>
            <a:ext cx="1447800" cy="738664"/>
          </a:xfrm>
          <a:prstGeom prst="rect">
            <a:avLst/>
          </a:prstGeom>
          <a:noFill/>
        </p:spPr>
        <p:txBody>
          <a:bodyPr wrap="square" rtlCol="0">
            <a:spAutoFit/>
          </a:bodyPr>
          <a:lstStyle/>
          <a:p>
            <a:r>
              <a:rPr lang="en-US"/>
              <a:t>Can use e.g. </a:t>
            </a:r>
            <a:r>
              <a:rPr lang="en-US">
                <a:hlinkClick r:id="rId4"/>
              </a:rPr>
              <a:t>Wolfram alpha</a:t>
            </a:r>
            <a:r>
              <a:rPr lang="en-US"/>
              <a:t> to compute.</a:t>
            </a:r>
          </a:p>
        </p:txBody>
      </p:sp>
    </p:spTree>
    <p:extLst>
      <p:ext uri="{BB962C8B-B14F-4D97-AF65-F5344CB8AC3E}">
        <p14:creationId xmlns:p14="http://schemas.microsoft.com/office/powerpoint/2010/main" val="2717709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BF355-89AF-FEAB-98F6-26D6AADCBBA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CFCBBD7-B074-D53F-D96A-4739B09E12AB}"/>
              </a:ext>
            </a:extLst>
          </p:cNvPr>
          <p:cNvSpPr>
            <a:spLocks noGrp="1"/>
          </p:cNvSpPr>
          <p:nvPr>
            <p:ph type="body" idx="1"/>
          </p:nvPr>
        </p:nvSpPr>
        <p:spPr>
          <a:xfrm>
            <a:off x="4812374" y="402198"/>
            <a:ext cx="4218537" cy="4260900"/>
          </a:xfrm>
        </p:spPr>
        <p:txBody>
          <a:bodyPr/>
          <a:lstStyle/>
          <a:p>
            <a:pPr marL="127000" indent="0">
              <a:buNone/>
            </a:pPr>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Overview of Second Half of the Course</a:t>
            </a:r>
          </a:p>
          <a:p>
            <a:pPr marL="127000" indent="0">
              <a:buNone/>
            </a:pPr>
            <a:r>
              <a:rPr lang="en-US" b="1">
                <a:solidFill>
                  <a:schemeClr val="accent3"/>
                </a:solidFill>
                <a:latin typeface="Inter" panose="02000503000000020004" pitchFamily="2" charset="0"/>
                <a:ea typeface="Inter" panose="02000503000000020004" pitchFamily="2" charset="0"/>
                <a:cs typeface="Inter" panose="02000503000000020004" pitchFamily="2" charset="0"/>
              </a:rPr>
              <a:t>Probability Basics</a:t>
            </a:r>
          </a:p>
          <a:p>
            <a:r>
              <a:rPr lang="en-US" b="1">
                <a:solidFill>
                  <a:schemeClr val="accent3"/>
                </a:solidFill>
                <a:latin typeface="Inter" panose="02000503000000020004" pitchFamily="2" charset="0"/>
                <a:ea typeface="Inter" panose="02000503000000020004" pitchFamily="2" charset="0"/>
                <a:cs typeface="Inter" panose="02000503000000020004" pitchFamily="2" charset="0"/>
              </a:rPr>
              <a:t>Probability Spaces and Events</a:t>
            </a:r>
          </a:p>
          <a:p>
            <a:r>
              <a:rPr lang="en-US">
                <a:solidFill>
                  <a:schemeClr val="bg1">
                    <a:lumMod val="50000"/>
                  </a:schemeClr>
                </a:solidFill>
              </a:rPr>
              <a:t>Non-uniform Probability Spaces</a:t>
            </a:r>
          </a:p>
          <a:p>
            <a:r>
              <a:rPr lang="en-US">
                <a:solidFill>
                  <a:schemeClr val="bg1">
                    <a:lumMod val="50000"/>
                  </a:schemeClr>
                </a:solidFill>
              </a:rPr>
              <a:t>Example: Four Biased Coins</a:t>
            </a:r>
          </a:p>
          <a:p>
            <a:r>
              <a:rPr lang="en-US">
                <a:solidFill>
                  <a:schemeClr val="bg1">
                    <a:lumMod val="50000"/>
                  </a:schemeClr>
                </a:solidFill>
              </a:rPr>
              <a:t>Example: Sixteen Biased Coins </a:t>
            </a:r>
          </a:p>
          <a:p>
            <a:pPr marL="127000" indent="0">
              <a:buNone/>
            </a:pPr>
            <a:r>
              <a:rPr lang="en-US">
                <a:solidFill>
                  <a:schemeClr val="bg1">
                    <a:lumMod val="50000"/>
                  </a:schemeClr>
                </a:solidFill>
                <a:latin typeface="Inter Light"/>
                <a:ea typeface="Inter Light"/>
                <a:cs typeface="Inter Light"/>
              </a:rPr>
              <a:t>Trickier Uniform Probability Spaces</a:t>
            </a:r>
          </a:p>
          <a:p>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Poker Hands</a:t>
            </a:r>
          </a:p>
          <a:p>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Balls and Bins</a:t>
            </a:r>
          </a:p>
          <a:p>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The Birthday Paradox (n=50 case)</a:t>
            </a:r>
          </a:p>
          <a:p>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The Birthday Paradox (general case)</a:t>
            </a:r>
          </a:p>
          <a:p>
            <a:pPr marL="127000" indent="0">
              <a:buNone/>
            </a:pPr>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The Monty Hall Problem</a:t>
            </a:r>
          </a:p>
          <a:p>
            <a:r>
              <a:rPr lang="en-US">
                <a:solidFill>
                  <a:schemeClr val="bg1">
                    <a:lumMod val="50000"/>
                  </a:schemeClr>
                </a:solidFill>
              </a:rPr>
              <a:t>Simple Analysis</a:t>
            </a:r>
            <a:endPar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endParaRPr>
          </a:p>
          <a:p>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Sample Space Analysis</a:t>
            </a:r>
          </a:p>
          <a:p>
            <a:pPr marL="127000" indent="0">
              <a:buNone/>
            </a:pPr>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Conclusion</a:t>
            </a:r>
          </a:p>
        </p:txBody>
      </p:sp>
      <p:sp>
        <p:nvSpPr>
          <p:cNvPr id="4" name="Title 3">
            <a:extLst>
              <a:ext uri="{FF2B5EF4-FFF2-40B4-BE49-F238E27FC236}">
                <a16:creationId xmlns:a16="http://schemas.microsoft.com/office/drawing/2014/main" id="{C3F25D3A-922F-1388-FF39-B0EDFEFB0EE6}"/>
              </a:ext>
            </a:extLst>
          </p:cNvPr>
          <p:cNvSpPr>
            <a:spLocks noGrp="1"/>
          </p:cNvSpPr>
          <p:nvPr>
            <p:ph type="title"/>
          </p:nvPr>
        </p:nvSpPr>
        <p:spPr/>
        <p:txBody>
          <a:bodyPr/>
          <a:lstStyle/>
          <a:p>
            <a:pPr marL="127000" indent="0">
              <a:buNone/>
            </a:pPr>
            <a:r>
              <a:rPr lang="en-US"/>
              <a:t>Probability Spaces and Events</a:t>
            </a:r>
          </a:p>
        </p:txBody>
      </p:sp>
      <p:sp>
        <p:nvSpPr>
          <p:cNvPr id="6" name="Subtitle 5">
            <a:extLst>
              <a:ext uri="{FF2B5EF4-FFF2-40B4-BE49-F238E27FC236}">
                <a16:creationId xmlns:a16="http://schemas.microsoft.com/office/drawing/2014/main" id="{C6FC078F-E235-8EB2-D65D-437B9708CDCF}"/>
              </a:ext>
            </a:extLst>
          </p:cNvPr>
          <p:cNvSpPr>
            <a:spLocks noGrp="1"/>
          </p:cNvSpPr>
          <p:nvPr>
            <p:ph type="subTitle" idx="2"/>
          </p:nvPr>
        </p:nvSpPr>
        <p:spPr/>
        <p:txBody>
          <a:bodyPr/>
          <a:lstStyle/>
          <a:p>
            <a:r>
              <a:rPr lang="en-US" dirty="0"/>
              <a:t>Lecture 16, CS70 Summer 2025</a:t>
            </a:r>
          </a:p>
        </p:txBody>
      </p:sp>
    </p:spTree>
    <p:extLst>
      <p:ext uri="{BB962C8B-B14F-4D97-AF65-F5344CB8AC3E}">
        <p14:creationId xmlns:p14="http://schemas.microsoft.com/office/powerpoint/2010/main" val="7486840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D2467A-F655-4928-B712-EAAFDA6F472E}"/>
              </a:ext>
            </a:extLst>
          </p:cNvPr>
          <p:cNvSpPr>
            <a:spLocks noGrp="1"/>
          </p:cNvSpPr>
          <p:nvPr>
            <p:ph type="title"/>
          </p:nvPr>
        </p:nvSpPr>
        <p:spPr/>
        <p:txBody>
          <a:bodyPr/>
          <a:lstStyle/>
          <a:p>
            <a:r>
              <a:rPr lang="en-US"/>
              <a:t>Birthdays</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73C1CEC5-C237-469A-B717-C83A4AB846E1}"/>
                  </a:ext>
                </a:extLst>
              </p:cNvPr>
              <p:cNvSpPr>
                <a:spLocks noGrp="1"/>
              </p:cNvSpPr>
              <p:nvPr>
                <p:ph type="body" idx="1"/>
              </p:nvPr>
            </p:nvSpPr>
            <p:spPr/>
            <p:txBody>
              <a:bodyPr/>
              <a:lstStyle/>
              <a:p>
                <a:pPr marL="101600" indent="0">
                  <a:buNone/>
                </a:pPr>
                <a:r>
                  <a:rPr lang="en-US"/>
                  <a:t>Suppose we have 50 people in a room who all have a birthday between day 1 and day 365. What is the chance that two of those 50 people share the same birthday?</a:t>
                </a:r>
              </a:p>
              <a:p>
                <a:pPr marL="101600" indent="0">
                  <a:buNone/>
                </a:pPr>
                <a:endParaRPr lang="en-US"/>
              </a:p>
              <a:p>
                <a:pPr marL="101600" indent="0">
                  <a:buNone/>
                </a:pPr>
                <a:r>
                  <a:rPr lang="en-US"/>
                  <a:t>Let </a:t>
                </a:r>
                <a14:m>
                  <m:oMath xmlns:m="http://schemas.openxmlformats.org/officeDocument/2006/math">
                    <m:r>
                      <a:rPr lang="en-US" b="0" i="1" smtClean="0">
                        <a:latin typeface="Cambria Math" panose="02040503050406030204" pitchFamily="18" charset="0"/>
                      </a:rPr>
                      <m:t>𝐴</m:t>
                    </m:r>
                  </m:oMath>
                </a14:m>
                <a:r>
                  <a:rPr lang="en-US"/>
                  <a:t> be the event where two (or more) of the birthdays are the same. Then:</a:t>
                </a:r>
              </a:p>
              <a:p>
                <a:pPr marL="101600" indent="0">
                  <a:buNone/>
                </a:pPr>
                <a:endParaRPr lang="en-US"/>
              </a:p>
              <a:p>
                <a:pPr marL="10160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solidFill>
                                <a:schemeClr val="accent2"/>
                              </a:solidFill>
                              <a:latin typeface="Cambria Math" panose="02040503050406030204" pitchFamily="18" charset="0"/>
                            </a:rPr>
                            <m:t>𝐴</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d>
                            <m:dPr>
                              <m:begChr m:val="|"/>
                              <m:endChr m:val="|"/>
                              <m:ctrlPr>
                                <a:rPr lang="en-US" b="0" i="1" smtClean="0">
                                  <a:solidFill>
                                    <a:schemeClr val="accent2"/>
                                  </a:solidFill>
                                  <a:latin typeface="Cambria Math" panose="02040503050406030204" pitchFamily="18" charset="0"/>
                                </a:rPr>
                              </m:ctrlPr>
                            </m:dPr>
                            <m:e>
                              <m:r>
                                <a:rPr lang="en-US" b="0" i="1" smtClean="0">
                                  <a:solidFill>
                                    <a:schemeClr val="accent2"/>
                                  </a:solidFill>
                                  <a:latin typeface="Cambria Math" panose="02040503050406030204" pitchFamily="18" charset="0"/>
                                </a:rPr>
                                <m:t>𝐴</m:t>
                              </m:r>
                            </m:e>
                          </m:d>
                        </m:num>
                        <m:den>
                          <m:d>
                            <m:dPr>
                              <m:begChr m:val="|"/>
                              <m:endChr m:val="|"/>
                              <m:ctrlPr>
                                <a:rPr lang="en-US" b="0" i="1" smtClean="0">
                                  <a:latin typeface="Cambria Math" panose="02040503050406030204" pitchFamily="18" charset="0"/>
                                </a:rPr>
                              </m:ctrlPr>
                            </m:dPr>
                            <m:e>
                              <m:r>
                                <m:rPr>
                                  <m:sty m:val="p"/>
                                </m:rPr>
                                <a:rPr lang="en-US" b="0" i="0" smtClean="0">
                                  <a:latin typeface="Cambria Math" panose="02040503050406030204" pitchFamily="18" charset="0"/>
                                </a:rPr>
                                <m:t>Ω</m:t>
                              </m:r>
                            </m:e>
                          </m:d>
                        </m:den>
                      </m:f>
                      <m:r>
                        <a:rPr lang="en-US" b="0" i="1" smtClean="0">
                          <a:latin typeface="Cambria Math" panose="02040503050406030204" pitchFamily="18" charset="0"/>
                        </a:rPr>
                        <m:t>=1−</m:t>
                      </m:r>
                      <m:r>
                        <a:rPr lang="en-US" b="0" i="1" smtClean="0">
                          <a:latin typeface="Cambria Math" panose="02040503050406030204" pitchFamily="18" charset="0"/>
                        </a:rPr>
                        <m:t>𝑃</m:t>
                      </m:r>
                      <m:d>
                        <m:dPr>
                          <m:ctrlPr>
                            <a:rPr lang="en-US" b="0" i="1" smtClean="0">
                              <a:latin typeface="Cambria Math" panose="02040503050406030204" pitchFamily="18" charset="0"/>
                            </a:rPr>
                          </m:ctrlPr>
                        </m:dPr>
                        <m:e>
                          <m:acc>
                            <m:accPr>
                              <m:chr m:val="̅"/>
                              <m:ctrlPr>
                                <a:rPr lang="en-US" b="0" i="1" smtClean="0">
                                  <a:solidFill>
                                    <a:schemeClr val="accent3"/>
                                  </a:solidFill>
                                  <a:latin typeface="Cambria Math" panose="02040503050406030204" pitchFamily="18" charset="0"/>
                                </a:rPr>
                              </m:ctrlPr>
                            </m:accPr>
                            <m:e>
                              <m:r>
                                <a:rPr lang="en-US" i="1">
                                  <a:solidFill>
                                    <a:schemeClr val="accent3"/>
                                  </a:solidFill>
                                  <a:latin typeface="Cambria Math" panose="02040503050406030204" pitchFamily="18" charset="0"/>
                                </a:rPr>
                                <m:t>𝐴</m:t>
                              </m:r>
                            </m:e>
                          </m:acc>
                        </m:e>
                      </m:d>
                      <m:r>
                        <a:rPr lang="en-US" b="0" i="1" smtClean="0">
                          <a:latin typeface="Cambria Math" panose="02040503050406030204" pitchFamily="18" charset="0"/>
                        </a:rPr>
                        <m:t>=1−</m:t>
                      </m:r>
                      <m:f>
                        <m:fPr>
                          <m:ctrlPr>
                            <a:rPr lang="en-US" i="1">
                              <a:latin typeface="Cambria Math" panose="02040503050406030204" pitchFamily="18" charset="0"/>
                            </a:rPr>
                          </m:ctrlPr>
                        </m:fPr>
                        <m:num>
                          <m:d>
                            <m:dPr>
                              <m:begChr m:val="|"/>
                              <m:endChr m:val="|"/>
                              <m:ctrlPr>
                                <a:rPr lang="en-US" i="1" smtClean="0">
                                  <a:solidFill>
                                    <a:schemeClr val="accent3"/>
                                  </a:solidFill>
                                  <a:latin typeface="Cambria Math" panose="02040503050406030204" pitchFamily="18" charset="0"/>
                                </a:rPr>
                              </m:ctrlPr>
                            </m:dPr>
                            <m:e>
                              <m:acc>
                                <m:accPr>
                                  <m:chr m:val="̅"/>
                                  <m:ctrlPr>
                                    <a:rPr lang="en-US" b="0" i="1" dirty="0" smtClean="0">
                                      <a:solidFill>
                                        <a:schemeClr val="accent3"/>
                                      </a:solidFill>
                                      <a:latin typeface="Cambria Math" panose="02040503050406030204" pitchFamily="18" charset="0"/>
                                    </a:rPr>
                                  </m:ctrlPr>
                                </m:accPr>
                                <m:e>
                                  <m:r>
                                    <a:rPr lang="en-US" b="0" i="1" dirty="0" smtClean="0">
                                      <a:solidFill>
                                        <a:schemeClr val="accent3"/>
                                      </a:solidFill>
                                      <a:latin typeface="Cambria Math" panose="02040503050406030204" pitchFamily="18" charset="0"/>
                                    </a:rPr>
                                    <m:t>𝐴</m:t>
                                  </m:r>
                                </m:e>
                              </m:acc>
                            </m:e>
                          </m:d>
                        </m:num>
                        <m:den>
                          <m:d>
                            <m:dPr>
                              <m:begChr m:val="|"/>
                              <m:endChr m:val="|"/>
                              <m:ctrlPr>
                                <a:rPr lang="en-US" i="1">
                                  <a:latin typeface="Cambria Math" panose="02040503050406030204" pitchFamily="18" charset="0"/>
                                </a:rPr>
                              </m:ctrlPr>
                            </m:dPr>
                            <m:e>
                              <m:r>
                                <m:rPr>
                                  <m:sty m:val="p"/>
                                </m:rPr>
                                <a:rPr lang="en-US">
                                  <a:latin typeface="Cambria Math" panose="02040503050406030204" pitchFamily="18" charset="0"/>
                                </a:rPr>
                                <m:t>Ω</m:t>
                              </m:r>
                            </m:e>
                          </m:d>
                        </m:den>
                      </m:f>
                    </m:oMath>
                  </m:oMathPara>
                </a14:m>
                <a:endParaRPr lang="en-US"/>
              </a:p>
              <a:p>
                <a:pPr marL="101600" indent="0">
                  <a:buNone/>
                </a:pPr>
                <a:endParaRPr lang="en-US"/>
              </a:p>
              <a:p>
                <a:pPr marL="101600" indent="0">
                  <a:buNone/>
                </a:pPr>
                <a:r>
                  <a:rPr lang="en-US"/>
                  <a:t>For </a:t>
                </a:r>
                <a14:m>
                  <m:oMath xmlns:m="http://schemas.openxmlformats.org/officeDocument/2006/math">
                    <m:r>
                      <a:rPr lang="en-US" b="0" i="1" smtClean="0">
                        <a:latin typeface="Cambria Math" panose="02040503050406030204" pitchFamily="18" charset="0"/>
                      </a:rPr>
                      <m:t>𝑘</m:t>
                    </m:r>
                    <m:r>
                      <a:rPr lang="en-US" b="0" i="1" smtClean="0">
                        <a:latin typeface="Cambria Math" panose="02040503050406030204" pitchFamily="18" charset="0"/>
                      </a:rPr>
                      <m:t>=50</m:t>
                    </m:r>
                  </m:oMath>
                </a14:m>
                <a:r>
                  <a:rPr lang="en-US"/>
                  <a:t>, </a:t>
                </a:r>
                <a14:m>
                  <m:oMath xmlns:m="http://schemas.openxmlformats.org/officeDocument/2006/math">
                    <m:d>
                      <m:dPr>
                        <m:begChr m:val="|"/>
                        <m:endChr m:val="|"/>
                        <m:ctrlPr>
                          <a:rPr lang="en-US" i="1">
                            <a:solidFill>
                              <a:schemeClr val="accent3"/>
                            </a:solidFill>
                            <a:latin typeface="Cambria Math" panose="02040503050406030204" pitchFamily="18" charset="0"/>
                          </a:rPr>
                        </m:ctrlPr>
                      </m:dPr>
                      <m:e>
                        <m:acc>
                          <m:accPr>
                            <m:chr m:val="̅"/>
                            <m:ctrlPr>
                              <a:rPr lang="en-US" i="1">
                                <a:solidFill>
                                  <a:schemeClr val="accent3"/>
                                </a:solidFill>
                                <a:latin typeface="Cambria Math" panose="02040503050406030204" pitchFamily="18" charset="0"/>
                              </a:rPr>
                            </m:ctrlPr>
                          </m:accPr>
                          <m:e>
                            <m:r>
                              <a:rPr lang="en-US" i="1">
                                <a:solidFill>
                                  <a:schemeClr val="accent3"/>
                                </a:solidFill>
                                <a:latin typeface="Cambria Math" panose="02040503050406030204" pitchFamily="18" charset="0"/>
                              </a:rPr>
                              <m:t>𝐴</m:t>
                            </m:r>
                          </m:e>
                        </m:acc>
                      </m:e>
                    </m:d>
                    <m:r>
                      <a:rPr lang="en-US" i="1">
                        <a:latin typeface="Cambria Math" panose="02040503050406030204" pitchFamily="18" charset="0"/>
                      </a:rPr>
                      <m:t>=365×364×…×316</m:t>
                    </m:r>
                  </m:oMath>
                </a14:m>
                <a:r>
                  <a:rPr lang="en-US"/>
                  <a:t>, and </a:t>
                </a:r>
                <a14:m>
                  <m:oMath xmlns:m="http://schemas.openxmlformats.org/officeDocument/2006/math">
                    <m:d>
                      <m:dPr>
                        <m:begChr m:val="|"/>
                        <m:endChr m:val="|"/>
                        <m:ctrlPr>
                          <a:rPr lang="en-US" i="1">
                            <a:latin typeface="Cambria Math" panose="02040503050406030204" pitchFamily="18" charset="0"/>
                          </a:rPr>
                        </m:ctrlPr>
                      </m:dPr>
                      <m:e>
                        <m:r>
                          <m:rPr>
                            <m:sty m:val="p"/>
                          </m:rPr>
                          <a:rPr lang="en-US">
                            <a:latin typeface="Cambria Math" panose="02040503050406030204" pitchFamily="18" charset="0"/>
                          </a:rPr>
                          <m:t>Ω</m:t>
                        </m:r>
                      </m:e>
                    </m:d>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365</m:t>
                        </m:r>
                      </m:e>
                      <m:sup>
                        <m:r>
                          <a:rPr lang="en-US" i="1">
                            <a:latin typeface="Cambria Math" panose="02040503050406030204" pitchFamily="18" charset="0"/>
                          </a:rPr>
                          <m:t>50</m:t>
                        </m:r>
                      </m:sup>
                    </m:sSup>
                  </m:oMath>
                </a14:m>
                <a:r>
                  <a:rPr lang="en-US"/>
                  <a:t>, so</a:t>
                </a:r>
              </a:p>
            </p:txBody>
          </p:sp>
        </mc:Choice>
        <mc:Fallback xmlns="">
          <p:sp>
            <p:nvSpPr>
              <p:cNvPr id="6" name="Text Placeholder 5">
                <a:extLst>
                  <a:ext uri="{FF2B5EF4-FFF2-40B4-BE49-F238E27FC236}">
                    <a16:creationId xmlns:a16="http://schemas.microsoft.com/office/drawing/2014/main" id="{73C1CEC5-C237-469A-B717-C83A4AB846E1}"/>
                  </a:ext>
                </a:extLst>
              </p:cNvPr>
              <p:cNvSpPr>
                <a:spLocks noGrp="1" noRot="1" noChangeAspect="1" noMove="1" noResize="1" noEditPoints="1" noAdjustHandles="1" noChangeArrowheads="1" noChangeShapeType="1" noTextEdit="1"/>
              </p:cNvSpPr>
              <p:nvPr>
                <p:ph type="body" idx="1"/>
              </p:nvPr>
            </p:nvSpPr>
            <p:spPr>
              <a:blipFill>
                <a:blip r:embed="rId2"/>
                <a:stretch>
                  <a:fillRect r="-1360" b="-17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C793AB1-832A-3007-2FD9-CFE0A6D94192}"/>
                  </a:ext>
                </a:extLst>
              </p:cNvPr>
              <p:cNvSpPr txBox="1"/>
              <p:nvPr/>
            </p:nvSpPr>
            <p:spPr>
              <a:xfrm>
                <a:off x="1676400" y="4171950"/>
                <a:ext cx="6172200" cy="61837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𝑃</m:t>
                      </m:r>
                      <m:d>
                        <m:dPr>
                          <m:ctrlPr>
                            <a:rPr lang="en-US" sz="1800" b="0" i="1" smtClean="0">
                              <a:latin typeface="Cambria Math" panose="02040503050406030204" pitchFamily="18" charset="0"/>
                            </a:rPr>
                          </m:ctrlPr>
                        </m:dPr>
                        <m:e>
                          <m:r>
                            <a:rPr lang="en-US" sz="1800" b="0" i="1" smtClean="0">
                              <a:solidFill>
                                <a:schemeClr val="accent2"/>
                              </a:solidFill>
                              <a:latin typeface="Cambria Math" panose="02040503050406030204" pitchFamily="18" charset="0"/>
                            </a:rPr>
                            <m:t>𝐴</m:t>
                          </m:r>
                        </m:e>
                      </m:d>
                      <m:r>
                        <a:rPr lang="en-US" sz="1800" b="0" i="1" smtClean="0">
                          <a:latin typeface="Cambria Math" panose="02040503050406030204" pitchFamily="18" charset="0"/>
                        </a:rPr>
                        <m:t>=1−</m:t>
                      </m:r>
                      <m:f>
                        <m:fPr>
                          <m:ctrlPr>
                            <a:rPr lang="en-US" sz="1800" i="1">
                              <a:latin typeface="Cambria Math" panose="02040503050406030204" pitchFamily="18" charset="0"/>
                            </a:rPr>
                          </m:ctrlPr>
                        </m:fPr>
                        <m:num>
                          <m:r>
                            <a:rPr lang="en-US" sz="1800" i="1" smtClean="0">
                              <a:solidFill>
                                <a:schemeClr val="accent3"/>
                              </a:solidFill>
                              <a:latin typeface="Cambria Math" panose="02040503050406030204" pitchFamily="18" charset="0"/>
                            </a:rPr>
                            <m:t>365×364×…×316</m:t>
                          </m:r>
                        </m:num>
                        <m:den>
                          <m:sSup>
                            <m:sSupPr>
                              <m:ctrlPr>
                                <a:rPr lang="en-US" sz="1800" i="1">
                                  <a:latin typeface="Cambria Math" panose="02040503050406030204" pitchFamily="18" charset="0"/>
                                </a:rPr>
                              </m:ctrlPr>
                            </m:sSupPr>
                            <m:e>
                              <m:r>
                                <a:rPr lang="en-US" sz="1800" i="1">
                                  <a:latin typeface="Cambria Math" panose="02040503050406030204" pitchFamily="18" charset="0"/>
                                </a:rPr>
                                <m:t>365</m:t>
                              </m:r>
                            </m:e>
                            <m:sup>
                              <m:r>
                                <a:rPr lang="en-US" sz="1800" i="1">
                                  <a:latin typeface="Cambria Math" panose="02040503050406030204" pitchFamily="18" charset="0"/>
                                </a:rPr>
                                <m:t>50</m:t>
                              </m:r>
                            </m:sup>
                          </m:sSup>
                        </m:den>
                      </m:f>
                      <m:r>
                        <a:rPr lang="en-US" sz="1800" b="0" i="1" smtClean="0">
                          <a:latin typeface="Cambria Math" panose="02040503050406030204" pitchFamily="18" charset="0"/>
                        </a:rPr>
                        <m:t>≈1−</m:t>
                      </m:r>
                      <m:r>
                        <a:rPr lang="en-US" sz="1800" b="0" i="1" smtClean="0">
                          <a:solidFill>
                            <a:schemeClr val="accent3"/>
                          </a:solidFill>
                          <a:latin typeface="Cambria Math" panose="02040503050406030204" pitchFamily="18" charset="0"/>
                        </a:rPr>
                        <m:t>0.03</m:t>
                      </m:r>
                      <m:r>
                        <a:rPr lang="en-US" sz="1800" i="1">
                          <a:latin typeface="Cambria Math" panose="02040503050406030204" pitchFamily="18" charset="0"/>
                        </a:rPr>
                        <m:t>≈</m:t>
                      </m:r>
                      <m:r>
                        <a:rPr lang="en-US" sz="1800" b="0" i="1" smtClean="0">
                          <a:solidFill>
                            <a:schemeClr val="accent2"/>
                          </a:solidFill>
                          <a:latin typeface="Cambria Math" panose="02040503050406030204" pitchFamily="18" charset="0"/>
                        </a:rPr>
                        <m:t>0.97</m:t>
                      </m:r>
                    </m:oMath>
                  </m:oMathPara>
                </a14:m>
                <a:endParaRPr lang="en-US" sz="1800"/>
              </a:p>
            </p:txBody>
          </p:sp>
        </mc:Choice>
        <mc:Fallback xmlns="">
          <p:sp>
            <p:nvSpPr>
              <p:cNvPr id="7" name="TextBox 6">
                <a:extLst>
                  <a:ext uri="{FF2B5EF4-FFF2-40B4-BE49-F238E27FC236}">
                    <a16:creationId xmlns:a16="http://schemas.microsoft.com/office/drawing/2014/main" id="{8C793AB1-832A-3007-2FD9-CFE0A6D94192}"/>
                  </a:ext>
                </a:extLst>
              </p:cNvPr>
              <p:cNvSpPr txBox="1">
                <a:spLocks noRot="1" noChangeAspect="1" noMove="1" noResize="1" noEditPoints="1" noAdjustHandles="1" noChangeArrowheads="1" noChangeShapeType="1" noTextEdit="1"/>
              </p:cNvSpPr>
              <p:nvPr/>
            </p:nvSpPr>
            <p:spPr>
              <a:xfrm>
                <a:off x="1676400" y="4171950"/>
                <a:ext cx="6172200" cy="618374"/>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842960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BF355-89AF-FEAB-98F6-26D6AADCBBA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CFCBBD7-B074-D53F-D96A-4739B09E12AB}"/>
              </a:ext>
            </a:extLst>
          </p:cNvPr>
          <p:cNvSpPr>
            <a:spLocks noGrp="1"/>
          </p:cNvSpPr>
          <p:nvPr>
            <p:ph type="body" idx="1"/>
          </p:nvPr>
        </p:nvSpPr>
        <p:spPr>
          <a:xfrm>
            <a:off x="4812374" y="402198"/>
            <a:ext cx="4331626" cy="4260900"/>
          </a:xfrm>
        </p:spPr>
        <p:txBody>
          <a:bodyPr/>
          <a:lstStyle/>
          <a:p>
            <a:pPr marL="127000" indent="0">
              <a:buNone/>
            </a:pPr>
            <a:r>
              <a:rPr lang="en-US" dirty="0">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Overview of Second Half of the Course</a:t>
            </a:r>
          </a:p>
          <a:p>
            <a:pPr marL="127000" indent="0">
              <a:buNone/>
            </a:pPr>
            <a:r>
              <a:rPr lang="en-US" dirty="0">
                <a:solidFill>
                  <a:schemeClr val="bg1">
                    <a:lumMod val="50000"/>
                  </a:schemeClr>
                </a:solidFill>
              </a:rPr>
              <a:t>Probability Basics</a:t>
            </a:r>
          </a:p>
          <a:p>
            <a:r>
              <a:rPr lang="en-US" dirty="0">
                <a:solidFill>
                  <a:schemeClr val="bg1">
                    <a:lumMod val="50000"/>
                  </a:schemeClr>
                </a:solidFill>
              </a:rPr>
              <a:t>Probability Spaces and Events</a:t>
            </a:r>
          </a:p>
          <a:p>
            <a:r>
              <a:rPr lang="en-US" dirty="0">
                <a:solidFill>
                  <a:schemeClr val="bg1">
                    <a:lumMod val="50000"/>
                  </a:schemeClr>
                </a:solidFill>
              </a:rPr>
              <a:t>Non-uniform Probability Spaces</a:t>
            </a:r>
          </a:p>
          <a:p>
            <a:r>
              <a:rPr lang="en-US" dirty="0">
                <a:solidFill>
                  <a:schemeClr val="bg1">
                    <a:lumMod val="50000"/>
                  </a:schemeClr>
                </a:solidFill>
              </a:rPr>
              <a:t>Example: Four Biased Coins</a:t>
            </a:r>
          </a:p>
          <a:p>
            <a:r>
              <a:rPr lang="en-US" dirty="0">
                <a:solidFill>
                  <a:schemeClr val="bg1">
                    <a:lumMod val="50000"/>
                  </a:schemeClr>
                </a:solidFill>
              </a:rPr>
              <a:t>Example: Sixteen Biased Coins </a:t>
            </a:r>
          </a:p>
          <a:p>
            <a:pPr marL="127000" indent="0">
              <a:buNone/>
            </a:pPr>
            <a:r>
              <a:rPr lang="en-US" b="1" dirty="0">
                <a:solidFill>
                  <a:schemeClr val="accent3"/>
                </a:solidFill>
                <a:latin typeface="Inter" panose="02000503000000020004" pitchFamily="2" charset="0"/>
                <a:ea typeface="Inter" panose="02000503000000020004" pitchFamily="2" charset="0"/>
                <a:cs typeface="Inter" panose="02000503000000020004" pitchFamily="2" charset="0"/>
              </a:rPr>
              <a:t>Trickier Uniform Probability Spaces</a:t>
            </a:r>
          </a:p>
          <a:p>
            <a:r>
              <a:rPr lang="en-US" dirty="0">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Poker Hands</a:t>
            </a:r>
          </a:p>
          <a:p>
            <a:r>
              <a:rPr lang="en-US" dirty="0">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Balls and Bins</a:t>
            </a:r>
          </a:p>
          <a:p>
            <a:r>
              <a:rPr lang="en-US" dirty="0">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The Birthday Paradox (n=50 case)</a:t>
            </a:r>
          </a:p>
          <a:p>
            <a:r>
              <a:rPr lang="en-US" b="1" dirty="0">
                <a:solidFill>
                  <a:schemeClr val="accent3"/>
                </a:solidFill>
                <a:latin typeface="Inter" panose="02000503000000020004" pitchFamily="2" charset="0"/>
                <a:ea typeface="Inter" panose="02000503000000020004" pitchFamily="2" charset="0"/>
                <a:cs typeface="Inter" panose="02000503000000020004" pitchFamily="2" charset="0"/>
              </a:rPr>
              <a:t>The Birthday Paradox (general case)</a:t>
            </a:r>
          </a:p>
          <a:p>
            <a:pPr marL="127000" indent="0">
              <a:buNone/>
            </a:pPr>
            <a:r>
              <a:rPr lang="en-US" dirty="0">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The Monty Hall Problem</a:t>
            </a:r>
          </a:p>
          <a:p>
            <a:r>
              <a:rPr lang="en-US" dirty="0">
                <a:solidFill>
                  <a:schemeClr val="bg1">
                    <a:lumMod val="50000"/>
                  </a:schemeClr>
                </a:solidFill>
              </a:rPr>
              <a:t>Simple Analysis</a:t>
            </a:r>
            <a:endParaRPr lang="en-US" dirty="0">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endParaRPr>
          </a:p>
          <a:p>
            <a:r>
              <a:rPr lang="en-US" dirty="0">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Sample Space Analysis</a:t>
            </a:r>
          </a:p>
          <a:p>
            <a:pPr marL="127000" indent="0">
              <a:buNone/>
            </a:pPr>
            <a:r>
              <a:rPr lang="en-US" dirty="0">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Conclusion</a:t>
            </a:r>
          </a:p>
        </p:txBody>
      </p:sp>
      <p:sp>
        <p:nvSpPr>
          <p:cNvPr id="4" name="Title 3">
            <a:extLst>
              <a:ext uri="{FF2B5EF4-FFF2-40B4-BE49-F238E27FC236}">
                <a16:creationId xmlns:a16="http://schemas.microsoft.com/office/drawing/2014/main" id="{C3F25D3A-922F-1388-FF39-B0EDFEFB0EE6}"/>
              </a:ext>
            </a:extLst>
          </p:cNvPr>
          <p:cNvSpPr>
            <a:spLocks noGrp="1"/>
          </p:cNvSpPr>
          <p:nvPr>
            <p:ph type="title"/>
          </p:nvPr>
        </p:nvSpPr>
        <p:spPr/>
        <p:txBody>
          <a:bodyPr/>
          <a:lstStyle/>
          <a:p>
            <a:pPr marL="127000" indent="0">
              <a:buNone/>
            </a:pPr>
            <a:r>
              <a:rPr lang="en-US"/>
              <a:t>The Birthday Paradox (general case)</a:t>
            </a:r>
          </a:p>
        </p:txBody>
      </p:sp>
      <p:sp>
        <p:nvSpPr>
          <p:cNvPr id="6" name="Subtitle 5">
            <a:extLst>
              <a:ext uri="{FF2B5EF4-FFF2-40B4-BE49-F238E27FC236}">
                <a16:creationId xmlns:a16="http://schemas.microsoft.com/office/drawing/2014/main" id="{C6FC078F-E235-8EB2-D65D-437B9708CDCF}"/>
              </a:ext>
            </a:extLst>
          </p:cNvPr>
          <p:cNvSpPr>
            <a:spLocks noGrp="1"/>
          </p:cNvSpPr>
          <p:nvPr>
            <p:ph type="subTitle" idx="2"/>
          </p:nvPr>
        </p:nvSpPr>
        <p:spPr/>
        <p:txBody>
          <a:bodyPr/>
          <a:lstStyle/>
          <a:p>
            <a:r>
              <a:rPr lang="en-US" dirty="0"/>
              <a:t>Lecture 16, CS70 Summer 2025</a:t>
            </a:r>
          </a:p>
        </p:txBody>
      </p:sp>
    </p:spTree>
    <p:extLst>
      <p:ext uri="{BB962C8B-B14F-4D97-AF65-F5344CB8AC3E}">
        <p14:creationId xmlns:p14="http://schemas.microsoft.com/office/powerpoint/2010/main" val="13314793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D2467A-F655-4928-B712-EAAFDA6F472E}"/>
              </a:ext>
            </a:extLst>
          </p:cNvPr>
          <p:cNvSpPr>
            <a:spLocks noGrp="1"/>
          </p:cNvSpPr>
          <p:nvPr>
            <p:ph type="title"/>
          </p:nvPr>
        </p:nvSpPr>
        <p:spPr/>
        <p:txBody>
          <a:bodyPr/>
          <a:lstStyle/>
          <a:p>
            <a:r>
              <a:rPr lang="en-US"/>
              <a:t>Birthdays</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73C1CEC5-C237-469A-B717-C83A4AB846E1}"/>
                  </a:ext>
                </a:extLst>
              </p:cNvPr>
              <p:cNvSpPr>
                <a:spLocks noGrp="1"/>
              </p:cNvSpPr>
              <p:nvPr>
                <p:ph type="body" idx="1"/>
              </p:nvPr>
            </p:nvSpPr>
            <p:spPr/>
            <p:txBody>
              <a:bodyPr/>
              <a:lstStyle/>
              <a:p>
                <a:pPr marL="101600" indent="0">
                  <a:buNone/>
                </a:pPr>
                <a:r>
                  <a:rPr lang="en-US"/>
                  <a:t>Suppose we have 50 people in a room who all have a birthday between day 1 and day 365. What is the chance that two of those 50 people share the same birthday?</a:t>
                </a:r>
              </a:p>
              <a:p>
                <a:pPr marL="387350" indent="-285750"/>
                <a:r>
                  <a:rPr lang="en-US"/>
                  <a:t>Compute by counting number of birthday combinations with no repeats.</a:t>
                </a:r>
              </a:p>
              <a:p>
                <a:pPr marL="387350" indent="-285750"/>
                <a:endParaRPr lang="en-US"/>
              </a:p>
              <a:p>
                <a:pPr marL="101600" indent="0">
                  <a:buNone/>
                </a:pPr>
                <a14:m>
                  <m:oMathPara xmlns:m="http://schemas.openxmlformats.org/officeDocument/2006/math">
                    <m:oMathParaPr>
                      <m:jc m:val="centerGroup"/>
                    </m:oMathParaPr>
                    <m:oMath xmlns:m="http://schemas.openxmlformats.org/officeDocument/2006/math">
                      <m:d>
                        <m:dPr>
                          <m:begChr m:val="|"/>
                          <m:endChr m:val="|"/>
                          <m:ctrlPr>
                            <a:rPr lang="en-US" i="1" smtClean="0">
                              <a:solidFill>
                                <a:schemeClr val="accent3"/>
                              </a:solidFill>
                              <a:latin typeface="Cambria Math" panose="02040503050406030204" pitchFamily="18" charset="0"/>
                            </a:rPr>
                          </m:ctrlPr>
                        </m:dPr>
                        <m:e>
                          <m:acc>
                            <m:accPr>
                              <m:chr m:val="̅"/>
                              <m:ctrlPr>
                                <a:rPr lang="en-US" i="1">
                                  <a:solidFill>
                                    <a:schemeClr val="accent3"/>
                                  </a:solidFill>
                                  <a:latin typeface="Cambria Math" panose="02040503050406030204" pitchFamily="18" charset="0"/>
                                </a:rPr>
                              </m:ctrlPr>
                            </m:accPr>
                            <m:e>
                              <m:r>
                                <a:rPr lang="en-US" i="1">
                                  <a:solidFill>
                                    <a:schemeClr val="accent3"/>
                                  </a:solidFill>
                                  <a:latin typeface="Cambria Math" panose="02040503050406030204" pitchFamily="18" charset="0"/>
                                </a:rPr>
                                <m:t>𝐴</m:t>
                              </m:r>
                            </m:e>
                          </m:acc>
                        </m:e>
                      </m:d>
                      <m:r>
                        <a:rPr lang="en-US" i="1">
                          <a:latin typeface="Cambria Math" panose="02040503050406030204" pitchFamily="18" charset="0"/>
                        </a:rPr>
                        <m:t>=365×364×…×316</m:t>
                      </m:r>
                    </m:oMath>
                  </m:oMathPara>
                </a14:m>
                <a:endParaRPr lang="en-US"/>
              </a:p>
              <a:p>
                <a:pPr marL="101600" indent="0">
                  <a:buNone/>
                </a:pPr>
                <a:endParaRPr lang="en-US"/>
              </a:p>
              <a:p>
                <a:pPr marL="101600" indent="0">
                  <a:buNone/>
                </a:pPr>
                <a:r>
                  <a:rPr lang="en-US"/>
                  <a:t>Suppose we want to generalize to the case where we have </a:t>
                </a:r>
                <a14:m>
                  <m:oMath xmlns:m="http://schemas.openxmlformats.org/officeDocument/2006/math">
                    <m:r>
                      <a:rPr lang="en-US" b="0" i="1" smtClean="0">
                        <a:latin typeface="Cambria Math" panose="02040503050406030204" pitchFamily="18" charset="0"/>
                      </a:rPr>
                      <m:t>𝑛</m:t>
                    </m:r>
                  </m:oMath>
                </a14:m>
                <a:r>
                  <a:rPr lang="en-US"/>
                  <a:t> people. What is </a:t>
                </a:r>
                <a14:m>
                  <m:oMath xmlns:m="http://schemas.openxmlformats.org/officeDocument/2006/math">
                    <m:d>
                      <m:dPr>
                        <m:begChr m:val="|"/>
                        <m:endChr m:val="|"/>
                        <m:ctrlPr>
                          <a:rPr lang="en-US" i="1">
                            <a:solidFill>
                              <a:schemeClr val="accent3"/>
                            </a:solidFill>
                            <a:latin typeface="Cambria Math" panose="02040503050406030204" pitchFamily="18" charset="0"/>
                          </a:rPr>
                        </m:ctrlPr>
                      </m:dPr>
                      <m:e>
                        <m:acc>
                          <m:accPr>
                            <m:chr m:val="̅"/>
                            <m:ctrlPr>
                              <a:rPr lang="en-US" i="1">
                                <a:solidFill>
                                  <a:schemeClr val="accent3"/>
                                </a:solidFill>
                                <a:latin typeface="Cambria Math" panose="02040503050406030204" pitchFamily="18" charset="0"/>
                              </a:rPr>
                            </m:ctrlPr>
                          </m:accPr>
                          <m:e>
                            <m:r>
                              <a:rPr lang="en-US" i="1">
                                <a:solidFill>
                                  <a:schemeClr val="accent3"/>
                                </a:solidFill>
                                <a:latin typeface="Cambria Math" panose="02040503050406030204" pitchFamily="18" charset="0"/>
                              </a:rPr>
                              <m:t>𝐴</m:t>
                            </m:r>
                          </m:e>
                        </m:acc>
                      </m:e>
                    </m:d>
                  </m:oMath>
                </a14:m>
                <a:r>
                  <a:rPr lang="en-US"/>
                  <a:t> in that case? </a:t>
                </a:r>
              </a:p>
            </p:txBody>
          </p:sp>
        </mc:Choice>
        <mc:Fallback xmlns="">
          <p:sp>
            <p:nvSpPr>
              <p:cNvPr id="6" name="Text Placeholder 5">
                <a:extLst>
                  <a:ext uri="{FF2B5EF4-FFF2-40B4-BE49-F238E27FC236}">
                    <a16:creationId xmlns:a16="http://schemas.microsoft.com/office/drawing/2014/main" id="{73C1CEC5-C237-469A-B717-C83A4AB846E1}"/>
                  </a:ext>
                </a:extLst>
              </p:cNvPr>
              <p:cNvSpPr>
                <a:spLocks noGrp="1" noRot="1" noChangeAspect="1" noMove="1" noResize="1" noEditPoints="1" noAdjustHandles="1" noChangeArrowheads="1" noChangeShapeType="1" noTextEdit="1"/>
              </p:cNvSpPr>
              <p:nvPr>
                <p:ph type="body" idx="1"/>
              </p:nvPr>
            </p:nvSpPr>
            <p:spPr>
              <a:blipFill>
                <a:blip r:embed="rId2"/>
                <a:stretch>
                  <a:fillRect r="-13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C793AB1-832A-3007-2FD9-CFE0A6D94192}"/>
                  </a:ext>
                </a:extLst>
              </p:cNvPr>
              <p:cNvSpPr txBox="1"/>
              <p:nvPr/>
            </p:nvSpPr>
            <p:spPr>
              <a:xfrm>
                <a:off x="1676400" y="4171950"/>
                <a:ext cx="6172200" cy="61837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𝑃</m:t>
                      </m:r>
                      <m:d>
                        <m:dPr>
                          <m:ctrlPr>
                            <a:rPr lang="en-US" sz="1800" b="0" i="1" smtClean="0">
                              <a:latin typeface="Cambria Math" panose="02040503050406030204" pitchFamily="18" charset="0"/>
                            </a:rPr>
                          </m:ctrlPr>
                        </m:dPr>
                        <m:e>
                          <m:r>
                            <a:rPr lang="en-US" sz="1800" b="0" i="1" smtClean="0">
                              <a:solidFill>
                                <a:schemeClr val="accent2"/>
                              </a:solidFill>
                              <a:latin typeface="Cambria Math" panose="02040503050406030204" pitchFamily="18" charset="0"/>
                            </a:rPr>
                            <m:t>𝐴</m:t>
                          </m:r>
                        </m:e>
                      </m:d>
                      <m:r>
                        <a:rPr lang="en-US" sz="1800" b="0" i="1" smtClean="0">
                          <a:latin typeface="Cambria Math" panose="02040503050406030204" pitchFamily="18" charset="0"/>
                        </a:rPr>
                        <m:t>=1−</m:t>
                      </m:r>
                      <m:f>
                        <m:fPr>
                          <m:ctrlPr>
                            <a:rPr lang="en-US" sz="1800" i="1">
                              <a:latin typeface="Cambria Math" panose="02040503050406030204" pitchFamily="18" charset="0"/>
                            </a:rPr>
                          </m:ctrlPr>
                        </m:fPr>
                        <m:num>
                          <m:r>
                            <a:rPr lang="en-US" sz="1800" i="1" smtClean="0">
                              <a:solidFill>
                                <a:schemeClr val="accent3"/>
                              </a:solidFill>
                              <a:latin typeface="Cambria Math" panose="02040503050406030204" pitchFamily="18" charset="0"/>
                            </a:rPr>
                            <m:t>365×364×…×316</m:t>
                          </m:r>
                        </m:num>
                        <m:den>
                          <m:sSup>
                            <m:sSupPr>
                              <m:ctrlPr>
                                <a:rPr lang="en-US" sz="1800" i="1">
                                  <a:latin typeface="Cambria Math" panose="02040503050406030204" pitchFamily="18" charset="0"/>
                                </a:rPr>
                              </m:ctrlPr>
                            </m:sSupPr>
                            <m:e>
                              <m:r>
                                <a:rPr lang="en-US" sz="1800" i="1">
                                  <a:latin typeface="Cambria Math" panose="02040503050406030204" pitchFamily="18" charset="0"/>
                                </a:rPr>
                                <m:t>365</m:t>
                              </m:r>
                            </m:e>
                            <m:sup>
                              <m:r>
                                <a:rPr lang="en-US" sz="1800" i="1">
                                  <a:latin typeface="Cambria Math" panose="02040503050406030204" pitchFamily="18" charset="0"/>
                                </a:rPr>
                                <m:t>50</m:t>
                              </m:r>
                            </m:sup>
                          </m:sSup>
                        </m:den>
                      </m:f>
                      <m:r>
                        <a:rPr lang="en-US" sz="1800" b="0" i="1" smtClean="0">
                          <a:latin typeface="Cambria Math" panose="02040503050406030204" pitchFamily="18" charset="0"/>
                        </a:rPr>
                        <m:t>≈1−</m:t>
                      </m:r>
                      <m:r>
                        <a:rPr lang="en-US" sz="1800" b="0" i="1" smtClean="0">
                          <a:solidFill>
                            <a:schemeClr val="accent3"/>
                          </a:solidFill>
                          <a:latin typeface="Cambria Math" panose="02040503050406030204" pitchFamily="18" charset="0"/>
                        </a:rPr>
                        <m:t>0.03</m:t>
                      </m:r>
                      <m:r>
                        <a:rPr lang="en-US" sz="1800" i="1">
                          <a:latin typeface="Cambria Math" panose="02040503050406030204" pitchFamily="18" charset="0"/>
                        </a:rPr>
                        <m:t>≈</m:t>
                      </m:r>
                      <m:r>
                        <a:rPr lang="en-US" sz="1800" b="0" i="1" smtClean="0">
                          <a:solidFill>
                            <a:schemeClr val="accent2"/>
                          </a:solidFill>
                          <a:latin typeface="Cambria Math" panose="02040503050406030204" pitchFamily="18" charset="0"/>
                        </a:rPr>
                        <m:t>0.97</m:t>
                      </m:r>
                    </m:oMath>
                  </m:oMathPara>
                </a14:m>
                <a:endParaRPr lang="en-US" sz="1800"/>
              </a:p>
            </p:txBody>
          </p:sp>
        </mc:Choice>
        <mc:Fallback xmlns="">
          <p:sp>
            <p:nvSpPr>
              <p:cNvPr id="7" name="TextBox 6">
                <a:extLst>
                  <a:ext uri="{FF2B5EF4-FFF2-40B4-BE49-F238E27FC236}">
                    <a16:creationId xmlns:a16="http://schemas.microsoft.com/office/drawing/2014/main" id="{8C793AB1-832A-3007-2FD9-CFE0A6D94192}"/>
                  </a:ext>
                </a:extLst>
              </p:cNvPr>
              <p:cNvSpPr txBox="1">
                <a:spLocks noRot="1" noChangeAspect="1" noMove="1" noResize="1" noEditPoints="1" noAdjustHandles="1" noChangeArrowheads="1" noChangeShapeType="1" noTextEdit="1"/>
              </p:cNvSpPr>
              <p:nvPr/>
            </p:nvSpPr>
            <p:spPr>
              <a:xfrm>
                <a:off x="1676400" y="4171950"/>
                <a:ext cx="6172200" cy="618374"/>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723506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D2467A-F655-4928-B712-EAAFDA6F472E}"/>
              </a:ext>
            </a:extLst>
          </p:cNvPr>
          <p:cNvSpPr>
            <a:spLocks noGrp="1"/>
          </p:cNvSpPr>
          <p:nvPr>
            <p:ph type="title"/>
          </p:nvPr>
        </p:nvSpPr>
        <p:spPr/>
        <p:txBody>
          <a:bodyPr/>
          <a:lstStyle/>
          <a:p>
            <a:r>
              <a:rPr lang="en-US"/>
              <a:t>Birthdays</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73C1CEC5-C237-469A-B717-C83A4AB846E1}"/>
                  </a:ext>
                </a:extLst>
              </p:cNvPr>
              <p:cNvSpPr>
                <a:spLocks noGrp="1"/>
              </p:cNvSpPr>
              <p:nvPr>
                <p:ph type="body" idx="1"/>
              </p:nvPr>
            </p:nvSpPr>
            <p:spPr/>
            <p:txBody>
              <a:bodyPr/>
              <a:lstStyle/>
              <a:p>
                <a:pPr marL="101600" indent="0">
                  <a:buNone/>
                </a:pPr>
                <a:r>
                  <a:rPr lang="en-US"/>
                  <a:t>Suppose we have 50 people in a room who all have a birthday between day 1 and day 365. What is the chance that two of those 50 people share the same birthday?</a:t>
                </a:r>
              </a:p>
              <a:p>
                <a:pPr marL="387350" indent="-285750"/>
                <a:r>
                  <a:rPr lang="en-US"/>
                  <a:t>Compute by counting number of birthday combinations with no repeats.</a:t>
                </a:r>
              </a:p>
              <a:p>
                <a:pPr marL="387350" indent="-285750"/>
                <a:endParaRPr lang="en-US"/>
              </a:p>
              <a:p>
                <a:pPr marL="101600" indent="0">
                  <a:buNone/>
                </a:pPr>
                <a14:m>
                  <m:oMathPara xmlns:m="http://schemas.openxmlformats.org/officeDocument/2006/math">
                    <m:oMathParaPr>
                      <m:jc m:val="centerGroup"/>
                    </m:oMathParaPr>
                    <m:oMath xmlns:m="http://schemas.openxmlformats.org/officeDocument/2006/math">
                      <m:d>
                        <m:dPr>
                          <m:begChr m:val="|"/>
                          <m:endChr m:val="|"/>
                          <m:ctrlPr>
                            <a:rPr lang="en-US" i="1" smtClean="0">
                              <a:solidFill>
                                <a:schemeClr val="accent3"/>
                              </a:solidFill>
                              <a:latin typeface="Cambria Math" panose="02040503050406030204" pitchFamily="18" charset="0"/>
                            </a:rPr>
                          </m:ctrlPr>
                        </m:dPr>
                        <m:e>
                          <m:acc>
                            <m:accPr>
                              <m:chr m:val="̅"/>
                              <m:ctrlPr>
                                <a:rPr lang="en-US" i="1">
                                  <a:solidFill>
                                    <a:schemeClr val="accent3"/>
                                  </a:solidFill>
                                  <a:latin typeface="Cambria Math" panose="02040503050406030204" pitchFamily="18" charset="0"/>
                                </a:rPr>
                              </m:ctrlPr>
                            </m:accPr>
                            <m:e>
                              <m:r>
                                <a:rPr lang="en-US" i="1">
                                  <a:solidFill>
                                    <a:schemeClr val="accent3"/>
                                  </a:solidFill>
                                  <a:latin typeface="Cambria Math" panose="02040503050406030204" pitchFamily="18" charset="0"/>
                                </a:rPr>
                                <m:t>𝐴</m:t>
                              </m:r>
                            </m:e>
                          </m:acc>
                        </m:e>
                      </m:d>
                      <m:r>
                        <a:rPr lang="en-US" i="1">
                          <a:latin typeface="Cambria Math" panose="02040503050406030204" pitchFamily="18" charset="0"/>
                        </a:rPr>
                        <m:t>=365×364×…×316</m:t>
                      </m:r>
                    </m:oMath>
                  </m:oMathPara>
                </a14:m>
                <a:endParaRPr lang="en-US"/>
              </a:p>
              <a:p>
                <a:pPr marL="101600" indent="0">
                  <a:buNone/>
                </a:pPr>
                <a:endParaRPr lang="en-US"/>
              </a:p>
              <a:p>
                <a:pPr marL="101600" indent="0">
                  <a:buNone/>
                </a:pPr>
                <a:r>
                  <a:rPr lang="en-US"/>
                  <a:t>Suppose we want to generalize to the case where we have </a:t>
                </a:r>
                <a14:m>
                  <m:oMath xmlns:m="http://schemas.openxmlformats.org/officeDocument/2006/math">
                    <m:r>
                      <a:rPr lang="en-US" b="0" i="1" smtClean="0">
                        <a:latin typeface="Cambria Math" panose="02040503050406030204" pitchFamily="18" charset="0"/>
                      </a:rPr>
                      <m:t>𝑛</m:t>
                    </m:r>
                  </m:oMath>
                </a14:m>
                <a:r>
                  <a:rPr lang="en-US"/>
                  <a:t> people. What is </a:t>
                </a:r>
                <a14:m>
                  <m:oMath xmlns:m="http://schemas.openxmlformats.org/officeDocument/2006/math">
                    <m:d>
                      <m:dPr>
                        <m:begChr m:val="|"/>
                        <m:endChr m:val="|"/>
                        <m:ctrlPr>
                          <a:rPr lang="en-US" i="1">
                            <a:solidFill>
                              <a:schemeClr val="accent3"/>
                            </a:solidFill>
                            <a:latin typeface="Cambria Math" panose="02040503050406030204" pitchFamily="18" charset="0"/>
                          </a:rPr>
                        </m:ctrlPr>
                      </m:dPr>
                      <m:e>
                        <m:acc>
                          <m:accPr>
                            <m:chr m:val="̅"/>
                            <m:ctrlPr>
                              <a:rPr lang="en-US" i="1">
                                <a:solidFill>
                                  <a:schemeClr val="accent3"/>
                                </a:solidFill>
                                <a:latin typeface="Cambria Math" panose="02040503050406030204" pitchFamily="18" charset="0"/>
                              </a:rPr>
                            </m:ctrlPr>
                          </m:accPr>
                          <m:e>
                            <m:r>
                              <a:rPr lang="en-US" i="1">
                                <a:solidFill>
                                  <a:schemeClr val="accent3"/>
                                </a:solidFill>
                                <a:latin typeface="Cambria Math" panose="02040503050406030204" pitchFamily="18" charset="0"/>
                              </a:rPr>
                              <m:t>𝐴</m:t>
                            </m:r>
                          </m:e>
                        </m:acc>
                      </m:e>
                    </m:d>
                  </m:oMath>
                </a14:m>
                <a:r>
                  <a:rPr lang="en-US"/>
                  <a:t> in that case? </a:t>
                </a:r>
              </a:p>
            </p:txBody>
          </p:sp>
        </mc:Choice>
        <mc:Fallback xmlns="">
          <p:sp>
            <p:nvSpPr>
              <p:cNvPr id="6" name="Text Placeholder 5">
                <a:extLst>
                  <a:ext uri="{FF2B5EF4-FFF2-40B4-BE49-F238E27FC236}">
                    <a16:creationId xmlns:a16="http://schemas.microsoft.com/office/drawing/2014/main" id="{73C1CEC5-C237-469A-B717-C83A4AB846E1}"/>
                  </a:ext>
                </a:extLst>
              </p:cNvPr>
              <p:cNvSpPr>
                <a:spLocks noGrp="1" noRot="1" noChangeAspect="1" noMove="1" noResize="1" noEditPoints="1" noAdjustHandles="1" noChangeArrowheads="1" noChangeShapeType="1" noTextEdit="1"/>
              </p:cNvSpPr>
              <p:nvPr>
                <p:ph type="body" idx="1"/>
              </p:nvPr>
            </p:nvSpPr>
            <p:spPr>
              <a:blipFill>
                <a:blip r:embed="rId2"/>
                <a:stretch>
                  <a:fillRect r="-13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7874EC1-739B-8A23-DDB2-E5D0D0722118}"/>
                  </a:ext>
                </a:extLst>
              </p:cNvPr>
              <p:cNvSpPr txBox="1"/>
              <p:nvPr/>
            </p:nvSpPr>
            <p:spPr>
              <a:xfrm>
                <a:off x="2069228" y="4019550"/>
                <a:ext cx="4596232" cy="36990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800" i="1" smtClean="0">
                              <a:solidFill>
                                <a:schemeClr val="accent3"/>
                              </a:solidFill>
                              <a:latin typeface="Cambria Math" panose="02040503050406030204" pitchFamily="18" charset="0"/>
                            </a:rPr>
                          </m:ctrlPr>
                        </m:dPr>
                        <m:e>
                          <m:acc>
                            <m:accPr>
                              <m:chr m:val="̅"/>
                              <m:ctrlPr>
                                <a:rPr lang="en-US" sz="1800" i="1">
                                  <a:solidFill>
                                    <a:schemeClr val="accent3"/>
                                  </a:solidFill>
                                  <a:latin typeface="Cambria Math" panose="02040503050406030204" pitchFamily="18" charset="0"/>
                                </a:rPr>
                              </m:ctrlPr>
                            </m:accPr>
                            <m:e>
                              <m:r>
                                <a:rPr lang="en-US" sz="1800" i="1">
                                  <a:solidFill>
                                    <a:schemeClr val="accent3"/>
                                  </a:solidFill>
                                  <a:latin typeface="Cambria Math" panose="02040503050406030204" pitchFamily="18" charset="0"/>
                                </a:rPr>
                                <m:t>𝐴</m:t>
                              </m:r>
                            </m:e>
                          </m:acc>
                        </m:e>
                      </m:d>
                      <m:r>
                        <a:rPr lang="en-US" sz="1800" i="1">
                          <a:latin typeface="Cambria Math" panose="02040503050406030204" pitchFamily="18" charset="0"/>
                        </a:rPr>
                        <m:t>=365×364×…×</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365−</m:t>
                          </m:r>
                          <m:r>
                            <a:rPr lang="en-US" sz="1800" b="0" i="1" smtClean="0">
                              <a:latin typeface="Cambria Math" panose="02040503050406030204" pitchFamily="18" charset="0"/>
                            </a:rPr>
                            <m:t>𝑛</m:t>
                          </m:r>
                          <m:r>
                            <a:rPr lang="en-US" sz="1800" b="0" i="1" smtClean="0">
                              <a:latin typeface="Cambria Math" panose="02040503050406030204" pitchFamily="18" charset="0"/>
                            </a:rPr>
                            <m:t>+1</m:t>
                          </m:r>
                        </m:e>
                      </m:d>
                    </m:oMath>
                  </m:oMathPara>
                </a14:m>
                <a:endParaRPr lang="en-US" sz="1800"/>
              </a:p>
            </p:txBody>
          </p:sp>
        </mc:Choice>
        <mc:Fallback xmlns="">
          <p:sp>
            <p:nvSpPr>
              <p:cNvPr id="8" name="TextBox 7">
                <a:extLst>
                  <a:ext uri="{FF2B5EF4-FFF2-40B4-BE49-F238E27FC236}">
                    <a16:creationId xmlns:a16="http://schemas.microsoft.com/office/drawing/2014/main" id="{77874EC1-739B-8A23-DDB2-E5D0D0722118}"/>
                  </a:ext>
                </a:extLst>
              </p:cNvPr>
              <p:cNvSpPr txBox="1">
                <a:spLocks noRot="1" noChangeAspect="1" noMove="1" noResize="1" noEditPoints="1" noAdjustHandles="1" noChangeArrowheads="1" noChangeShapeType="1" noTextEdit="1"/>
              </p:cNvSpPr>
              <p:nvPr/>
            </p:nvSpPr>
            <p:spPr>
              <a:xfrm>
                <a:off x="2069228" y="4019550"/>
                <a:ext cx="4596232" cy="369909"/>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286689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D2467A-F655-4928-B712-EAAFDA6F472E}"/>
              </a:ext>
            </a:extLst>
          </p:cNvPr>
          <p:cNvSpPr>
            <a:spLocks noGrp="1"/>
          </p:cNvSpPr>
          <p:nvPr>
            <p:ph type="title"/>
          </p:nvPr>
        </p:nvSpPr>
        <p:spPr/>
        <p:txBody>
          <a:bodyPr/>
          <a:lstStyle/>
          <a:p>
            <a:r>
              <a:rPr lang="en-US"/>
              <a:t>Birthdays</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73C1CEC5-C237-469A-B717-C83A4AB846E1}"/>
                  </a:ext>
                </a:extLst>
              </p:cNvPr>
              <p:cNvSpPr>
                <a:spLocks noGrp="1"/>
              </p:cNvSpPr>
              <p:nvPr>
                <p:ph type="body" idx="1"/>
              </p:nvPr>
            </p:nvSpPr>
            <p:spPr/>
            <p:txBody>
              <a:bodyPr/>
              <a:lstStyle/>
              <a:p>
                <a:pPr marL="101600" indent="0">
                  <a:buNone/>
                </a:pPr>
                <a:r>
                  <a:rPr lang="en-US"/>
                  <a:t>Suppose we have </a:t>
                </a:r>
                <a14:m>
                  <m:oMath xmlns:m="http://schemas.openxmlformats.org/officeDocument/2006/math">
                    <m:r>
                      <a:rPr lang="en-US" i="1" dirty="0" smtClean="0">
                        <a:latin typeface="Cambria Math" panose="02040503050406030204" pitchFamily="18" charset="0"/>
                      </a:rPr>
                      <m:t>𝑛</m:t>
                    </m:r>
                  </m:oMath>
                </a14:m>
                <a:r>
                  <a:rPr lang="en-US"/>
                  <a:t> people in a room who all have a birthday between day 1 and day 365. What is the chance that two of those </a:t>
                </a:r>
                <a14:m>
                  <m:oMath xmlns:m="http://schemas.openxmlformats.org/officeDocument/2006/math">
                    <m:r>
                      <a:rPr lang="en-US" b="0" i="1" smtClean="0">
                        <a:latin typeface="Cambria Math" panose="02040503050406030204" pitchFamily="18" charset="0"/>
                      </a:rPr>
                      <m:t>𝑛</m:t>
                    </m:r>
                  </m:oMath>
                </a14:m>
                <a:r>
                  <a:rPr lang="en-US"/>
                  <a:t> people share the same birthday?</a:t>
                </a:r>
              </a:p>
              <a:p>
                <a:pPr marL="101600" indent="0">
                  <a:buNone/>
                </a:pPr>
                <a:endParaRPr lang="en-US"/>
              </a:p>
              <a:p>
                <a:pPr marL="101600" indent="0">
                  <a:buNone/>
                </a:pPr>
                <a:endParaRPr lang="en-US"/>
              </a:p>
            </p:txBody>
          </p:sp>
        </mc:Choice>
        <mc:Fallback xmlns="">
          <p:sp>
            <p:nvSpPr>
              <p:cNvPr id="6" name="Text Placeholder 5">
                <a:extLst>
                  <a:ext uri="{FF2B5EF4-FFF2-40B4-BE49-F238E27FC236}">
                    <a16:creationId xmlns:a16="http://schemas.microsoft.com/office/drawing/2014/main" id="{73C1CEC5-C237-469A-B717-C83A4AB846E1}"/>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C793AB1-832A-3007-2FD9-CFE0A6D94192}"/>
                  </a:ext>
                </a:extLst>
              </p:cNvPr>
              <p:cNvSpPr txBox="1"/>
              <p:nvPr/>
            </p:nvSpPr>
            <p:spPr>
              <a:xfrm>
                <a:off x="824044" y="1733550"/>
                <a:ext cx="7086600" cy="62991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𝑃</m:t>
                      </m:r>
                      <m:d>
                        <m:dPr>
                          <m:ctrlPr>
                            <a:rPr lang="en-US" sz="1800" b="0" i="1" smtClean="0">
                              <a:latin typeface="Cambria Math" panose="02040503050406030204" pitchFamily="18" charset="0"/>
                            </a:rPr>
                          </m:ctrlPr>
                        </m:dPr>
                        <m:e>
                          <m:r>
                            <a:rPr lang="en-US" sz="1800" b="0" i="1" smtClean="0">
                              <a:solidFill>
                                <a:schemeClr val="accent2"/>
                              </a:solidFill>
                              <a:latin typeface="Cambria Math" panose="02040503050406030204" pitchFamily="18" charset="0"/>
                            </a:rPr>
                            <m:t>𝐴</m:t>
                          </m:r>
                        </m:e>
                      </m:d>
                      <m:r>
                        <a:rPr lang="en-US" sz="1800" b="0" i="1" smtClean="0">
                          <a:latin typeface="Cambria Math" panose="02040503050406030204" pitchFamily="18" charset="0"/>
                        </a:rPr>
                        <m:t>=1−</m:t>
                      </m:r>
                      <m:f>
                        <m:fPr>
                          <m:ctrlPr>
                            <a:rPr lang="en-US" sz="1800" i="1">
                              <a:latin typeface="Cambria Math" panose="02040503050406030204" pitchFamily="18" charset="0"/>
                            </a:rPr>
                          </m:ctrlPr>
                        </m:fPr>
                        <m:num>
                          <m:r>
                            <a:rPr lang="en-US" sz="1800" i="1" smtClean="0">
                              <a:solidFill>
                                <a:schemeClr val="accent3"/>
                              </a:solidFill>
                              <a:latin typeface="Cambria Math" panose="02040503050406030204" pitchFamily="18" charset="0"/>
                            </a:rPr>
                            <m:t>365×364×…×</m:t>
                          </m:r>
                          <m:d>
                            <m:dPr>
                              <m:ctrlPr>
                                <a:rPr lang="en-US" sz="1800" b="0" i="1" smtClean="0">
                                  <a:solidFill>
                                    <a:schemeClr val="accent3"/>
                                  </a:solidFill>
                                  <a:latin typeface="Cambria Math" panose="02040503050406030204" pitchFamily="18" charset="0"/>
                                </a:rPr>
                              </m:ctrlPr>
                            </m:dPr>
                            <m:e>
                              <m:r>
                                <a:rPr lang="en-US" sz="1800" b="0" i="1" smtClean="0">
                                  <a:solidFill>
                                    <a:schemeClr val="accent3"/>
                                  </a:solidFill>
                                  <a:latin typeface="Cambria Math" panose="02040503050406030204" pitchFamily="18" charset="0"/>
                                </a:rPr>
                                <m:t>365−</m:t>
                              </m:r>
                              <m:r>
                                <a:rPr lang="en-US" sz="1800" b="0" i="1" smtClean="0">
                                  <a:solidFill>
                                    <a:schemeClr val="accent3"/>
                                  </a:solidFill>
                                  <a:latin typeface="Cambria Math" panose="02040503050406030204" pitchFamily="18" charset="0"/>
                                </a:rPr>
                                <m:t>𝑛</m:t>
                              </m:r>
                              <m:r>
                                <a:rPr lang="en-US" sz="1800" b="0" i="1" smtClean="0">
                                  <a:solidFill>
                                    <a:schemeClr val="accent3"/>
                                  </a:solidFill>
                                  <a:latin typeface="Cambria Math" panose="02040503050406030204" pitchFamily="18" charset="0"/>
                                </a:rPr>
                                <m:t>+1</m:t>
                              </m:r>
                            </m:e>
                          </m:d>
                        </m:num>
                        <m:den>
                          <m:sSup>
                            <m:sSupPr>
                              <m:ctrlPr>
                                <a:rPr lang="en-US" sz="1800" i="1">
                                  <a:latin typeface="Cambria Math" panose="02040503050406030204" pitchFamily="18" charset="0"/>
                                </a:rPr>
                              </m:ctrlPr>
                            </m:sSupPr>
                            <m:e>
                              <m:r>
                                <a:rPr lang="en-US" sz="1800" i="1">
                                  <a:latin typeface="Cambria Math" panose="02040503050406030204" pitchFamily="18" charset="0"/>
                                </a:rPr>
                                <m:t>365</m:t>
                              </m:r>
                            </m:e>
                            <m:sup>
                              <m:r>
                                <a:rPr lang="en-US" sz="1800" b="0" i="1" smtClean="0">
                                  <a:latin typeface="Cambria Math" panose="02040503050406030204" pitchFamily="18" charset="0"/>
                                </a:rPr>
                                <m:t>𝑛</m:t>
                              </m:r>
                            </m:sup>
                          </m:sSup>
                        </m:den>
                      </m:f>
                    </m:oMath>
                  </m:oMathPara>
                </a14:m>
                <a:endParaRPr lang="en-US" sz="1800"/>
              </a:p>
            </p:txBody>
          </p:sp>
        </mc:Choice>
        <mc:Fallback xmlns="">
          <p:sp>
            <p:nvSpPr>
              <p:cNvPr id="7" name="TextBox 6">
                <a:extLst>
                  <a:ext uri="{FF2B5EF4-FFF2-40B4-BE49-F238E27FC236}">
                    <a16:creationId xmlns:a16="http://schemas.microsoft.com/office/drawing/2014/main" id="{8C793AB1-832A-3007-2FD9-CFE0A6D94192}"/>
                  </a:ext>
                </a:extLst>
              </p:cNvPr>
              <p:cNvSpPr txBox="1">
                <a:spLocks noRot="1" noChangeAspect="1" noMove="1" noResize="1" noEditPoints="1" noAdjustHandles="1" noChangeArrowheads="1" noChangeShapeType="1" noTextEdit="1"/>
              </p:cNvSpPr>
              <p:nvPr/>
            </p:nvSpPr>
            <p:spPr>
              <a:xfrm>
                <a:off x="824044" y="1733550"/>
                <a:ext cx="7086600" cy="629916"/>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903187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D2467A-F655-4928-B712-EAAFDA6F472E}"/>
              </a:ext>
            </a:extLst>
          </p:cNvPr>
          <p:cNvSpPr>
            <a:spLocks noGrp="1"/>
          </p:cNvSpPr>
          <p:nvPr>
            <p:ph type="title"/>
          </p:nvPr>
        </p:nvSpPr>
        <p:spPr/>
        <p:txBody>
          <a:bodyPr/>
          <a:lstStyle/>
          <a:p>
            <a:r>
              <a:rPr lang="en-US"/>
              <a:t>Quick Aside: Computing This Function</a:t>
            </a:r>
          </a:p>
        </p:txBody>
      </p:sp>
      <p:sp>
        <p:nvSpPr>
          <p:cNvPr id="6" name="Text Placeholder 5">
            <a:extLst>
              <a:ext uri="{FF2B5EF4-FFF2-40B4-BE49-F238E27FC236}">
                <a16:creationId xmlns:a16="http://schemas.microsoft.com/office/drawing/2014/main" id="{73C1CEC5-C237-469A-B717-C83A4AB846E1}"/>
              </a:ext>
            </a:extLst>
          </p:cNvPr>
          <p:cNvSpPr>
            <a:spLocks noGrp="1"/>
          </p:cNvSpPr>
          <p:nvPr>
            <p:ph type="body" idx="1"/>
          </p:nvPr>
        </p:nvSpPr>
        <p:spPr/>
        <p:txBody>
          <a:bodyPr/>
          <a:lstStyle/>
          <a:p>
            <a:pPr marL="101600" indent="0">
              <a:buNone/>
            </a:pPr>
            <a:r>
              <a:rPr lang="en-US"/>
              <a:t>Suppose we want to compute the results of the function below. </a:t>
            </a:r>
          </a:p>
          <a:p>
            <a:pPr marL="387350" indent="-285750"/>
            <a:r>
              <a:rPr lang="en-US"/>
              <a:t>Why might it be a bad idea to compute the numerator and denominator separately?</a:t>
            </a:r>
          </a:p>
          <a:p>
            <a:pPr marL="387350" indent="-285750"/>
            <a:r>
              <a:rPr lang="en-US"/>
              <a:t>How can we compute the result more efficiently?</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C793AB1-832A-3007-2FD9-CFE0A6D94192}"/>
                  </a:ext>
                </a:extLst>
              </p:cNvPr>
              <p:cNvSpPr txBox="1"/>
              <p:nvPr/>
            </p:nvSpPr>
            <p:spPr>
              <a:xfrm>
                <a:off x="824044" y="2256792"/>
                <a:ext cx="7086600" cy="62991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𝑃</m:t>
                      </m:r>
                      <m:d>
                        <m:dPr>
                          <m:ctrlPr>
                            <a:rPr lang="en-US" sz="1800" b="0" i="1" smtClean="0">
                              <a:latin typeface="Cambria Math" panose="02040503050406030204" pitchFamily="18" charset="0"/>
                            </a:rPr>
                          </m:ctrlPr>
                        </m:dPr>
                        <m:e>
                          <m:r>
                            <a:rPr lang="en-US" sz="1800" b="0" i="1" smtClean="0">
                              <a:solidFill>
                                <a:schemeClr val="accent2"/>
                              </a:solidFill>
                              <a:latin typeface="Cambria Math" panose="02040503050406030204" pitchFamily="18" charset="0"/>
                            </a:rPr>
                            <m:t>𝐴</m:t>
                          </m:r>
                        </m:e>
                      </m:d>
                      <m:r>
                        <a:rPr lang="en-US" sz="1800" b="0" i="1" smtClean="0">
                          <a:latin typeface="Cambria Math" panose="02040503050406030204" pitchFamily="18" charset="0"/>
                        </a:rPr>
                        <m:t>=1−</m:t>
                      </m:r>
                      <m:f>
                        <m:fPr>
                          <m:ctrlPr>
                            <a:rPr lang="en-US" sz="1800" i="1">
                              <a:latin typeface="Cambria Math" panose="02040503050406030204" pitchFamily="18" charset="0"/>
                            </a:rPr>
                          </m:ctrlPr>
                        </m:fPr>
                        <m:num>
                          <m:r>
                            <a:rPr lang="en-US" sz="1800" i="1" smtClean="0">
                              <a:solidFill>
                                <a:schemeClr val="accent3"/>
                              </a:solidFill>
                              <a:latin typeface="Cambria Math" panose="02040503050406030204" pitchFamily="18" charset="0"/>
                            </a:rPr>
                            <m:t>365×364×…×</m:t>
                          </m:r>
                          <m:d>
                            <m:dPr>
                              <m:ctrlPr>
                                <a:rPr lang="en-US" sz="1800" b="0" i="1" smtClean="0">
                                  <a:solidFill>
                                    <a:schemeClr val="accent3"/>
                                  </a:solidFill>
                                  <a:latin typeface="Cambria Math" panose="02040503050406030204" pitchFamily="18" charset="0"/>
                                </a:rPr>
                              </m:ctrlPr>
                            </m:dPr>
                            <m:e>
                              <m:r>
                                <a:rPr lang="en-US" sz="1800" b="0" i="1" smtClean="0">
                                  <a:solidFill>
                                    <a:schemeClr val="accent3"/>
                                  </a:solidFill>
                                  <a:latin typeface="Cambria Math" panose="02040503050406030204" pitchFamily="18" charset="0"/>
                                </a:rPr>
                                <m:t>365−</m:t>
                              </m:r>
                              <m:r>
                                <a:rPr lang="en-US" sz="1800" b="0" i="1" smtClean="0">
                                  <a:solidFill>
                                    <a:schemeClr val="accent3"/>
                                  </a:solidFill>
                                  <a:latin typeface="Cambria Math" panose="02040503050406030204" pitchFamily="18" charset="0"/>
                                </a:rPr>
                                <m:t>𝑛</m:t>
                              </m:r>
                              <m:r>
                                <a:rPr lang="en-US" sz="1800" b="0" i="1" smtClean="0">
                                  <a:solidFill>
                                    <a:schemeClr val="accent3"/>
                                  </a:solidFill>
                                  <a:latin typeface="Cambria Math" panose="02040503050406030204" pitchFamily="18" charset="0"/>
                                </a:rPr>
                                <m:t>+1</m:t>
                              </m:r>
                            </m:e>
                          </m:d>
                        </m:num>
                        <m:den>
                          <m:sSup>
                            <m:sSupPr>
                              <m:ctrlPr>
                                <a:rPr lang="en-US" sz="1800" i="1">
                                  <a:latin typeface="Cambria Math" panose="02040503050406030204" pitchFamily="18" charset="0"/>
                                </a:rPr>
                              </m:ctrlPr>
                            </m:sSupPr>
                            <m:e>
                              <m:r>
                                <a:rPr lang="en-US" sz="1800" i="1">
                                  <a:latin typeface="Cambria Math" panose="02040503050406030204" pitchFamily="18" charset="0"/>
                                </a:rPr>
                                <m:t>365</m:t>
                              </m:r>
                            </m:e>
                            <m:sup>
                              <m:r>
                                <a:rPr lang="en-US" sz="1800" b="0" i="1" smtClean="0">
                                  <a:latin typeface="Cambria Math" panose="02040503050406030204" pitchFamily="18" charset="0"/>
                                </a:rPr>
                                <m:t>𝑛</m:t>
                              </m:r>
                            </m:sup>
                          </m:sSup>
                        </m:den>
                      </m:f>
                    </m:oMath>
                  </m:oMathPara>
                </a14:m>
                <a:endParaRPr lang="en-US" sz="1800"/>
              </a:p>
            </p:txBody>
          </p:sp>
        </mc:Choice>
        <mc:Fallback xmlns="">
          <p:sp>
            <p:nvSpPr>
              <p:cNvPr id="7" name="TextBox 6">
                <a:extLst>
                  <a:ext uri="{FF2B5EF4-FFF2-40B4-BE49-F238E27FC236}">
                    <a16:creationId xmlns:a16="http://schemas.microsoft.com/office/drawing/2014/main" id="{8C793AB1-832A-3007-2FD9-CFE0A6D94192}"/>
                  </a:ext>
                </a:extLst>
              </p:cNvPr>
              <p:cNvSpPr txBox="1">
                <a:spLocks noRot="1" noChangeAspect="1" noMove="1" noResize="1" noEditPoints="1" noAdjustHandles="1" noChangeArrowheads="1" noChangeShapeType="1" noTextEdit="1"/>
              </p:cNvSpPr>
              <p:nvPr/>
            </p:nvSpPr>
            <p:spPr>
              <a:xfrm>
                <a:off x="824044" y="2256792"/>
                <a:ext cx="7086600" cy="629916"/>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826422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D2467A-F655-4928-B712-EAAFDA6F472E}"/>
              </a:ext>
            </a:extLst>
          </p:cNvPr>
          <p:cNvSpPr>
            <a:spLocks noGrp="1"/>
          </p:cNvSpPr>
          <p:nvPr>
            <p:ph type="title"/>
          </p:nvPr>
        </p:nvSpPr>
        <p:spPr/>
        <p:txBody>
          <a:bodyPr/>
          <a:lstStyle/>
          <a:p>
            <a:r>
              <a:rPr lang="en-US"/>
              <a:t>Quick Aside: Computing This Function</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73C1CEC5-C237-469A-B717-C83A4AB846E1}"/>
                  </a:ext>
                </a:extLst>
              </p:cNvPr>
              <p:cNvSpPr>
                <a:spLocks noGrp="1"/>
              </p:cNvSpPr>
              <p:nvPr>
                <p:ph type="body" idx="1"/>
              </p:nvPr>
            </p:nvSpPr>
            <p:spPr/>
            <p:txBody>
              <a:bodyPr/>
              <a:lstStyle/>
              <a:p>
                <a:pPr marL="101600" indent="0">
                  <a:buNone/>
                </a:pPr>
                <a:r>
                  <a:rPr lang="en-US"/>
                  <a:t>Suppose we want to compute the results of the function below. </a:t>
                </a:r>
              </a:p>
              <a:p>
                <a:pPr marL="387350" indent="-285750"/>
                <a:r>
                  <a:rPr lang="en-US"/>
                  <a:t>Why might it be a bad idea to compute the numerator and denominator separately?</a:t>
                </a:r>
              </a:p>
              <a:p>
                <a:pPr marL="844550" lvl="1" indent="-285750"/>
                <a:r>
                  <a:rPr lang="en-US" sz="1800"/>
                  <a:t>In many programming languages like Java, we’d get overflow issues.</a:t>
                </a:r>
              </a:p>
              <a:p>
                <a:pPr marL="844550" lvl="1" indent="-285750"/>
                <a:r>
                  <a:rPr lang="en-US" sz="1800"/>
                  <a:t>In languages that support huge integers, performance will be slow. </a:t>
                </a:r>
                <a14:m>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365</m:t>
                        </m:r>
                      </m:e>
                      <m:sup>
                        <m:r>
                          <a:rPr lang="en-US" sz="1800" b="0" i="1" smtClean="0">
                            <a:latin typeface="Cambria Math" panose="02040503050406030204" pitchFamily="18" charset="0"/>
                          </a:rPr>
                          <m:t>100</m:t>
                        </m:r>
                      </m:sup>
                    </m:sSup>
                  </m:oMath>
                </a14:m>
                <a:r>
                  <a:rPr lang="en-US" sz="1800"/>
                  <a:t> is an 852 bit number, much bigger than 64 bits for typical operations.</a:t>
                </a:r>
              </a:p>
              <a:p>
                <a:pPr marL="387350" indent="-285750"/>
                <a:r>
                  <a:rPr lang="en-US"/>
                  <a:t>How can we compute the result more efficiently?</a:t>
                </a:r>
              </a:p>
              <a:p>
                <a:pPr marL="844550" lvl="1" indent="-285750"/>
                <a:r>
                  <a:rPr lang="en-US" sz="1800"/>
                  <a:t>One idea: Compute product of </a:t>
                </a:r>
                <a14:m>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365</m:t>
                        </m:r>
                      </m:num>
                      <m:den>
                        <m:r>
                          <a:rPr lang="en-US" sz="1800" b="0" i="1" smtClean="0">
                            <a:latin typeface="Cambria Math" panose="02040503050406030204" pitchFamily="18" charset="0"/>
                          </a:rPr>
                          <m:t>365</m:t>
                        </m:r>
                      </m:den>
                    </m:f>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364</m:t>
                        </m:r>
                      </m:num>
                      <m:den>
                        <m:r>
                          <a:rPr lang="en-US" sz="1800" b="0" i="1" smtClean="0">
                            <a:latin typeface="Cambria Math" panose="02040503050406030204" pitchFamily="18" charset="0"/>
                          </a:rPr>
                          <m:t>365</m:t>
                        </m:r>
                      </m:den>
                    </m:f>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363</m:t>
                        </m:r>
                      </m:num>
                      <m:den>
                        <m:r>
                          <a:rPr lang="en-US" sz="1800" b="0" i="1" smtClean="0">
                            <a:latin typeface="Cambria Math" panose="02040503050406030204" pitchFamily="18" charset="0"/>
                          </a:rPr>
                          <m:t>365</m:t>
                        </m:r>
                      </m:den>
                    </m:f>
                    <m:r>
                      <a:rPr lang="en-US" sz="1800" b="0" i="1" smtClean="0">
                        <a:latin typeface="Cambria Math" panose="02040503050406030204" pitchFamily="18" charset="0"/>
                      </a:rPr>
                      <m:t>×…</m:t>
                    </m:r>
                  </m:oMath>
                </a14:m>
                <a:endParaRPr lang="en-US" sz="1800"/>
              </a:p>
              <a:p>
                <a:pPr marL="844550" lvl="1" indent="-285750"/>
                <a:r>
                  <a:rPr lang="en-US" sz="1800"/>
                  <a:t>You can compute this approximately in constant time (maybe try to come up with a technique, happy to discuss at office hours!)</a:t>
                </a:r>
              </a:p>
            </p:txBody>
          </p:sp>
        </mc:Choice>
        <mc:Fallback xmlns="">
          <p:sp>
            <p:nvSpPr>
              <p:cNvPr id="6" name="Text Placeholder 5">
                <a:extLst>
                  <a:ext uri="{FF2B5EF4-FFF2-40B4-BE49-F238E27FC236}">
                    <a16:creationId xmlns:a16="http://schemas.microsoft.com/office/drawing/2014/main" id="{73C1CEC5-C237-469A-B717-C83A4AB846E1}"/>
                  </a:ext>
                </a:extLst>
              </p:cNvPr>
              <p:cNvSpPr>
                <a:spLocks noGrp="1" noRot="1" noChangeAspect="1" noMove="1" noResize="1" noEditPoints="1" noAdjustHandles="1" noChangeArrowheads="1" noChangeShapeType="1" noTextEdit="1"/>
              </p:cNvSpPr>
              <p:nvPr>
                <p:ph type="body" idx="1"/>
              </p:nvPr>
            </p:nvSpPr>
            <p:spPr>
              <a:blipFill>
                <a:blip r:embed="rId2"/>
                <a:stretch>
                  <a:fillRect b="-6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C793AB1-832A-3007-2FD9-CFE0A6D94192}"/>
                  </a:ext>
                </a:extLst>
              </p:cNvPr>
              <p:cNvSpPr txBox="1"/>
              <p:nvPr/>
            </p:nvSpPr>
            <p:spPr>
              <a:xfrm>
                <a:off x="838200" y="4248150"/>
                <a:ext cx="7086600" cy="62991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𝑃</m:t>
                      </m:r>
                      <m:d>
                        <m:dPr>
                          <m:ctrlPr>
                            <a:rPr lang="en-US" sz="1800" b="0" i="1" smtClean="0">
                              <a:latin typeface="Cambria Math" panose="02040503050406030204" pitchFamily="18" charset="0"/>
                            </a:rPr>
                          </m:ctrlPr>
                        </m:dPr>
                        <m:e>
                          <m:r>
                            <a:rPr lang="en-US" sz="1800" b="0" i="1" smtClean="0">
                              <a:solidFill>
                                <a:schemeClr val="accent2"/>
                              </a:solidFill>
                              <a:latin typeface="Cambria Math" panose="02040503050406030204" pitchFamily="18" charset="0"/>
                            </a:rPr>
                            <m:t>𝐴</m:t>
                          </m:r>
                        </m:e>
                      </m:d>
                      <m:r>
                        <a:rPr lang="en-US" sz="1800" b="0" i="1" smtClean="0">
                          <a:latin typeface="Cambria Math" panose="02040503050406030204" pitchFamily="18" charset="0"/>
                        </a:rPr>
                        <m:t>=1−</m:t>
                      </m:r>
                      <m:f>
                        <m:fPr>
                          <m:ctrlPr>
                            <a:rPr lang="en-US" sz="1800" i="1">
                              <a:latin typeface="Cambria Math" panose="02040503050406030204" pitchFamily="18" charset="0"/>
                            </a:rPr>
                          </m:ctrlPr>
                        </m:fPr>
                        <m:num>
                          <m:r>
                            <a:rPr lang="en-US" sz="1800" i="1" smtClean="0">
                              <a:solidFill>
                                <a:schemeClr val="accent3"/>
                              </a:solidFill>
                              <a:latin typeface="Cambria Math" panose="02040503050406030204" pitchFamily="18" charset="0"/>
                            </a:rPr>
                            <m:t>365×364×…×</m:t>
                          </m:r>
                          <m:d>
                            <m:dPr>
                              <m:ctrlPr>
                                <a:rPr lang="en-US" sz="1800" b="0" i="1" smtClean="0">
                                  <a:solidFill>
                                    <a:schemeClr val="accent3"/>
                                  </a:solidFill>
                                  <a:latin typeface="Cambria Math" panose="02040503050406030204" pitchFamily="18" charset="0"/>
                                </a:rPr>
                              </m:ctrlPr>
                            </m:dPr>
                            <m:e>
                              <m:r>
                                <a:rPr lang="en-US" sz="1800" b="0" i="1" smtClean="0">
                                  <a:solidFill>
                                    <a:schemeClr val="accent3"/>
                                  </a:solidFill>
                                  <a:latin typeface="Cambria Math" panose="02040503050406030204" pitchFamily="18" charset="0"/>
                                </a:rPr>
                                <m:t>365−</m:t>
                              </m:r>
                              <m:r>
                                <a:rPr lang="en-US" sz="1800" b="0" i="1" smtClean="0">
                                  <a:solidFill>
                                    <a:schemeClr val="accent3"/>
                                  </a:solidFill>
                                  <a:latin typeface="Cambria Math" panose="02040503050406030204" pitchFamily="18" charset="0"/>
                                </a:rPr>
                                <m:t>𝑛</m:t>
                              </m:r>
                              <m:r>
                                <a:rPr lang="en-US" sz="1800" b="0" i="1" smtClean="0">
                                  <a:solidFill>
                                    <a:schemeClr val="accent3"/>
                                  </a:solidFill>
                                  <a:latin typeface="Cambria Math" panose="02040503050406030204" pitchFamily="18" charset="0"/>
                                </a:rPr>
                                <m:t>+1</m:t>
                              </m:r>
                            </m:e>
                          </m:d>
                        </m:num>
                        <m:den>
                          <m:sSup>
                            <m:sSupPr>
                              <m:ctrlPr>
                                <a:rPr lang="en-US" sz="1800" i="1">
                                  <a:latin typeface="Cambria Math" panose="02040503050406030204" pitchFamily="18" charset="0"/>
                                </a:rPr>
                              </m:ctrlPr>
                            </m:sSupPr>
                            <m:e>
                              <m:r>
                                <a:rPr lang="en-US" sz="1800" i="1">
                                  <a:latin typeface="Cambria Math" panose="02040503050406030204" pitchFamily="18" charset="0"/>
                                </a:rPr>
                                <m:t>365</m:t>
                              </m:r>
                            </m:e>
                            <m:sup>
                              <m:r>
                                <a:rPr lang="en-US" sz="1800" b="0" i="1" smtClean="0">
                                  <a:latin typeface="Cambria Math" panose="02040503050406030204" pitchFamily="18" charset="0"/>
                                </a:rPr>
                                <m:t>𝑛</m:t>
                              </m:r>
                            </m:sup>
                          </m:sSup>
                        </m:den>
                      </m:f>
                    </m:oMath>
                  </m:oMathPara>
                </a14:m>
                <a:endParaRPr lang="en-US" sz="1800"/>
              </a:p>
            </p:txBody>
          </p:sp>
        </mc:Choice>
        <mc:Fallback xmlns="">
          <p:sp>
            <p:nvSpPr>
              <p:cNvPr id="7" name="TextBox 6">
                <a:extLst>
                  <a:ext uri="{FF2B5EF4-FFF2-40B4-BE49-F238E27FC236}">
                    <a16:creationId xmlns:a16="http://schemas.microsoft.com/office/drawing/2014/main" id="{8C793AB1-832A-3007-2FD9-CFE0A6D94192}"/>
                  </a:ext>
                </a:extLst>
              </p:cNvPr>
              <p:cNvSpPr txBox="1">
                <a:spLocks noRot="1" noChangeAspect="1" noMove="1" noResize="1" noEditPoints="1" noAdjustHandles="1" noChangeArrowheads="1" noChangeShapeType="1" noTextEdit="1"/>
              </p:cNvSpPr>
              <p:nvPr/>
            </p:nvSpPr>
            <p:spPr>
              <a:xfrm>
                <a:off x="838200" y="4248150"/>
                <a:ext cx="7086600" cy="629916"/>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9570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D2467A-F655-4928-B712-EAAFDA6F472E}"/>
              </a:ext>
            </a:extLst>
          </p:cNvPr>
          <p:cNvSpPr>
            <a:spLocks noGrp="1"/>
          </p:cNvSpPr>
          <p:nvPr>
            <p:ph type="title"/>
          </p:nvPr>
        </p:nvSpPr>
        <p:spPr/>
        <p:txBody>
          <a:bodyPr/>
          <a:lstStyle/>
          <a:p>
            <a:r>
              <a:rPr lang="en-US"/>
              <a:t>Birthday Paradox Table</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73C1CEC5-C237-469A-B717-C83A4AB846E1}"/>
                  </a:ext>
                </a:extLst>
              </p:cNvPr>
              <p:cNvSpPr>
                <a:spLocks noGrp="1"/>
              </p:cNvSpPr>
              <p:nvPr>
                <p:ph type="body" idx="1"/>
              </p:nvPr>
            </p:nvSpPr>
            <p:spPr/>
            <p:txBody>
              <a:bodyPr/>
              <a:lstStyle/>
              <a:p>
                <a:pPr marL="101600" indent="0">
                  <a:buNone/>
                </a:pPr>
                <a:r>
                  <a:rPr lang="en-US"/>
                  <a:t>For various </a:t>
                </a:r>
                <a14:m>
                  <m:oMath xmlns:m="http://schemas.openxmlformats.org/officeDocument/2006/math">
                    <m:r>
                      <a:rPr lang="en-US" b="0" i="1" smtClean="0">
                        <a:latin typeface="Cambria Math" panose="02040503050406030204" pitchFamily="18" charset="0"/>
                      </a:rPr>
                      <m:t>𝑛</m:t>
                    </m:r>
                  </m:oMath>
                </a14:m>
                <a:r>
                  <a:rPr lang="en-US"/>
                  <a:t>, the probability that at least two people share a birthday is given below.</a:t>
                </a:r>
              </a:p>
              <a:p>
                <a:pPr marL="101600" indent="0">
                  <a:buNone/>
                </a:pPr>
                <a:endParaRPr lang="en-US"/>
              </a:p>
            </p:txBody>
          </p:sp>
        </mc:Choice>
        <mc:Fallback xmlns="">
          <p:sp>
            <p:nvSpPr>
              <p:cNvPr id="6" name="Text Placeholder 5">
                <a:extLst>
                  <a:ext uri="{FF2B5EF4-FFF2-40B4-BE49-F238E27FC236}">
                    <a16:creationId xmlns:a16="http://schemas.microsoft.com/office/drawing/2014/main" id="{73C1CEC5-C237-469A-B717-C83A4AB846E1}"/>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1D1420AE-26FF-F5A5-CA60-97D202B474B4}"/>
                  </a:ext>
                </a:extLst>
              </p:cNvPr>
              <p:cNvGraphicFramePr>
                <a:graphicFrameLocks noGrp="1"/>
              </p:cNvGraphicFramePr>
              <p:nvPr>
                <p:extLst>
                  <p:ext uri="{D42A27DB-BD31-4B8C-83A1-F6EECF244321}">
                    <p14:modId xmlns:p14="http://schemas.microsoft.com/office/powerpoint/2010/main" val="912549853"/>
                  </p:ext>
                </p:extLst>
              </p:nvPr>
            </p:nvGraphicFramePr>
            <p:xfrm>
              <a:off x="1447800" y="1352550"/>
              <a:ext cx="2500443" cy="3352800"/>
            </p:xfrm>
            <a:graphic>
              <a:graphicData uri="http://schemas.openxmlformats.org/drawingml/2006/table">
                <a:tbl>
                  <a:tblPr firstRow="1" bandRow="1">
                    <a:tableStyleId>{073A0DAA-6AF3-43AB-8588-CEC1D06C72B9}</a:tableStyleId>
                  </a:tblPr>
                  <a:tblGrid>
                    <a:gridCol w="833481">
                      <a:extLst>
                        <a:ext uri="{9D8B030D-6E8A-4147-A177-3AD203B41FA5}">
                          <a16:colId xmlns:a16="http://schemas.microsoft.com/office/drawing/2014/main" val="611998039"/>
                        </a:ext>
                      </a:extLst>
                    </a:gridCol>
                    <a:gridCol w="833481">
                      <a:extLst>
                        <a:ext uri="{9D8B030D-6E8A-4147-A177-3AD203B41FA5}">
                          <a16:colId xmlns:a16="http://schemas.microsoft.com/office/drawing/2014/main" val="2948965222"/>
                        </a:ext>
                      </a:extLst>
                    </a:gridCol>
                    <a:gridCol w="833481">
                      <a:extLst>
                        <a:ext uri="{9D8B030D-6E8A-4147-A177-3AD203B41FA5}">
                          <a16:colId xmlns:a16="http://schemas.microsoft.com/office/drawing/2014/main" val="3330924034"/>
                        </a:ext>
                      </a:extLst>
                    </a:gridCol>
                  </a:tblGrid>
                  <a:tr h="290674">
                    <a:tc>
                      <a:txBody>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𝑛</m:t>
                                </m:r>
                              </m:oMath>
                            </m:oMathPara>
                          </a14:m>
                          <a:endParaRPr lang="en-US"/>
                        </a:p>
                      </a:txBody>
                      <a:tcPr/>
                    </a:tc>
                    <a:tc>
                      <a:txBody>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𝑃</m:t>
                                </m:r>
                                <m:r>
                                  <a:rPr lang="en-US" i="1" dirty="0" smtClean="0">
                                    <a:latin typeface="Cambria Math" panose="02040503050406030204" pitchFamily="18" charset="0"/>
                                  </a:rPr>
                                  <m:t>(</m:t>
                                </m:r>
                                <m:r>
                                  <a:rPr lang="en-US" i="1" dirty="0" smtClean="0">
                                    <a:latin typeface="Cambria Math" panose="02040503050406030204" pitchFamily="18" charset="0"/>
                                  </a:rPr>
                                  <m:t>𝐴</m:t>
                                </m:r>
                                <m:r>
                                  <a:rPr lang="en-US" i="1" dirty="0" smtClean="0">
                                    <a:latin typeface="Cambria Math" panose="02040503050406030204" pitchFamily="18" charset="0"/>
                                  </a:rPr>
                                  <m:t>)</m:t>
                                </m:r>
                              </m:oMath>
                            </m:oMathPara>
                          </a14:m>
                          <a:endParaRPr lang="en-US"/>
                        </a:p>
                      </a:txBody>
                      <a:tcPr/>
                    </a:tc>
                    <a:tc>
                      <a:txBody>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m:t>
                                </m:r>
                              </m:oMath>
                            </m:oMathPara>
                          </a14:m>
                          <a:endParaRPr lang="en-US"/>
                        </a:p>
                      </a:txBody>
                      <a:tcPr/>
                    </a:tc>
                    <a:extLst>
                      <a:ext uri="{0D108BD9-81ED-4DB2-BD59-A6C34878D82A}">
                        <a16:rowId xmlns:a16="http://schemas.microsoft.com/office/drawing/2014/main" val="2792233903"/>
                      </a:ext>
                    </a:extLst>
                  </a:tr>
                  <a:tr h="290674">
                    <a:tc>
                      <a:txBody>
                        <a:bodyPr/>
                        <a:lstStyle/>
                        <a:p>
                          <a:r>
                            <a:rPr lang="en-US"/>
                            <a:t>1</a:t>
                          </a:r>
                        </a:p>
                      </a:txBody>
                      <a:tcPr/>
                    </a:tc>
                    <a:tc>
                      <a:txBody>
                        <a:bodyPr/>
                        <a:lstStyle/>
                        <a:p>
                          <a:r>
                            <a:rPr lang="en-US"/>
                            <a:t>0</a:t>
                          </a:r>
                        </a:p>
                      </a:txBody>
                      <a:tcPr/>
                    </a:tc>
                    <a:tc>
                      <a:txBody>
                        <a:bodyPr/>
                        <a:lstStyle/>
                        <a:p>
                          <a:r>
                            <a:rPr lang="en-US"/>
                            <a:t>0%</a:t>
                          </a:r>
                        </a:p>
                      </a:txBody>
                      <a:tcPr/>
                    </a:tc>
                    <a:extLst>
                      <a:ext uri="{0D108BD9-81ED-4DB2-BD59-A6C34878D82A}">
                        <a16:rowId xmlns:a16="http://schemas.microsoft.com/office/drawing/2014/main" val="2050689270"/>
                      </a:ext>
                    </a:extLst>
                  </a:tr>
                  <a:tr h="290674">
                    <a:tc>
                      <a:txBody>
                        <a:bodyPr/>
                        <a:lstStyle/>
                        <a:p>
                          <a:r>
                            <a:rPr lang="en-US"/>
                            <a:t>2</a:t>
                          </a:r>
                        </a:p>
                      </a:txBody>
                      <a:tcPr/>
                    </a:tc>
                    <a:tc>
                      <a:txBody>
                        <a:bodyPr/>
                        <a:lstStyle/>
                        <a:p>
                          <a:r>
                            <a:rPr lang="en-US"/>
                            <a:t>0.0027</a:t>
                          </a:r>
                        </a:p>
                      </a:txBody>
                      <a:tcPr/>
                    </a:tc>
                    <a:tc>
                      <a:txBody>
                        <a:bodyPr/>
                        <a:lstStyle/>
                        <a:p>
                          <a:r>
                            <a:rPr lang="en-US"/>
                            <a:t>0.27%</a:t>
                          </a:r>
                        </a:p>
                      </a:txBody>
                      <a:tcPr/>
                    </a:tc>
                    <a:extLst>
                      <a:ext uri="{0D108BD9-81ED-4DB2-BD59-A6C34878D82A}">
                        <a16:rowId xmlns:a16="http://schemas.microsoft.com/office/drawing/2014/main" val="3579354648"/>
                      </a:ext>
                    </a:extLst>
                  </a:tr>
                  <a:tr h="290674">
                    <a:tc>
                      <a:txBody>
                        <a:bodyPr/>
                        <a:lstStyle/>
                        <a:p>
                          <a:r>
                            <a:rPr lang="en-US"/>
                            <a:t>3</a:t>
                          </a:r>
                        </a:p>
                      </a:txBody>
                      <a:tcPr/>
                    </a:tc>
                    <a:tc>
                      <a:txBody>
                        <a:bodyPr/>
                        <a:lstStyle/>
                        <a:p>
                          <a:r>
                            <a:rPr lang="en-US"/>
                            <a:t>0.008</a:t>
                          </a:r>
                        </a:p>
                      </a:txBody>
                      <a:tcPr/>
                    </a:tc>
                    <a:tc>
                      <a:txBody>
                        <a:bodyPr/>
                        <a:lstStyle/>
                        <a:p>
                          <a:r>
                            <a:rPr lang="en-US"/>
                            <a:t>0.8%</a:t>
                          </a:r>
                        </a:p>
                      </a:txBody>
                      <a:tcPr/>
                    </a:tc>
                    <a:extLst>
                      <a:ext uri="{0D108BD9-81ED-4DB2-BD59-A6C34878D82A}">
                        <a16:rowId xmlns:a16="http://schemas.microsoft.com/office/drawing/2014/main" val="1742309620"/>
                      </a:ext>
                    </a:extLst>
                  </a:tr>
                  <a:tr h="290674">
                    <a:tc>
                      <a:txBody>
                        <a:bodyPr/>
                        <a:lstStyle/>
                        <a:p>
                          <a:r>
                            <a:rPr lang="en-US"/>
                            <a:t>4</a:t>
                          </a:r>
                        </a:p>
                      </a:txBody>
                      <a:tcPr/>
                    </a:tc>
                    <a:tc>
                      <a:txBody>
                        <a:bodyPr/>
                        <a:lstStyle/>
                        <a:p>
                          <a:r>
                            <a:rPr lang="en-US"/>
                            <a:t>0.016</a:t>
                          </a:r>
                        </a:p>
                      </a:txBody>
                      <a:tcPr/>
                    </a:tc>
                    <a:tc>
                      <a:txBody>
                        <a:bodyPr/>
                        <a:lstStyle/>
                        <a:p>
                          <a:r>
                            <a:rPr lang="en-US"/>
                            <a:t>1.6%</a:t>
                          </a:r>
                        </a:p>
                      </a:txBody>
                      <a:tcPr/>
                    </a:tc>
                    <a:extLst>
                      <a:ext uri="{0D108BD9-81ED-4DB2-BD59-A6C34878D82A}">
                        <a16:rowId xmlns:a16="http://schemas.microsoft.com/office/drawing/2014/main" val="903367384"/>
                      </a:ext>
                    </a:extLst>
                  </a:tr>
                  <a:tr h="290674">
                    <a:tc>
                      <a:txBody>
                        <a:bodyPr/>
                        <a:lstStyle/>
                        <a:p>
                          <a:r>
                            <a:rPr lang="en-US"/>
                            <a:t>10</a:t>
                          </a:r>
                        </a:p>
                      </a:txBody>
                      <a:tcPr/>
                    </a:tc>
                    <a:tc>
                      <a:txBody>
                        <a:bodyPr/>
                        <a:lstStyle/>
                        <a:p>
                          <a:r>
                            <a:rPr lang="en-US"/>
                            <a:t>0.117</a:t>
                          </a:r>
                        </a:p>
                      </a:txBody>
                      <a:tcPr/>
                    </a:tc>
                    <a:tc>
                      <a:txBody>
                        <a:bodyPr/>
                        <a:lstStyle/>
                        <a:p>
                          <a:r>
                            <a:rPr lang="en-US"/>
                            <a:t>11.7%</a:t>
                          </a:r>
                        </a:p>
                      </a:txBody>
                      <a:tcPr/>
                    </a:tc>
                    <a:extLst>
                      <a:ext uri="{0D108BD9-81ED-4DB2-BD59-A6C34878D82A}">
                        <a16:rowId xmlns:a16="http://schemas.microsoft.com/office/drawing/2014/main" val="1795119263"/>
                      </a:ext>
                    </a:extLst>
                  </a:tr>
                  <a:tr h="290674">
                    <a:tc>
                      <a:txBody>
                        <a:bodyPr/>
                        <a:lstStyle/>
                        <a:p>
                          <a:r>
                            <a:rPr lang="en-US"/>
                            <a:t>15</a:t>
                          </a:r>
                        </a:p>
                      </a:txBody>
                      <a:tcPr/>
                    </a:tc>
                    <a:tc>
                      <a:txBody>
                        <a:bodyPr/>
                        <a:lstStyle/>
                        <a:p>
                          <a:r>
                            <a:rPr lang="en-US"/>
                            <a:t>0.252</a:t>
                          </a:r>
                        </a:p>
                      </a:txBody>
                      <a:tcPr/>
                    </a:tc>
                    <a:tc>
                      <a:txBody>
                        <a:bodyPr/>
                        <a:lstStyle/>
                        <a:p>
                          <a:r>
                            <a:rPr lang="en-US"/>
                            <a:t>25.2%</a:t>
                          </a:r>
                        </a:p>
                      </a:txBody>
                      <a:tcPr/>
                    </a:tc>
                    <a:extLst>
                      <a:ext uri="{0D108BD9-81ED-4DB2-BD59-A6C34878D82A}">
                        <a16:rowId xmlns:a16="http://schemas.microsoft.com/office/drawing/2014/main" val="4275359521"/>
                      </a:ext>
                    </a:extLst>
                  </a:tr>
                  <a:tr h="290674">
                    <a:tc>
                      <a:txBody>
                        <a:bodyPr/>
                        <a:lstStyle/>
                        <a:p>
                          <a:r>
                            <a:rPr lang="en-US"/>
                            <a:t>20</a:t>
                          </a:r>
                        </a:p>
                      </a:txBody>
                      <a:tcPr/>
                    </a:tc>
                    <a:tc>
                      <a:txBody>
                        <a:bodyPr/>
                        <a:lstStyle/>
                        <a:p>
                          <a:r>
                            <a:rPr lang="en-US"/>
                            <a:t>0.411</a:t>
                          </a:r>
                        </a:p>
                      </a:txBody>
                      <a:tcPr/>
                    </a:tc>
                    <a:tc>
                      <a:txBody>
                        <a:bodyPr/>
                        <a:lstStyle/>
                        <a:p>
                          <a:r>
                            <a:rPr lang="en-US"/>
                            <a:t>41.1%</a:t>
                          </a:r>
                        </a:p>
                      </a:txBody>
                      <a:tcPr/>
                    </a:tc>
                    <a:extLst>
                      <a:ext uri="{0D108BD9-81ED-4DB2-BD59-A6C34878D82A}">
                        <a16:rowId xmlns:a16="http://schemas.microsoft.com/office/drawing/2014/main" val="395555740"/>
                      </a:ext>
                    </a:extLst>
                  </a:tr>
                  <a:tr h="290674">
                    <a:tc>
                      <a:txBody>
                        <a:bodyPr/>
                        <a:lstStyle/>
                        <a:p>
                          <a:r>
                            <a:rPr lang="en-US" b="1"/>
                            <a:t>23</a:t>
                          </a:r>
                        </a:p>
                      </a:txBody>
                      <a:tcPr/>
                    </a:tc>
                    <a:tc>
                      <a:txBody>
                        <a:bodyPr/>
                        <a:lstStyle/>
                        <a:p>
                          <a:r>
                            <a:rPr lang="en-US" b="1"/>
                            <a:t>0.507</a:t>
                          </a:r>
                        </a:p>
                      </a:txBody>
                      <a:tcPr/>
                    </a:tc>
                    <a:tc>
                      <a:txBody>
                        <a:bodyPr/>
                        <a:lstStyle/>
                        <a:p>
                          <a:r>
                            <a:rPr lang="en-US" b="1"/>
                            <a:t>50.7%</a:t>
                          </a:r>
                        </a:p>
                      </a:txBody>
                      <a:tcPr/>
                    </a:tc>
                    <a:extLst>
                      <a:ext uri="{0D108BD9-81ED-4DB2-BD59-A6C34878D82A}">
                        <a16:rowId xmlns:a16="http://schemas.microsoft.com/office/drawing/2014/main" val="3525155400"/>
                      </a:ext>
                    </a:extLst>
                  </a:tr>
                  <a:tr h="290674">
                    <a:tc>
                      <a:txBody>
                        <a:bodyPr/>
                        <a:lstStyle/>
                        <a:p>
                          <a:r>
                            <a:rPr lang="en-US"/>
                            <a:t>50</a:t>
                          </a:r>
                        </a:p>
                      </a:txBody>
                      <a:tcPr/>
                    </a:tc>
                    <a:tc>
                      <a:txBody>
                        <a:bodyPr/>
                        <a:lstStyle/>
                        <a:p>
                          <a:r>
                            <a:rPr lang="en-US"/>
                            <a:t>0.97</a:t>
                          </a:r>
                        </a:p>
                      </a:txBody>
                      <a:tcPr/>
                    </a:tc>
                    <a:tc>
                      <a:txBody>
                        <a:bodyPr/>
                        <a:lstStyle/>
                        <a:p>
                          <a:r>
                            <a:rPr lang="en-US"/>
                            <a:t>97.0%</a:t>
                          </a:r>
                        </a:p>
                      </a:txBody>
                      <a:tcPr/>
                    </a:tc>
                    <a:extLst>
                      <a:ext uri="{0D108BD9-81ED-4DB2-BD59-A6C34878D82A}">
                        <a16:rowId xmlns:a16="http://schemas.microsoft.com/office/drawing/2014/main" val="1138716026"/>
                      </a:ext>
                    </a:extLst>
                  </a:tr>
                  <a:tr h="290674">
                    <a:tc>
                      <a:txBody>
                        <a:bodyPr/>
                        <a:lstStyle/>
                        <a:p>
                          <a:r>
                            <a:rPr lang="en-US"/>
                            <a:t>60</a:t>
                          </a:r>
                        </a:p>
                      </a:txBody>
                      <a:tcPr/>
                    </a:tc>
                    <a:tc>
                      <a:txBody>
                        <a:bodyPr/>
                        <a:lstStyle/>
                        <a:p>
                          <a:r>
                            <a:rPr lang="en-US"/>
                            <a:t>0.994</a:t>
                          </a:r>
                        </a:p>
                      </a:txBody>
                      <a:tcPr/>
                    </a:tc>
                    <a:tc>
                      <a:txBody>
                        <a:bodyPr/>
                        <a:lstStyle/>
                        <a:p>
                          <a:r>
                            <a:rPr lang="en-US"/>
                            <a:t>99.4%</a:t>
                          </a:r>
                        </a:p>
                      </a:txBody>
                      <a:tcPr/>
                    </a:tc>
                    <a:extLst>
                      <a:ext uri="{0D108BD9-81ED-4DB2-BD59-A6C34878D82A}">
                        <a16:rowId xmlns:a16="http://schemas.microsoft.com/office/drawing/2014/main" val="3492513346"/>
                      </a:ext>
                    </a:extLst>
                  </a:tr>
                </a:tbl>
              </a:graphicData>
            </a:graphic>
          </p:graphicFrame>
        </mc:Choice>
        <mc:Fallback xmlns="">
          <p:graphicFrame>
            <p:nvGraphicFramePr>
              <p:cNvPr id="2" name="Table 1">
                <a:extLst>
                  <a:ext uri="{FF2B5EF4-FFF2-40B4-BE49-F238E27FC236}">
                    <a16:creationId xmlns:a16="http://schemas.microsoft.com/office/drawing/2014/main" id="{1D1420AE-26FF-F5A5-CA60-97D202B474B4}"/>
                  </a:ext>
                </a:extLst>
              </p:cNvPr>
              <p:cNvGraphicFramePr>
                <a:graphicFrameLocks noGrp="1"/>
              </p:cNvGraphicFramePr>
              <p:nvPr>
                <p:extLst>
                  <p:ext uri="{D42A27DB-BD31-4B8C-83A1-F6EECF244321}">
                    <p14:modId xmlns:p14="http://schemas.microsoft.com/office/powerpoint/2010/main" val="912549853"/>
                  </p:ext>
                </p:extLst>
              </p:nvPr>
            </p:nvGraphicFramePr>
            <p:xfrm>
              <a:off x="1447800" y="1352550"/>
              <a:ext cx="2500443" cy="3352800"/>
            </p:xfrm>
            <a:graphic>
              <a:graphicData uri="http://schemas.openxmlformats.org/drawingml/2006/table">
                <a:tbl>
                  <a:tblPr firstRow="1" bandRow="1">
                    <a:tableStyleId>{073A0DAA-6AF3-43AB-8588-CEC1D06C72B9}</a:tableStyleId>
                  </a:tblPr>
                  <a:tblGrid>
                    <a:gridCol w="833481">
                      <a:extLst>
                        <a:ext uri="{9D8B030D-6E8A-4147-A177-3AD203B41FA5}">
                          <a16:colId xmlns:a16="http://schemas.microsoft.com/office/drawing/2014/main" val="611998039"/>
                        </a:ext>
                      </a:extLst>
                    </a:gridCol>
                    <a:gridCol w="833481">
                      <a:extLst>
                        <a:ext uri="{9D8B030D-6E8A-4147-A177-3AD203B41FA5}">
                          <a16:colId xmlns:a16="http://schemas.microsoft.com/office/drawing/2014/main" val="2948965222"/>
                        </a:ext>
                      </a:extLst>
                    </a:gridCol>
                    <a:gridCol w="833481">
                      <a:extLst>
                        <a:ext uri="{9D8B030D-6E8A-4147-A177-3AD203B41FA5}">
                          <a16:colId xmlns:a16="http://schemas.microsoft.com/office/drawing/2014/main" val="3330924034"/>
                        </a:ext>
                      </a:extLst>
                    </a:gridCol>
                  </a:tblGrid>
                  <a:tr h="304800">
                    <a:tc>
                      <a:txBody>
                        <a:bodyPr/>
                        <a:lstStyle/>
                        <a:p>
                          <a:endParaRPr lang="en-US"/>
                        </a:p>
                      </a:txBody>
                      <a:tcPr>
                        <a:blipFill>
                          <a:blip r:embed="rId3"/>
                          <a:stretch>
                            <a:fillRect l="-730" t="-2000" r="-202920" b="-1022000"/>
                          </a:stretch>
                        </a:blipFill>
                      </a:tcPr>
                    </a:tc>
                    <a:tc>
                      <a:txBody>
                        <a:bodyPr/>
                        <a:lstStyle/>
                        <a:p>
                          <a:endParaRPr lang="en-US"/>
                        </a:p>
                      </a:txBody>
                      <a:tcPr>
                        <a:blipFill>
                          <a:blip r:embed="rId3"/>
                          <a:stretch>
                            <a:fillRect l="-100730" t="-2000" r="-102920" b="-1022000"/>
                          </a:stretch>
                        </a:blipFill>
                      </a:tcPr>
                    </a:tc>
                    <a:tc>
                      <a:txBody>
                        <a:bodyPr/>
                        <a:lstStyle/>
                        <a:p>
                          <a:endParaRPr lang="en-US"/>
                        </a:p>
                      </a:txBody>
                      <a:tcPr>
                        <a:blipFill>
                          <a:blip r:embed="rId3"/>
                          <a:stretch>
                            <a:fillRect l="-200730" t="-2000" r="-2920" b="-1022000"/>
                          </a:stretch>
                        </a:blipFill>
                      </a:tcPr>
                    </a:tc>
                    <a:extLst>
                      <a:ext uri="{0D108BD9-81ED-4DB2-BD59-A6C34878D82A}">
                        <a16:rowId xmlns:a16="http://schemas.microsoft.com/office/drawing/2014/main" val="2792233903"/>
                      </a:ext>
                    </a:extLst>
                  </a:tr>
                  <a:tr h="304800">
                    <a:tc>
                      <a:txBody>
                        <a:bodyPr/>
                        <a:lstStyle/>
                        <a:p>
                          <a:r>
                            <a:rPr lang="en-US"/>
                            <a:t>1</a:t>
                          </a:r>
                        </a:p>
                      </a:txBody>
                      <a:tcPr/>
                    </a:tc>
                    <a:tc>
                      <a:txBody>
                        <a:bodyPr/>
                        <a:lstStyle/>
                        <a:p>
                          <a:r>
                            <a:rPr lang="en-US"/>
                            <a:t>0</a:t>
                          </a:r>
                        </a:p>
                      </a:txBody>
                      <a:tcPr/>
                    </a:tc>
                    <a:tc>
                      <a:txBody>
                        <a:bodyPr/>
                        <a:lstStyle/>
                        <a:p>
                          <a:r>
                            <a:rPr lang="en-US"/>
                            <a:t>0%</a:t>
                          </a:r>
                        </a:p>
                      </a:txBody>
                      <a:tcPr/>
                    </a:tc>
                    <a:extLst>
                      <a:ext uri="{0D108BD9-81ED-4DB2-BD59-A6C34878D82A}">
                        <a16:rowId xmlns:a16="http://schemas.microsoft.com/office/drawing/2014/main" val="2050689270"/>
                      </a:ext>
                    </a:extLst>
                  </a:tr>
                  <a:tr h="304800">
                    <a:tc>
                      <a:txBody>
                        <a:bodyPr/>
                        <a:lstStyle/>
                        <a:p>
                          <a:r>
                            <a:rPr lang="en-US"/>
                            <a:t>2</a:t>
                          </a:r>
                        </a:p>
                      </a:txBody>
                      <a:tcPr/>
                    </a:tc>
                    <a:tc>
                      <a:txBody>
                        <a:bodyPr/>
                        <a:lstStyle/>
                        <a:p>
                          <a:r>
                            <a:rPr lang="en-US"/>
                            <a:t>0.0027</a:t>
                          </a:r>
                        </a:p>
                      </a:txBody>
                      <a:tcPr/>
                    </a:tc>
                    <a:tc>
                      <a:txBody>
                        <a:bodyPr/>
                        <a:lstStyle/>
                        <a:p>
                          <a:r>
                            <a:rPr lang="en-US"/>
                            <a:t>0.27%</a:t>
                          </a:r>
                        </a:p>
                      </a:txBody>
                      <a:tcPr/>
                    </a:tc>
                    <a:extLst>
                      <a:ext uri="{0D108BD9-81ED-4DB2-BD59-A6C34878D82A}">
                        <a16:rowId xmlns:a16="http://schemas.microsoft.com/office/drawing/2014/main" val="3579354648"/>
                      </a:ext>
                    </a:extLst>
                  </a:tr>
                  <a:tr h="304800">
                    <a:tc>
                      <a:txBody>
                        <a:bodyPr/>
                        <a:lstStyle/>
                        <a:p>
                          <a:r>
                            <a:rPr lang="en-US"/>
                            <a:t>3</a:t>
                          </a:r>
                        </a:p>
                      </a:txBody>
                      <a:tcPr/>
                    </a:tc>
                    <a:tc>
                      <a:txBody>
                        <a:bodyPr/>
                        <a:lstStyle/>
                        <a:p>
                          <a:r>
                            <a:rPr lang="en-US"/>
                            <a:t>0.008</a:t>
                          </a:r>
                        </a:p>
                      </a:txBody>
                      <a:tcPr/>
                    </a:tc>
                    <a:tc>
                      <a:txBody>
                        <a:bodyPr/>
                        <a:lstStyle/>
                        <a:p>
                          <a:r>
                            <a:rPr lang="en-US"/>
                            <a:t>0.8%</a:t>
                          </a:r>
                        </a:p>
                      </a:txBody>
                      <a:tcPr/>
                    </a:tc>
                    <a:extLst>
                      <a:ext uri="{0D108BD9-81ED-4DB2-BD59-A6C34878D82A}">
                        <a16:rowId xmlns:a16="http://schemas.microsoft.com/office/drawing/2014/main" val="1742309620"/>
                      </a:ext>
                    </a:extLst>
                  </a:tr>
                  <a:tr h="304800">
                    <a:tc>
                      <a:txBody>
                        <a:bodyPr/>
                        <a:lstStyle/>
                        <a:p>
                          <a:r>
                            <a:rPr lang="en-US"/>
                            <a:t>4</a:t>
                          </a:r>
                        </a:p>
                      </a:txBody>
                      <a:tcPr/>
                    </a:tc>
                    <a:tc>
                      <a:txBody>
                        <a:bodyPr/>
                        <a:lstStyle/>
                        <a:p>
                          <a:r>
                            <a:rPr lang="en-US"/>
                            <a:t>0.016</a:t>
                          </a:r>
                        </a:p>
                      </a:txBody>
                      <a:tcPr/>
                    </a:tc>
                    <a:tc>
                      <a:txBody>
                        <a:bodyPr/>
                        <a:lstStyle/>
                        <a:p>
                          <a:r>
                            <a:rPr lang="en-US"/>
                            <a:t>1.6%</a:t>
                          </a:r>
                        </a:p>
                      </a:txBody>
                      <a:tcPr/>
                    </a:tc>
                    <a:extLst>
                      <a:ext uri="{0D108BD9-81ED-4DB2-BD59-A6C34878D82A}">
                        <a16:rowId xmlns:a16="http://schemas.microsoft.com/office/drawing/2014/main" val="903367384"/>
                      </a:ext>
                    </a:extLst>
                  </a:tr>
                  <a:tr h="304800">
                    <a:tc>
                      <a:txBody>
                        <a:bodyPr/>
                        <a:lstStyle/>
                        <a:p>
                          <a:r>
                            <a:rPr lang="en-US"/>
                            <a:t>10</a:t>
                          </a:r>
                        </a:p>
                      </a:txBody>
                      <a:tcPr/>
                    </a:tc>
                    <a:tc>
                      <a:txBody>
                        <a:bodyPr/>
                        <a:lstStyle/>
                        <a:p>
                          <a:r>
                            <a:rPr lang="en-US"/>
                            <a:t>0.117</a:t>
                          </a:r>
                        </a:p>
                      </a:txBody>
                      <a:tcPr/>
                    </a:tc>
                    <a:tc>
                      <a:txBody>
                        <a:bodyPr/>
                        <a:lstStyle/>
                        <a:p>
                          <a:r>
                            <a:rPr lang="en-US"/>
                            <a:t>11.7%</a:t>
                          </a:r>
                        </a:p>
                      </a:txBody>
                      <a:tcPr/>
                    </a:tc>
                    <a:extLst>
                      <a:ext uri="{0D108BD9-81ED-4DB2-BD59-A6C34878D82A}">
                        <a16:rowId xmlns:a16="http://schemas.microsoft.com/office/drawing/2014/main" val="1795119263"/>
                      </a:ext>
                    </a:extLst>
                  </a:tr>
                  <a:tr h="304800">
                    <a:tc>
                      <a:txBody>
                        <a:bodyPr/>
                        <a:lstStyle/>
                        <a:p>
                          <a:r>
                            <a:rPr lang="en-US"/>
                            <a:t>15</a:t>
                          </a:r>
                        </a:p>
                      </a:txBody>
                      <a:tcPr/>
                    </a:tc>
                    <a:tc>
                      <a:txBody>
                        <a:bodyPr/>
                        <a:lstStyle/>
                        <a:p>
                          <a:r>
                            <a:rPr lang="en-US"/>
                            <a:t>0.252</a:t>
                          </a:r>
                        </a:p>
                      </a:txBody>
                      <a:tcPr/>
                    </a:tc>
                    <a:tc>
                      <a:txBody>
                        <a:bodyPr/>
                        <a:lstStyle/>
                        <a:p>
                          <a:r>
                            <a:rPr lang="en-US"/>
                            <a:t>25.2%</a:t>
                          </a:r>
                        </a:p>
                      </a:txBody>
                      <a:tcPr/>
                    </a:tc>
                    <a:extLst>
                      <a:ext uri="{0D108BD9-81ED-4DB2-BD59-A6C34878D82A}">
                        <a16:rowId xmlns:a16="http://schemas.microsoft.com/office/drawing/2014/main" val="4275359521"/>
                      </a:ext>
                    </a:extLst>
                  </a:tr>
                  <a:tr h="304800">
                    <a:tc>
                      <a:txBody>
                        <a:bodyPr/>
                        <a:lstStyle/>
                        <a:p>
                          <a:r>
                            <a:rPr lang="en-US"/>
                            <a:t>20</a:t>
                          </a:r>
                        </a:p>
                      </a:txBody>
                      <a:tcPr/>
                    </a:tc>
                    <a:tc>
                      <a:txBody>
                        <a:bodyPr/>
                        <a:lstStyle/>
                        <a:p>
                          <a:r>
                            <a:rPr lang="en-US"/>
                            <a:t>0.411</a:t>
                          </a:r>
                        </a:p>
                      </a:txBody>
                      <a:tcPr/>
                    </a:tc>
                    <a:tc>
                      <a:txBody>
                        <a:bodyPr/>
                        <a:lstStyle/>
                        <a:p>
                          <a:r>
                            <a:rPr lang="en-US"/>
                            <a:t>41.1%</a:t>
                          </a:r>
                        </a:p>
                      </a:txBody>
                      <a:tcPr/>
                    </a:tc>
                    <a:extLst>
                      <a:ext uri="{0D108BD9-81ED-4DB2-BD59-A6C34878D82A}">
                        <a16:rowId xmlns:a16="http://schemas.microsoft.com/office/drawing/2014/main" val="395555740"/>
                      </a:ext>
                    </a:extLst>
                  </a:tr>
                  <a:tr h="304800">
                    <a:tc>
                      <a:txBody>
                        <a:bodyPr/>
                        <a:lstStyle/>
                        <a:p>
                          <a:r>
                            <a:rPr lang="en-US" b="1"/>
                            <a:t>23</a:t>
                          </a:r>
                        </a:p>
                      </a:txBody>
                      <a:tcPr/>
                    </a:tc>
                    <a:tc>
                      <a:txBody>
                        <a:bodyPr/>
                        <a:lstStyle/>
                        <a:p>
                          <a:r>
                            <a:rPr lang="en-US" b="1"/>
                            <a:t>0.507</a:t>
                          </a:r>
                        </a:p>
                      </a:txBody>
                      <a:tcPr/>
                    </a:tc>
                    <a:tc>
                      <a:txBody>
                        <a:bodyPr/>
                        <a:lstStyle/>
                        <a:p>
                          <a:r>
                            <a:rPr lang="en-US" b="1"/>
                            <a:t>50.7%</a:t>
                          </a:r>
                        </a:p>
                      </a:txBody>
                      <a:tcPr/>
                    </a:tc>
                    <a:extLst>
                      <a:ext uri="{0D108BD9-81ED-4DB2-BD59-A6C34878D82A}">
                        <a16:rowId xmlns:a16="http://schemas.microsoft.com/office/drawing/2014/main" val="3525155400"/>
                      </a:ext>
                    </a:extLst>
                  </a:tr>
                  <a:tr h="304800">
                    <a:tc>
                      <a:txBody>
                        <a:bodyPr/>
                        <a:lstStyle/>
                        <a:p>
                          <a:r>
                            <a:rPr lang="en-US"/>
                            <a:t>50</a:t>
                          </a:r>
                        </a:p>
                      </a:txBody>
                      <a:tcPr/>
                    </a:tc>
                    <a:tc>
                      <a:txBody>
                        <a:bodyPr/>
                        <a:lstStyle/>
                        <a:p>
                          <a:r>
                            <a:rPr lang="en-US"/>
                            <a:t>0.97</a:t>
                          </a:r>
                        </a:p>
                      </a:txBody>
                      <a:tcPr/>
                    </a:tc>
                    <a:tc>
                      <a:txBody>
                        <a:bodyPr/>
                        <a:lstStyle/>
                        <a:p>
                          <a:r>
                            <a:rPr lang="en-US"/>
                            <a:t>97.0%</a:t>
                          </a:r>
                        </a:p>
                      </a:txBody>
                      <a:tcPr/>
                    </a:tc>
                    <a:extLst>
                      <a:ext uri="{0D108BD9-81ED-4DB2-BD59-A6C34878D82A}">
                        <a16:rowId xmlns:a16="http://schemas.microsoft.com/office/drawing/2014/main" val="1138716026"/>
                      </a:ext>
                    </a:extLst>
                  </a:tr>
                  <a:tr h="304800">
                    <a:tc>
                      <a:txBody>
                        <a:bodyPr/>
                        <a:lstStyle/>
                        <a:p>
                          <a:r>
                            <a:rPr lang="en-US"/>
                            <a:t>60</a:t>
                          </a:r>
                        </a:p>
                      </a:txBody>
                      <a:tcPr/>
                    </a:tc>
                    <a:tc>
                      <a:txBody>
                        <a:bodyPr/>
                        <a:lstStyle/>
                        <a:p>
                          <a:r>
                            <a:rPr lang="en-US"/>
                            <a:t>0.994</a:t>
                          </a:r>
                        </a:p>
                      </a:txBody>
                      <a:tcPr/>
                    </a:tc>
                    <a:tc>
                      <a:txBody>
                        <a:bodyPr/>
                        <a:lstStyle/>
                        <a:p>
                          <a:r>
                            <a:rPr lang="en-US"/>
                            <a:t>99.4%</a:t>
                          </a:r>
                        </a:p>
                      </a:txBody>
                      <a:tcPr/>
                    </a:tc>
                    <a:extLst>
                      <a:ext uri="{0D108BD9-81ED-4DB2-BD59-A6C34878D82A}">
                        <a16:rowId xmlns:a16="http://schemas.microsoft.com/office/drawing/2014/main" val="3492513346"/>
                      </a:ext>
                    </a:extLst>
                  </a:tr>
                </a:tbl>
              </a:graphicData>
            </a:graphic>
          </p:graphicFrame>
        </mc:Fallback>
      </mc:AlternateContent>
      <p:pic>
        <p:nvPicPr>
          <p:cNvPr id="4" name="Picture 3" descr="A graph with a line drawn on it&#10;&#10;Description automatically generated">
            <a:extLst>
              <a:ext uri="{FF2B5EF4-FFF2-40B4-BE49-F238E27FC236}">
                <a16:creationId xmlns:a16="http://schemas.microsoft.com/office/drawing/2014/main" id="{867BBAE1-81B3-CDB5-FEBA-FA9500D927A6}"/>
              </a:ext>
            </a:extLst>
          </p:cNvPr>
          <p:cNvPicPr>
            <a:picLocks noChangeAspect="1"/>
          </p:cNvPicPr>
          <p:nvPr/>
        </p:nvPicPr>
        <p:blipFill>
          <a:blip r:embed="rId4"/>
          <a:stretch>
            <a:fillRect/>
          </a:stretch>
        </p:blipFill>
        <p:spPr>
          <a:xfrm>
            <a:off x="4341569" y="1536246"/>
            <a:ext cx="4179570" cy="2985407"/>
          </a:xfrm>
          <a:prstGeom prst="rect">
            <a:avLst/>
          </a:prstGeom>
        </p:spPr>
      </p:pic>
      <p:cxnSp>
        <p:nvCxnSpPr>
          <p:cNvPr id="9" name="Straight Arrow Connector 8">
            <a:extLst>
              <a:ext uri="{FF2B5EF4-FFF2-40B4-BE49-F238E27FC236}">
                <a16:creationId xmlns:a16="http://schemas.microsoft.com/office/drawing/2014/main" id="{C6A698F8-D11F-EABB-943B-4BCFB79CA7A9}"/>
              </a:ext>
            </a:extLst>
          </p:cNvPr>
          <p:cNvCxnSpPr>
            <a:cxnSpLocks/>
          </p:cNvCxnSpPr>
          <p:nvPr/>
        </p:nvCxnSpPr>
        <p:spPr>
          <a:xfrm flipV="1">
            <a:off x="6096000" y="3105150"/>
            <a:ext cx="0" cy="533400"/>
          </a:xfrm>
          <a:prstGeom prst="straightConnector1">
            <a:avLst/>
          </a:prstGeom>
          <a:ln>
            <a:solidFill>
              <a:schemeClr val="accent4"/>
            </a:solidFill>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FA74E577-0EB7-3E74-226F-ECB769A67D27}"/>
              </a:ext>
            </a:extLst>
          </p:cNvPr>
          <p:cNvSpPr txBox="1"/>
          <p:nvPr/>
        </p:nvSpPr>
        <p:spPr>
          <a:xfrm>
            <a:off x="5638800" y="3664711"/>
            <a:ext cx="2577000" cy="307777"/>
          </a:xfrm>
          <a:prstGeom prst="rect">
            <a:avLst/>
          </a:prstGeom>
          <a:noFill/>
        </p:spPr>
        <p:txBody>
          <a:bodyPr wrap="square" rtlCol="0">
            <a:spAutoFit/>
          </a:bodyPr>
          <a:lstStyle/>
          <a:p>
            <a:r>
              <a:rPr lang="en-US">
                <a:solidFill>
                  <a:schemeClr val="accent4"/>
                </a:solidFill>
              </a:rPr>
              <a:t>23 is where we cross 50%</a:t>
            </a:r>
          </a:p>
        </p:txBody>
      </p:sp>
    </p:spTree>
    <p:extLst>
      <p:ext uri="{BB962C8B-B14F-4D97-AF65-F5344CB8AC3E}">
        <p14:creationId xmlns:p14="http://schemas.microsoft.com/office/powerpoint/2010/main" val="41958229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BF355-89AF-FEAB-98F6-26D6AADCBBA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CFCBBD7-B074-D53F-D96A-4739B09E12AB}"/>
              </a:ext>
            </a:extLst>
          </p:cNvPr>
          <p:cNvSpPr>
            <a:spLocks noGrp="1"/>
          </p:cNvSpPr>
          <p:nvPr>
            <p:ph type="body" idx="1"/>
          </p:nvPr>
        </p:nvSpPr>
        <p:spPr>
          <a:xfrm>
            <a:off x="4812374" y="402198"/>
            <a:ext cx="4218537" cy="4260900"/>
          </a:xfrm>
        </p:spPr>
        <p:txBody>
          <a:bodyPr/>
          <a:lstStyle/>
          <a:p>
            <a:pPr marL="127000" indent="0">
              <a:buNone/>
            </a:pPr>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Overview of Second Half of the Course</a:t>
            </a:r>
          </a:p>
          <a:p>
            <a:pPr marL="127000" indent="0">
              <a:buNone/>
            </a:pPr>
            <a:r>
              <a:rPr lang="en-US">
                <a:solidFill>
                  <a:schemeClr val="bg1">
                    <a:lumMod val="50000"/>
                  </a:schemeClr>
                </a:solidFill>
              </a:rPr>
              <a:t>Probability Basics</a:t>
            </a:r>
          </a:p>
          <a:p>
            <a:r>
              <a:rPr lang="en-US">
                <a:solidFill>
                  <a:schemeClr val="bg1">
                    <a:lumMod val="50000"/>
                  </a:schemeClr>
                </a:solidFill>
              </a:rPr>
              <a:t>Probability Spaces and Events</a:t>
            </a:r>
          </a:p>
          <a:p>
            <a:r>
              <a:rPr lang="en-US">
                <a:solidFill>
                  <a:schemeClr val="bg1">
                    <a:lumMod val="50000"/>
                  </a:schemeClr>
                </a:solidFill>
              </a:rPr>
              <a:t>Non-uniform Probability Spaces</a:t>
            </a:r>
          </a:p>
          <a:p>
            <a:r>
              <a:rPr lang="en-US">
                <a:solidFill>
                  <a:schemeClr val="bg1">
                    <a:lumMod val="50000"/>
                  </a:schemeClr>
                </a:solidFill>
              </a:rPr>
              <a:t>Example: Four Biased Coins</a:t>
            </a:r>
          </a:p>
          <a:p>
            <a:r>
              <a:rPr lang="en-US">
                <a:solidFill>
                  <a:schemeClr val="bg1">
                    <a:lumMod val="50000"/>
                  </a:schemeClr>
                </a:solidFill>
              </a:rPr>
              <a:t>Example: Sixteen Biased Coins </a:t>
            </a:r>
          </a:p>
          <a:p>
            <a:pPr marL="127000" indent="0">
              <a:buNone/>
            </a:pPr>
            <a:r>
              <a:rPr lang="en-US">
                <a:solidFill>
                  <a:schemeClr val="bg1">
                    <a:lumMod val="50000"/>
                  </a:schemeClr>
                </a:solidFill>
              </a:rPr>
              <a:t>Trickier Uniform Probability Spaces</a:t>
            </a:r>
            <a:endPar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endParaRPr>
          </a:p>
          <a:p>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Poker Hands</a:t>
            </a:r>
          </a:p>
          <a:p>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Balls and Bins</a:t>
            </a:r>
          </a:p>
          <a:p>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The Birthday Paradox (n=50 case)</a:t>
            </a:r>
          </a:p>
          <a:p>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The Birthday Paradox (general case)</a:t>
            </a:r>
          </a:p>
          <a:p>
            <a:pPr marL="127000" indent="0">
              <a:buNone/>
            </a:pPr>
            <a:r>
              <a:rPr lang="en-US" b="1">
                <a:solidFill>
                  <a:schemeClr val="accent3"/>
                </a:solidFill>
                <a:latin typeface="Inter" panose="02000503000000020004" pitchFamily="2" charset="0"/>
                <a:ea typeface="Inter" panose="02000503000000020004" pitchFamily="2" charset="0"/>
                <a:cs typeface="Inter" panose="02000503000000020004" pitchFamily="2" charset="0"/>
              </a:rPr>
              <a:t>The Monty Hall Problem</a:t>
            </a:r>
          </a:p>
          <a:p>
            <a:r>
              <a:rPr lang="en-US" b="1">
                <a:solidFill>
                  <a:schemeClr val="accent3"/>
                </a:solidFill>
                <a:latin typeface="Inter" panose="02000503000000020004" pitchFamily="2" charset="0"/>
                <a:ea typeface="Inter" panose="02000503000000020004" pitchFamily="2" charset="0"/>
                <a:cs typeface="Inter" panose="02000503000000020004" pitchFamily="2" charset="0"/>
              </a:rPr>
              <a:t>Simple Analysis</a:t>
            </a:r>
          </a:p>
          <a:p>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Sample Space Analysis</a:t>
            </a:r>
          </a:p>
          <a:p>
            <a:pPr marL="127000" indent="0">
              <a:buNone/>
            </a:pPr>
            <a:r>
              <a:rPr lang="en-US">
                <a:solidFill>
                  <a:schemeClr val="bg1">
                    <a:lumMod val="50000"/>
                  </a:schemeClr>
                </a:solidFill>
                <a:latin typeface="Inter Light" panose="02000403000000020004" pitchFamily="2" charset="0"/>
                <a:ea typeface="Inter Light" panose="02000403000000020004" pitchFamily="2" charset="0"/>
                <a:cs typeface="Inter Light" panose="02000403000000020004" pitchFamily="2" charset="0"/>
              </a:rPr>
              <a:t>Conclusion</a:t>
            </a:r>
          </a:p>
        </p:txBody>
      </p:sp>
      <p:sp>
        <p:nvSpPr>
          <p:cNvPr id="4" name="Title 3">
            <a:extLst>
              <a:ext uri="{FF2B5EF4-FFF2-40B4-BE49-F238E27FC236}">
                <a16:creationId xmlns:a16="http://schemas.microsoft.com/office/drawing/2014/main" id="{C3F25D3A-922F-1388-FF39-B0EDFEFB0EE6}"/>
              </a:ext>
            </a:extLst>
          </p:cNvPr>
          <p:cNvSpPr>
            <a:spLocks noGrp="1"/>
          </p:cNvSpPr>
          <p:nvPr>
            <p:ph type="title"/>
          </p:nvPr>
        </p:nvSpPr>
        <p:spPr/>
        <p:txBody>
          <a:bodyPr/>
          <a:lstStyle/>
          <a:p>
            <a:pPr marL="127000" indent="0">
              <a:buNone/>
            </a:pPr>
            <a:r>
              <a:rPr lang="en-US"/>
              <a:t>The Monty Hall Problem:</a:t>
            </a:r>
            <a:br>
              <a:rPr lang="en-US"/>
            </a:br>
            <a:r>
              <a:rPr lang="en-US"/>
              <a:t>Simple Analysis</a:t>
            </a:r>
          </a:p>
        </p:txBody>
      </p:sp>
      <p:sp>
        <p:nvSpPr>
          <p:cNvPr id="6" name="Subtitle 5">
            <a:extLst>
              <a:ext uri="{FF2B5EF4-FFF2-40B4-BE49-F238E27FC236}">
                <a16:creationId xmlns:a16="http://schemas.microsoft.com/office/drawing/2014/main" id="{C6FC078F-E235-8EB2-D65D-437B9708CDCF}"/>
              </a:ext>
            </a:extLst>
          </p:cNvPr>
          <p:cNvSpPr>
            <a:spLocks noGrp="1"/>
          </p:cNvSpPr>
          <p:nvPr>
            <p:ph type="subTitle" idx="2"/>
          </p:nvPr>
        </p:nvSpPr>
        <p:spPr/>
        <p:txBody>
          <a:bodyPr/>
          <a:lstStyle/>
          <a:p>
            <a:r>
              <a:rPr lang="en-US" dirty="0"/>
              <a:t>Lecture 16, CS70 Summer 2025</a:t>
            </a:r>
          </a:p>
        </p:txBody>
      </p:sp>
    </p:spTree>
    <p:extLst>
      <p:ext uri="{BB962C8B-B14F-4D97-AF65-F5344CB8AC3E}">
        <p14:creationId xmlns:p14="http://schemas.microsoft.com/office/powerpoint/2010/main" val="35894856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C2AF0-B03D-8CF5-1A70-7018239EDB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7271B09-CE71-4A86-2702-FA0E01AA105B}"/>
              </a:ext>
            </a:extLst>
          </p:cNvPr>
          <p:cNvSpPr>
            <a:spLocks noGrp="1"/>
          </p:cNvSpPr>
          <p:nvPr>
            <p:ph type="title"/>
          </p:nvPr>
        </p:nvSpPr>
        <p:spPr/>
        <p:txBody>
          <a:bodyPr/>
          <a:lstStyle/>
          <a:p>
            <a:r>
              <a:rPr lang="en-US"/>
              <a:t>Probability Spaces and Event Probabilities</a:t>
            </a:r>
          </a:p>
        </p:txBody>
      </p:sp>
      <p:sp>
        <p:nvSpPr>
          <p:cNvPr id="6" name="Text Placeholder 5">
            <a:extLst>
              <a:ext uri="{FF2B5EF4-FFF2-40B4-BE49-F238E27FC236}">
                <a16:creationId xmlns:a16="http://schemas.microsoft.com/office/drawing/2014/main" id="{F0A546C0-55A7-C7F1-9A07-5DADD6A0D924}"/>
              </a:ext>
            </a:extLst>
          </p:cNvPr>
          <p:cNvSpPr>
            <a:spLocks noGrp="1"/>
          </p:cNvSpPr>
          <p:nvPr>
            <p:ph type="body" idx="1"/>
          </p:nvPr>
        </p:nvSpPr>
        <p:spPr/>
        <p:txBody>
          <a:bodyPr/>
          <a:lstStyle/>
          <a:p>
            <a:pPr marL="101600" indent="0">
              <a:buNone/>
            </a:pPr>
            <a:r>
              <a:rPr lang="en-US" sz="1800"/>
              <a:t>Let’s consider a much trickier problem using the same framework as before.</a:t>
            </a:r>
          </a:p>
        </p:txBody>
      </p:sp>
    </p:spTree>
    <p:extLst>
      <p:ext uri="{BB962C8B-B14F-4D97-AF65-F5344CB8AC3E}">
        <p14:creationId xmlns:p14="http://schemas.microsoft.com/office/powerpoint/2010/main" val="98365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61F5E-FC61-6E9A-A9F2-131DD89839D9}"/>
              </a:ext>
            </a:extLst>
          </p:cNvPr>
          <p:cNvSpPr>
            <a:spLocks noGrp="1"/>
          </p:cNvSpPr>
          <p:nvPr>
            <p:ph type="title"/>
          </p:nvPr>
        </p:nvSpPr>
        <p:spPr/>
        <p:txBody>
          <a:bodyPr/>
          <a:lstStyle/>
          <a:p>
            <a:r>
              <a:rPr lang="en-US" dirty="0"/>
              <a:t>Probability Basics</a:t>
            </a:r>
          </a:p>
        </p:txBody>
      </p:sp>
      <p:sp>
        <p:nvSpPr>
          <p:cNvPr id="3" name="Text Placeholder 2">
            <a:extLst>
              <a:ext uri="{FF2B5EF4-FFF2-40B4-BE49-F238E27FC236}">
                <a16:creationId xmlns:a16="http://schemas.microsoft.com/office/drawing/2014/main" id="{E52F7201-04CA-7AD3-720F-CF2AEB1E1BD9}"/>
              </a:ext>
            </a:extLst>
          </p:cNvPr>
          <p:cNvSpPr>
            <a:spLocks noGrp="1"/>
          </p:cNvSpPr>
          <p:nvPr>
            <p:ph type="body" idx="1"/>
          </p:nvPr>
        </p:nvSpPr>
        <p:spPr/>
        <p:txBody>
          <a:bodyPr/>
          <a:lstStyle/>
          <a:p>
            <a:pPr marL="127000" indent="0">
              <a:buNone/>
            </a:pPr>
            <a:r>
              <a:rPr lang="en-US" dirty="0"/>
              <a:t>Much like part one of this class, only a few terms/concepts</a:t>
            </a:r>
          </a:p>
          <a:p>
            <a:pPr marL="584200" lvl="1" indent="0">
              <a:buNone/>
            </a:pPr>
            <a:r>
              <a:rPr lang="en-US" sz="1400" i="1" dirty="0"/>
              <a:t>It’s the variations and application that you need to practice with!</a:t>
            </a:r>
          </a:p>
          <a:p>
            <a:pPr marL="127000" indent="0">
              <a:buNone/>
            </a:pPr>
            <a:endParaRPr lang="en-US" dirty="0"/>
          </a:p>
          <a:p>
            <a:pPr marL="127000" indent="0">
              <a:buNone/>
            </a:pPr>
            <a:r>
              <a:rPr lang="en-US" dirty="0"/>
              <a:t>Concepts for today:</a:t>
            </a:r>
          </a:p>
          <a:p>
            <a:pPr marL="284163" indent="233363"/>
            <a:r>
              <a:rPr lang="en-US" sz="1600" dirty="0"/>
              <a:t>Random experiments</a:t>
            </a:r>
          </a:p>
          <a:p>
            <a:pPr marL="284163" indent="233363"/>
            <a:r>
              <a:rPr lang="en-US" sz="1600" dirty="0"/>
              <a:t>Outcomes</a:t>
            </a:r>
          </a:p>
          <a:p>
            <a:pPr marL="284163" indent="233363"/>
            <a:r>
              <a:rPr lang="en-US" sz="1600" dirty="0"/>
              <a:t>Sample spaces (just the set of all outcomes)</a:t>
            </a:r>
          </a:p>
          <a:p>
            <a:pPr marL="284163" indent="233363"/>
            <a:r>
              <a:rPr lang="en-US" sz="1600" dirty="0"/>
              <a:t>Probability spaces (just a function/measure defined on a sample space)</a:t>
            </a:r>
          </a:p>
          <a:p>
            <a:pPr marL="284163" indent="233363"/>
            <a:r>
              <a:rPr lang="en-US" sz="1600" dirty="0"/>
              <a:t>Events (just a subset of a sample space)</a:t>
            </a:r>
          </a:p>
          <a:p>
            <a:pPr marL="127000" indent="0">
              <a:buNone/>
            </a:pPr>
            <a:endParaRPr lang="en-US" sz="2800" dirty="0"/>
          </a:p>
          <a:p>
            <a:pPr marL="127000" indent="0" algn="ctr">
              <a:buNone/>
            </a:pPr>
            <a:r>
              <a:rPr lang="en-US" b="1" dirty="0">
                <a:solidFill>
                  <a:schemeClr val="accent3"/>
                </a:solidFill>
                <a:latin typeface="+mn-lt"/>
                <a:ea typeface="Inter Black" panose="02000503000000020004" pitchFamily="2" charset="0"/>
              </a:rPr>
              <a:t>That’s it!</a:t>
            </a:r>
          </a:p>
          <a:p>
            <a:pPr marL="127000" indent="0" algn="ctr">
              <a:buNone/>
            </a:pPr>
            <a:r>
              <a:rPr lang="en-US" sz="1400" i="1" dirty="0">
                <a:solidFill>
                  <a:schemeClr val="accent3"/>
                </a:solidFill>
                <a:latin typeface="+mn-lt"/>
                <a:ea typeface="Inter Black" panose="02000503000000020004" pitchFamily="2" charset="0"/>
              </a:rPr>
              <a:t>The rest is just counting…</a:t>
            </a:r>
          </a:p>
        </p:txBody>
      </p:sp>
    </p:spTree>
    <p:extLst>
      <p:ext uri="{BB962C8B-B14F-4D97-AF65-F5344CB8AC3E}">
        <p14:creationId xmlns:p14="http://schemas.microsoft.com/office/powerpoint/2010/main" val="94941094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D2467A-F655-4928-B712-EAAFDA6F472E}"/>
              </a:ext>
            </a:extLst>
          </p:cNvPr>
          <p:cNvSpPr>
            <a:spLocks noGrp="1"/>
          </p:cNvSpPr>
          <p:nvPr>
            <p:ph type="title"/>
          </p:nvPr>
        </p:nvSpPr>
        <p:spPr/>
        <p:txBody>
          <a:bodyPr/>
          <a:lstStyle/>
          <a:p>
            <a:r>
              <a:rPr lang="en-US"/>
              <a:t>The Monty Hall Problem</a:t>
            </a:r>
          </a:p>
        </p:txBody>
      </p:sp>
      <p:sp>
        <p:nvSpPr>
          <p:cNvPr id="6" name="Text Placeholder 5">
            <a:extLst>
              <a:ext uri="{FF2B5EF4-FFF2-40B4-BE49-F238E27FC236}">
                <a16:creationId xmlns:a16="http://schemas.microsoft.com/office/drawing/2014/main" id="{73C1CEC5-C237-469A-B717-C83A4AB846E1}"/>
              </a:ext>
            </a:extLst>
          </p:cNvPr>
          <p:cNvSpPr>
            <a:spLocks noGrp="1"/>
          </p:cNvSpPr>
          <p:nvPr>
            <p:ph type="body" idx="1"/>
          </p:nvPr>
        </p:nvSpPr>
        <p:spPr/>
        <p:txBody>
          <a:bodyPr/>
          <a:lstStyle/>
          <a:p>
            <a:pPr marL="101600" indent="0">
              <a:buNone/>
            </a:pPr>
            <a:r>
              <a:rPr lang="en-US" sz="1800"/>
              <a:t>Let’s start by imagining a game. In this game t</a:t>
            </a:r>
            <a:r>
              <a:rPr lang="en-US"/>
              <a:t>here are 3 doors with prizes behind them, and you want to win the car.</a:t>
            </a:r>
          </a:p>
          <a:p>
            <a:pPr marL="387350" indent="-285750"/>
            <a:r>
              <a:rPr lang="en-US"/>
              <a:t>One door has a car behind it.</a:t>
            </a:r>
          </a:p>
          <a:p>
            <a:pPr marL="387350" indent="-285750"/>
            <a:r>
              <a:rPr lang="en-US"/>
              <a:t>Two doors have a goat behind them.</a:t>
            </a:r>
          </a:p>
        </p:txBody>
      </p:sp>
      <p:pic>
        <p:nvPicPr>
          <p:cNvPr id="1026" name="Picture 2" descr="Player has picked Door 1 and the car is behind Door 2">
            <a:extLst>
              <a:ext uri="{FF2B5EF4-FFF2-40B4-BE49-F238E27FC236}">
                <a16:creationId xmlns:a16="http://schemas.microsoft.com/office/drawing/2014/main" id="{1BAFA5F6-51CA-C9DE-9EC0-ABD8800E52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3950" y="2800350"/>
            <a:ext cx="4356100" cy="3183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7420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7E8A7-41CE-5698-1FDB-2EA58AC50DD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BAF7F9F-1870-2947-D34A-B8E6A1633296}"/>
              </a:ext>
            </a:extLst>
          </p:cNvPr>
          <p:cNvSpPr>
            <a:spLocks noGrp="1"/>
          </p:cNvSpPr>
          <p:nvPr>
            <p:ph type="title"/>
          </p:nvPr>
        </p:nvSpPr>
        <p:spPr/>
        <p:txBody>
          <a:bodyPr/>
          <a:lstStyle/>
          <a:p>
            <a:r>
              <a:rPr lang="en-US"/>
              <a:t>The Monty Hall Problem</a:t>
            </a:r>
          </a:p>
        </p:txBody>
      </p:sp>
      <p:sp>
        <p:nvSpPr>
          <p:cNvPr id="6" name="Text Placeholder 5">
            <a:extLst>
              <a:ext uri="{FF2B5EF4-FFF2-40B4-BE49-F238E27FC236}">
                <a16:creationId xmlns:a16="http://schemas.microsoft.com/office/drawing/2014/main" id="{9DF84976-027E-39EF-A8F6-E52765B0D2A8}"/>
              </a:ext>
            </a:extLst>
          </p:cNvPr>
          <p:cNvSpPr>
            <a:spLocks noGrp="1"/>
          </p:cNvSpPr>
          <p:nvPr>
            <p:ph type="body" idx="1"/>
          </p:nvPr>
        </p:nvSpPr>
        <p:spPr/>
        <p:txBody>
          <a:bodyPr/>
          <a:lstStyle/>
          <a:p>
            <a:pPr marL="101600" indent="0">
              <a:buNone/>
            </a:pPr>
            <a:r>
              <a:rPr lang="en-US" sz="1800" dirty="0"/>
              <a:t>Let’s start by imagining a game. In this game t</a:t>
            </a:r>
            <a:r>
              <a:rPr lang="en-US" dirty="0"/>
              <a:t>here are 3 doors with prizes behind them, and you want to win the car.</a:t>
            </a:r>
          </a:p>
          <a:p>
            <a:pPr marL="387350" indent="-285750"/>
            <a:r>
              <a:rPr lang="en-US" dirty="0"/>
              <a:t>One door has a car behind it.</a:t>
            </a:r>
          </a:p>
          <a:p>
            <a:pPr marL="387350" indent="-285750"/>
            <a:r>
              <a:rPr lang="en-US" dirty="0"/>
              <a:t>Two doors have a goat behind them.</a:t>
            </a:r>
          </a:p>
          <a:p>
            <a:pPr marL="387350" indent="-285750"/>
            <a:endParaRPr lang="en-US" dirty="0"/>
          </a:p>
          <a:p>
            <a:pPr marL="101600" indent="0">
              <a:buNone/>
            </a:pPr>
            <a:r>
              <a:rPr lang="en-US" dirty="0"/>
              <a:t>The rules are as follows:</a:t>
            </a:r>
          </a:p>
          <a:p>
            <a:pPr marL="387350" indent="-285750"/>
            <a:r>
              <a:rPr lang="en-US" dirty="0"/>
              <a:t>Y</a:t>
            </a:r>
            <a:r>
              <a:rPr lang="en-US" sz="1800" dirty="0"/>
              <a:t>ou pick one of 3 doors.</a:t>
            </a:r>
          </a:p>
          <a:p>
            <a:pPr marL="387350" indent="-285750"/>
            <a:r>
              <a:rPr lang="en-US" dirty="0"/>
              <a:t>The host reveals what is behind one of the other doors. The answer is ALWAYS a goat.</a:t>
            </a:r>
          </a:p>
          <a:p>
            <a:pPr marL="387350" indent="-285750"/>
            <a:r>
              <a:rPr lang="en-US" sz="1800" dirty="0"/>
              <a:t>You get a chance to switch doors after the host shows you the goat.</a:t>
            </a:r>
          </a:p>
          <a:p>
            <a:pPr marL="101600" indent="0">
              <a:buNone/>
            </a:pPr>
            <a:endParaRPr lang="en-US" dirty="0"/>
          </a:p>
          <a:p>
            <a:pPr marL="101600" indent="0">
              <a:buNone/>
            </a:pPr>
            <a:r>
              <a:rPr lang="en-US" dirty="0"/>
              <a:t>Let’s try to play a few rounds: </a:t>
            </a:r>
            <a:r>
              <a:rPr lang="en-US" dirty="0">
                <a:hlinkClick r:id="rId2"/>
              </a:rPr>
              <a:t>https://www.rossmanchance.com/applets/2021/montyhall/Monty.html</a:t>
            </a:r>
            <a:endParaRPr lang="en-US" dirty="0"/>
          </a:p>
        </p:txBody>
      </p:sp>
    </p:spTree>
    <p:extLst>
      <p:ext uri="{BB962C8B-B14F-4D97-AF65-F5344CB8AC3E}">
        <p14:creationId xmlns:p14="http://schemas.microsoft.com/office/powerpoint/2010/main" val="255840199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77859-D98B-29C2-3C9C-B5A3956E2FE7}"/>
              </a:ext>
            </a:extLst>
          </p:cNvPr>
          <p:cNvSpPr>
            <a:spLocks noGrp="1"/>
          </p:cNvSpPr>
          <p:nvPr>
            <p:ph type="title"/>
          </p:nvPr>
        </p:nvSpPr>
        <p:spPr/>
        <p:txBody>
          <a:bodyPr/>
          <a:lstStyle/>
          <a:p>
            <a:r>
              <a:rPr lang="en-US"/>
              <a:t>The Monty Hall Problem</a:t>
            </a:r>
          </a:p>
        </p:txBody>
      </p:sp>
      <p:sp>
        <p:nvSpPr>
          <p:cNvPr id="3" name="Text Placeholder 2">
            <a:extLst>
              <a:ext uri="{FF2B5EF4-FFF2-40B4-BE49-F238E27FC236}">
                <a16:creationId xmlns:a16="http://schemas.microsoft.com/office/drawing/2014/main" id="{BABF1F53-4ED4-3000-220C-81976E4CEF0A}"/>
              </a:ext>
            </a:extLst>
          </p:cNvPr>
          <p:cNvSpPr>
            <a:spLocks noGrp="1"/>
          </p:cNvSpPr>
          <p:nvPr>
            <p:ph type="body" idx="1"/>
          </p:nvPr>
        </p:nvSpPr>
        <p:spPr/>
        <p:txBody>
          <a:bodyPr/>
          <a:lstStyle/>
          <a:p>
            <a:pPr marL="127000" indent="0">
              <a:buNone/>
            </a:pPr>
            <a:r>
              <a:rPr lang="en-US" dirty="0"/>
              <a:t>Suppose we’re playing, pick the left door, and we get to this state:</a:t>
            </a:r>
          </a:p>
          <a:p>
            <a:pPr marL="127000" indent="0">
              <a:buNone/>
            </a:pPr>
            <a:endParaRPr lang="en-US" dirty="0"/>
          </a:p>
          <a:p>
            <a:pPr marL="127000" indent="0">
              <a:buNone/>
            </a:pPr>
            <a:endParaRPr lang="en-US" dirty="0"/>
          </a:p>
          <a:p>
            <a:pPr marL="127000" indent="0">
              <a:buNone/>
            </a:pPr>
            <a:endParaRPr lang="en-US" dirty="0"/>
          </a:p>
          <a:p>
            <a:pPr marL="127000" indent="0">
              <a:buNone/>
            </a:pPr>
            <a:endParaRPr lang="en-US" dirty="0"/>
          </a:p>
          <a:p>
            <a:pPr marL="127000" indent="0">
              <a:buNone/>
            </a:pPr>
            <a:endParaRPr lang="en-US" dirty="0"/>
          </a:p>
          <a:p>
            <a:pPr marL="127000" indent="0">
              <a:buNone/>
            </a:pPr>
            <a:endParaRPr lang="en-US" dirty="0"/>
          </a:p>
          <a:p>
            <a:pPr marL="127000" indent="0">
              <a:buNone/>
            </a:pPr>
            <a:endParaRPr lang="en-US" dirty="0"/>
          </a:p>
          <a:p>
            <a:pPr marL="127000" indent="0">
              <a:buNone/>
            </a:pPr>
            <a:endParaRPr lang="en-US" dirty="0"/>
          </a:p>
          <a:p>
            <a:pPr marL="127000" indent="0">
              <a:buNone/>
            </a:pPr>
            <a:r>
              <a:rPr lang="en-US" dirty="0"/>
              <a:t>Should you switch doors? (Note: You are </a:t>
            </a:r>
            <a:r>
              <a:rPr lang="en-US" dirty="0">
                <a:latin typeface="Inter" panose="02000503000000020004" pitchFamily="2" charset="0"/>
                <a:ea typeface="Inter" panose="02000503000000020004" pitchFamily="2" charset="0"/>
                <a:cs typeface="Inter" panose="02000503000000020004" pitchFamily="2" charset="0"/>
              </a:rPr>
              <a:t>ALWAYS</a:t>
            </a:r>
            <a:r>
              <a:rPr lang="en-US" dirty="0"/>
              <a:t> shown a goat)</a:t>
            </a:r>
          </a:p>
          <a:p>
            <a:pPr marL="127000" indent="0">
              <a:buNone/>
            </a:pPr>
            <a:endParaRPr lang="en-US" dirty="0"/>
          </a:p>
        </p:txBody>
      </p:sp>
      <p:pic>
        <p:nvPicPr>
          <p:cNvPr id="4" name="Picture 3">
            <a:extLst>
              <a:ext uri="{FF2B5EF4-FFF2-40B4-BE49-F238E27FC236}">
                <a16:creationId xmlns:a16="http://schemas.microsoft.com/office/drawing/2014/main" id="{A036B626-BB8E-3FBC-9D75-09DDE0962BB4}"/>
              </a:ext>
            </a:extLst>
          </p:cNvPr>
          <p:cNvPicPr>
            <a:picLocks noChangeAspect="1"/>
          </p:cNvPicPr>
          <p:nvPr/>
        </p:nvPicPr>
        <p:blipFill>
          <a:blip r:embed="rId2"/>
          <a:stretch>
            <a:fillRect/>
          </a:stretch>
        </p:blipFill>
        <p:spPr>
          <a:xfrm>
            <a:off x="2286000" y="971550"/>
            <a:ext cx="3796904" cy="2416824"/>
          </a:xfrm>
          <a:prstGeom prst="rect">
            <a:avLst/>
          </a:prstGeom>
        </p:spPr>
      </p:pic>
    </p:spTree>
    <p:extLst>
      <p:ext uri="{BB962C8B-B14F-4D97-AF65-F5344CB8AC3E}">
        <p14:creationId xmlns:p14="http://schemas.microsoft.com/office/powerpoint/2010/main" val="161552692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89B42-F64F-49AF-5178-F94A40418705}"/>
              </a:ext>
            </a:extLst>
          </p:cNvPr>
          <p:cNvSpPr>
            <a:spLocks noGrp="1"/>
          </p:cNvSpPr>
          <p:nvPr>
            <p:ph type="title"/>
          </p:nvPr>
        </p:nvSpPr>
        <p:spPr/>
        <p:txBody>
          <a:bodyPr/>
          <a:lstStyle/>
          <a:p>
            <a:r>
              <a:rPr lang="en-US"/>
              <a:t>Monty Hall Problem</a:t>
            </a:r>
          </a:p>
        </p:txBody>
      </p:sp>
      <p:sp>
        <p:nvSpPr>
          <p:cNvPr id="3" name="Text Placeholder 2">
            <a:extLst>
              <a:ext uri="{FF2B5EF4-FFF2-40B4-BE49-F238E27FC236}">
                <a16:creationId xmlns:a16="http://schemas.microsoft.com/office/drawing/2014/main" id="{8FEEC4D3-F034-738A-8566-308EE9902208}"/>
              </a:ext>
            </a:extLst>
          </p:cNvPr>
          <p:cNvSpPr>
            <a:spLocks noGrp="1"/>
          </p:cNvSpPr>
          <p:nvPr>
            <p:ph type="body" idx="1"/>
          </p:nvPr>
        </p:nvSpPr>
        <p:spPr/>
        <p:txBody>
          <a:bodyPr/>
          <a:lstStyle/>
          <a:p>
            <a:pPr marL="127000" indent="0">
              <a:buNone/>
            </a:pPr>
            <a:r>
              <a:rPr lang="en-US"/>
              <a:t>Strangely the answer is yes - your chance of winning is better if you switch!</a:t>
            </a:r>
          </a:p>
        </p:txBody>
      </p:sp>
    </p:spTree>
    <p:extLst>
      <p:ext uri="{BB962C8B-B14F-4D97-AF65-F5344CB8AC3E}">
        <p14:creationId xmlns:p14="http://schemas.microsoft.com/office/powerpoint/2010/main" val="8115767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D476B-4EBC-A328-6685-DC939437DF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C1CEE4-D9E6-A095-5949-9F94D45C5C61}"/>
              </a:ext>
            </a:extLst>
          </p:cNvPr>
          <p:cNvSpPr>
            <a:spLocks noGrp="1"/>
          </p:cNvSpPr>
          <p:nvPr>
            <p:ph type="title"/>
          </p:nvPr>
        </p:nvSpPr>
        <p:spPr/>
        <p:txBody>
          <a:bodyPr/>
          <a:lstStyle/>
          <a:p>
            <a:r>
              <a:rPr lang="en-US"/>
              <a:t>Explanation (1/4)</a:t>
            </a:r>
          </a:p>
        </p:txBody>
      </p:sp>
      <p:sp>
        <p:nvSpPr>
          <p:cNvPr id="3" name="Text Placeholder 2">
            <a:extLst>
              <a:ext uri="{FF2B5EF4-FFF2-40B4-BE49-F238E27FC236}">
                <a16:creationId xmlns:a16="http://schemas.microsoft.com/office/drawing/2014/main" id="{43CEC930-B59A-D1D5-5FE9-AE7A3869B39B}"/>
              </a:ext>
            </a:extLst>
          </p:cNvPr>
          <p:cNvSpPr>
            <a:spLocks noGrp="1"/>
          </p:cNvSpPr>
          <p:nvPr>
            <p:ph type="body" idx="1"/>
          </p:nvPr>
        </p:nvSpPr>
        <p:spPr/>
        <p:txBody>
          <a:bodyPr/>
          <a:lstStyle/>
          <a:p>
            <a:pPr marL="127000" indent="0">
              <a:buNone/>
            </a:pPr>
            <a:r>
              <a:rPr lang="en-US"/>
              <a:t>The chance that you were correct with your first guess is 1/3.</a:t>
            </a:r>
          </a:p>
          <a:p>
            <a:pPr marL="127000" indent="0">
              <a:buNone/>
            </a:pPr>
            <a:endParaRPr lang="en-US"/>
          </a:p>
          <a:p>
            <a:pPr marL="127000" indent="0">
              <a:buNone/>
            </a:pPr>
            <a:r>
              <a:rPr lang="en-US"/>
              <a:t>Only two possibilities exist:</a:t>
            </a:r>
          </a:p>
          <a:p>
            <a:r>
              <a:rPr lang="en-US"/>
              <a:t>You were right (with probability 1/3).</a:t>
            </a:r>
          </a:p>
          <a:p>
            <a:r>
              <a:rPr lang="en-US"/>
              <a:t>You were wrong (with probability 2/3).</a:t>
            </a:r>
          </a:p>
        </p:txBody>
      </p:sp>
      <p:pic>
        <p:nvPicPr>
          <p:cNvPr id="4" name="Picture 3">
            <a:extLst>
              <a:ext uri="{FF2B5EF4-FFF2-40B4-BE49-F238E27FC236}">
                <a16:creationId xmlns:a16="http://schemas.microsoft.com/office/drawing/2014/main" id="{ADBE0DD4-551F-285F-78CB-8B564B8B095A}"/>
              </a:ext>
            </a:extLst>
          </p:cNvPr>
          <p:cNvPicPr>
            <a:picLocks noChangeAspect="1"/>
          </p:cNvPicPr>
          <p:nvPr/>
        </p:nvPicPr>
        <p:blipFill>
          <a:blip r:embed="rId2"/>
          <a:stretch>
            <a:fillRect/>
          </a:stretch>
        </p:blipFill>
        <p:spPr>
          <a:xfrm>
            <a:off x="304800" y="2343150"/>
            <a:ext cx="3633208" cy="2552700"/>
          </a:xfrm>
          <a:prstGeom prst="rect">
            <a:avLst/>
          </a:prstGeom>
        </p:spPr>
      </p:pic>
    </p:spTree>
    <p:extLst>
      <p:ext uri="{BB962C8B-B14F-4D97-AF65-F5344CB8AC3E}">
        <p14:creationId xmlns:p14="http://schemas.microsoft.com/office/powerpoint/2010/main" val="18609832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66548-4F96-27DB-CA04-AF8A0FE124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CA028A-6B95-D658-EE61-AD6A1F33F3FB}"/>
              </a:ext>
            </a:extLst>
          </p:cNvPr>
          <p:cNvSpPr>
            <a:spLocks noGrp="1"/>
          </p:cNvSpPr>
          <p:nvPr>
            <p:ph type="title"/>
          </p:nvPr>
        </p:nvSpPr>
        <p:spPr/>
        <p:txBody>
          <a:bodyPr/>
          <a:lstStyle/>
          <a:p>
            <a:r>
              <a:rPr lang="en-US"/>
              <a:t>Explanation (2/4)</a:t>
            </a:r>
          </a:p>
        </p:txBody>
      </p:sp>
      <p:sp>
        <p:nvSpPr>
          <p:cNvPr id="3" name="Text Placeholder 2">
            <a:extLst>
              <a:ext uri="{FF2B5EF4-FFF2-40B4-BE49-F238E27FC236}">
                <a16:creationId xmlns:a16="http://schemas.microsoft.com/office/drawing/2014/main" id="{38938DA1-A207-DD38-998F-5AFD4E40B5E7}"/>
              </a:ext>
            </a:extLst>
          </p:cNvPr>
          <p:cNvSpPr>
            <a:spLocks noGrp="1"/>
          </p:cNvSpPr>
          <p:nvPr>
            <p:ph type="body" idx="1"/>
          </p:nvPr>
        </p:nvSpPr>
        <p:spPr/>
        <p:txBody>
          <a:bodyPr/>
          <a:lstStyle/>
          <a:p>
            <a:pPr marL="127000" indent="0">
              <a:buNone/>
            </a:pPr>
            <a:r>
              <a:rPr lang="en-US"/>
              <a:t>Suppose the host opens door 3, how do the probabilities change?</a:t>
            </a:r>
          </a:p>
          <a:p>
            <a:r>
              <a:rPr lang="en-US"/>
              <a:t>Chance that your original choice is correct is unchanged. It’s still 1/3.</a:t>
            </a:r>
          </a:p>
        </p:txBody>
      </p:sp>
      <p:pic>
        <p:nvPicPr>
          <p:cNvPr id="4" name="Picture 3">
            <a:extLst>
              <a:ext uri="{FF2B5EF4-FFF2-40B4-BE49-F238E27FC236}">
                <a16:creationId xmlns:a16="http://schemas.microsoft.com/office/drawing/2014/main" id="{4264267C-B368-8607-28B0-1C86CE2A186E}"/>
              </a:ext>
            </a:extLst>
          </p:cNvPr>
          <p:cNvPicPr>
            <a:picLocks noChangeAspect="1"/>
          </p:cNvPicPr>
          <p:nvPr/>
        </p:nvPicPr>
        <p:blipFill>
          <a:blip r:embed="rId2"/>
          <a:stretch>
            <a:fillRect/>
          </a:stretch>
        </p:blipFill>
        <p:spPr>
          <a:xfrm>
            <a:off x="304800" y="2343150"/>
            <a:ext cx="3633208" cy="2552700"/>
          </a:xfrm>
          <a:prstGeom prst="rect">
            <a:avLst/>
          </a:prstGeom>
        </p:spPr>
      </p:pic>
      <p:pic>
        <p:nvPicPr>
          <p:cNvPr id="5" name="Picture 4">
            <a:extLst>
              <a:ext uri="{FF2B5EF4-FFF2-40B4-BE49-F238E27FC236}">
                <a16:creationId xmlns:a16="http://schemas.microsoft.com/office/drawing/2014/main" id="{C6AC11A1-91DF-A550-992B-42DF5341F243}"/>
              </a:ext>
            </a:extLst>
          </p:cNvPr>
          <p:cNvPicPr>
            <a:picLocks noChangeAspect="1"/>
          </p:cNvPicPr>
          <p:nvPr/>
        </p:nvPicPr>
        <p:blipFill>
          <a:blip r:embed="rId3"/>
          <a:stretch>
            <a:fillRect/>
          </a:stretch>
        </p:blipFill>
        <p:spPr>
          <a:xfrm>
            <a:off x="5715000" y="2447925"/>
            <a:ext cx="2686583" cy="2409825"/>
          </a:xfrm>
          <a:prstGeom prst="rect">
            <a:avLst/>
          </a:prstGeom>
        </p:spPr>
      </p:pic>
      <p:sp>
        <p:nvSpPr>
          <p:cNvPr id="8" name="Rectangle 7">
            <a:extLst>
              <a:ext uri="{FF2B5EF4-FFF2-40B4-BE49-F238E27FC236}">
                <a16:creationId xmlns:a16="http://schemas.microsoft.com/office/drawing/2014/main" id="{02E49424-E911-8EC8-F949-BB7C77006949}"/>
              </a:ext>
            </a:extLst>
          </p:cNvPr>
          <p:cNvSpPr/>
          <p:nvPr/>
        </p:nvSpPr>
        <p:spPr>
          <a:xfrm>
            <a:off x="6781800" y="4070219"/>
            <a:ext cx="1219200" cy="31427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28794847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F245C-1AFA-CF6B-3BAF-7CF92BD0EA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148A00-48D9-695D-BDC8-EBE99D6A63BB}"/>
              </a:ext>
            </a:extLst>
          </p:cNvPr>
          <p:cNvSpPr>
            <a:spLocks noGrp="1"/>
          </p:cNvSpPr>
          <p:nvPr>
            <p:ph type="title"/>
          </p:nvPr>
        </p:nvSpPr>
        <p:spPr/>
        <p:txBody>
          <a:bodyPr/>
          <a:lstStyle/>
          <a:p>
            <a:r>
              <a:rPr lang="en-US"/>
              <a:t>Explanation (3/4)</a:t>
            </a:r>
          </a:p>
        </p:txBody>
      </p:sp>
      <p:sp>
        <p:nvSpPr>
          <p:cNvPr id="3" name="Text Placeholder 2">
            <a:extLst>
              <a:ext uri="{FF2B5EF4-FFF2-40B4-BE49-F238E27FC236}">
                <a16:creationId xmlns:a16="http://schemas.microsoft.com/office/drawing/2014/main" id="{3DFA78D0-87E8-941D-7651-ECAA51F29BF7}"/>
              </a:ext>
            </a:extLst>
          </p:cNvPr>
          <p:cNvSpPr>
            <a:spLocks noGrp="1"/>
          </p:cNvSpPr>
          <p:nvPr>
            <p:ph type="body" idx="1"/>
          </p:nvPr>
        </p:nvSpPr>
        <p:spPr/>
        <p:txBody>
          <a:bodyPr/>
          <a:lstStyle/>
          <a:p>
            <a:pPr marL="127000" indent="0">
              <a:buNone/>
            </a:pPr>
            <a:r>
              <a:rPr lang="en-US"/>
              <a:t>Suppose the host opens door 3, how do the probabilities change?</a:t>
            </a:r>
          </a:p>
          <a:p>
            <a:r>
              <a:rPr lang="en-US"/>
              <a:t>Chance that your original choice is correct is unchanged. It’s still 1/3.</a:t>
            </a:r>
          </a:p>
          <a:p>
            <a:r>
              <a:rPr lang="en-US"/>
              <a:t>Chance that door 3 has the car is now zero.</a:t>
            </a:r>
          </a:p>
        </p:txBody>
      </p:sp>
      <p:pic>
        <p:nvPicPr>
          <p:cNvPr id="4" name="Picture 3">
            <a:extLst>
              <a:ext uri="{FF2B5EF4-FFF2-40B4-BE49-F238E27FC236}">
                <a16:creationId xmlns:a16="http://schemas.microsoft.com/office/drawing/2014/main" id="{CC134D1A-3CC6-067D-6D26-D0368874293B}"/>
              </a:ext>
            </a:extLst>
          </p:cNvPr>
          <p:cNvPicPr>
            <a:picLocks noChangeAspect="1"/>
          </p:cNvPicPr>
          <p:nvPr/>
        </p:nvPicPr>
        <p:blipFill>
          <a:blip r:embed="rId2"/>
          <a:stretch>
            <a:fillRect/>
          </a:stretch>
        </p:blipFill>
        <p:spPr>
          <a:xfrm>
            <a:off x="304800" y="2343150"/>
            <a:ext cx="3633208" cy="2552700"/>
          </a:xfrm>
          <a:prstGeom prst="rect">
            <a:avLst/>
          </a:prstGeom>
        </p:spPr>
      </p:pic>
      <p:pic>
        <p:nvPicPr>
          <p:cNvPr id="5" name="Picture 4">
            <a:extLst>
              <a:ext uri="{FF2B5EF4-FFF2-40B4-BE49-F238E27FC236}">
                <a16:creationId xmlns:a16="http://schemas.microsoft.com/office/drawing/2014/main" id="{65981AEE-8C1E-9CDF-F455-03B42B22D84D}"/>
              </a:ext>
            </a:extLst>
          </p:cNvPr>
          <p:cNvPicPr>
            <a:picLocks noChangeAspect="1"/>
          </p:cNvPicPr>
          <p:nvPr/>
        </p:nvPicPr>
        <p:blipFill>
          <a:blip r:embed="rId3"/>
          <a:stretch>
            <a:fillRect/>
          </a:stretch>
        </p:blipFill>
        <p:spPr>
          <a:xfrm>
            <a:off x="5715000" y="2447925"/>
            <a:ext cx="2686583" cy="2409825"/>
          </a:xfrm>
          <a:prstGeom prst="rect">
            <a:avLst/>
          </a:prstGeom>
        </p:spPr>
      </p:pic>
      <p:sp>
        <p:nvSpPr>
          <p:cNvPr id="8" name="Rectangle 7">
            <a:extLst>
              <a:ext uri="{FF2B5EF4-FFF2-40B4-BE49-F238E27FC236}">
                <a16:creationId xmlns:a16="http://schemas.microsoft.com/office/drawing/2014/main" id="{67AF56C3-765F-739F-051A-DEBFD71773B9}"/>
              </a:ext>
            </a:extLst>
          </p:cNvPr>
          <p:cNvSpPr/>
          <p:nvPr/>
        </p:nvSpPr>
        <p:spPr>
          <a:xfrm>
            <a:off x="6781800" y="4070219"/>
            <a:ext cx="457200" cy="31427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10512732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E4717-3E6D-29D1-932F-D832C9463B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459128-CFE6-E55D-FC30-341D1B7191D9}"/>
              </a:ext>
            </a:extLst>
          </p:cNvPr>
          <p:cNvSpPr>
            <a:spLocks noGrp="1"/>
          </p:cNvSpPr>
          <p:nvPr>
            <p:ph type="title"/>
          </p:nvPr>
        </p:nvSpPr>
        <p:spPr/>
        <p:txBody>
          <a:bodyPr/>
          <a:lstStyle/>
          <a:p>
            <a:r>
              <a:rPr lang="en-US"/>
              <a:t>Explanation (4/4)</a:t>
            </a:r>
          </a:p>
        </p:txBody>
      </p:sp>
      <p:sp>
        <p:nvSpPr>
          <p:cNvPr id="3" name="Text Placeholder 2">
            <a:extLst>
              <a:ext uri="{FF2B5EF4-FFF2-40B4-BE49-F238E27FC236}">
                <a16:creationId xmlns:a16="http://schemas.microsoft.com/office/drawing/2014/main" id="{68CFA90F-8855-100B-42F8-537099EF44FF}"/>
              </a:ext>
            </a:extLst>
          </p:cNvPr>
          <p:cNvSpPr>
            <a:spLocks noGrp="1"/>
          </p:cNvSpPr>
          <p:nvPr>
            <p:ph type="body" idx="1"/>
          </p:nvPr>
        </p:nvSpPr>
        <p:spPr/>
        <p:txBody>
          <a:bodyPr/>
          <a:lstStyle/>
          <a:p>
            <a:pPr marL="127000" indent="0">
              <a:buNone/>
            </a:pPr>
            <a:r>
              <a:rPr lang="en-US"/>
              <a:t>Suppose the host opens door 3, how do the probabilities change?</a:t>
            </a:r>
          </a:p>
          <a:p>
            <a:r>
              <a:rPr lang="en-US"/>
              <a:t>Chance that your original choice is correct is unchanged. It’s still 1/3.</a:t>
            </a:r>
          </a:p>
          <a:p>
            <a:r>
              <a:rPr lang="en-US"/>
              <a:t>Chance that door 3 has the car is now zero.</a:t>
            </a:r>
          </a:p>
          <a:p>
            <a:r>
              <a:rPr lang="en-US"/>
              <a:t>Chance that door 2 has the car is now 2/3 (since door 3 can’t have car).</a:t>
            </a:r>
          </a:p>
        </p:txBody>
      </p:sp>
      <p:pic>
        <p:nvPicPr>
          <p:cNvPr id="4" name="Picture 3">
            <a:extLst>
              <a:ext uri="{FF2B5EF4-FFF2-40B4-BE49-F238E27FC236}">
                <a16:creationId xmlns:a16="http://schemas.microsoft.com/office/drawing/2014/main" id="{2FBC0805-3F09-2C62-D2F1-99E3089DD105}"/>
              </a:ext>
            </a:extLst>
          </p:cNvPr>
          <p:cNvPicPr>
            <a:picLocks noChangeAspect="1"/>
          </p:cNvPicPr>
          <p:nvPr/>
        </p:nvPicPr>
        <p:blipFill>
          <a:blip r:embed="rId2"/>
          <a:stretch>
            <a:fillRect/>
          </a:stretch>
        </p:blipFill>
        <p:spPr>
          <a:xfrm>
            <a:off x="304800" y="2343150"/>
            <a:ext cx="3633208" cy="2552700"/>
          </a:xfrm>
          <a:prstGeom prst="rect">
            <a:avLst/>
          </a:prstGeom>
        </p:spPr>
      </p:pic>
      <p:pic>
        <p:nvPicPr>
          <p:cNvPr id="5" name="Picture 4">
            <a:extLst>
              <a:ext uri="{FF2B5EF4-FFF2-40B4-BE49-F238E27FC236}">
                <a16:creationId xmlns:a16="http://schemas.microsoft.com/office/drawing/2014/main" id="{851F4435-0755-F530-181A-3ECD2EA4BCC6}"/>
              </a:ext>
            </a:extLst>
          </p:cNvPr>
          <p:cNvPicPr>
            <a:picLocks noChangeAspect="1"/>
          </p:cNvPicPr>
          <p:nvPr/>
        </p:nvPicPr>
        <p:blipFill>
          <a:blip r:embed="rId3"/>
          <a:stretch>
            <a:fillRect/>
          </a:stretch>
        </p:blipFill>
        <p:spPr>
          <a:xfrm>
            <a:off x="5715000" y="2447925"/>
            <a:ext cx="2686583" cy="2409825"/>
          </a:xfrm>
          <a:prstGeom prst="rect">
            <a:avLst/>
          </a:prstGeom>
        </p:spPr>
      </p:pic>
    </p:spTree>
    <p:extLst>
      <p:ext uri="{BB962C8B-B14F-4D97-AF65-F5344CB8AC3E}">
        <p14:creationId xmlns:p14="http://schemas.microsoft.com/office/powerpoint/2010/main" val="33133411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6A214-A647-423E-28F8-8170C08200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462AB5-8229-B2EB-2A04-9CDAB992E36E}"/>
              </a:ext>
            </a:extLst>
          </p:cNvPr>
          <p:cNvSpPr>
            <a:spLocks noGrp="1"/>
          </p:cNvSpPr>
          <p:nvPr>
            <p:ph type="title"/>
          </p:nvPr>
        </p:nvSpPr>
        <p:spPr/>
        <p:txBody>
          <a:bodyPr/>
          <a:lstStyle/>
          <a:p>
            <a:r>
              <a:rPr lang="en-US"/>
              <a:t>Explanation Summary</a:t>
            </a:r>
          </a:p>
        </p:txBody>
      </p:sp>
      <p:sp>
        <p:nvSpPr>
          <p:cNvPr id="3" name="Text Placeholder 2">
            <a:extLst>
              <a:ext uri="{FF2B5EF4-FFF2-40B4-BE49-F238E27FC236}">
                <a16:creationId xmlns:a16="http://schemas.microsoft.com/office/drawing/2014/main" id="{671F7355-A83F-87CE-6714-AA0857399D8D}"/>
              </a:ext>
            </a:extLst>
          </p:cNvPr>
          <p:cNvSpPr>
            <a:spLocks noGrp="1"/>
          </p:cNvSpPr>
          <p:nvPr>
            <p:ph type="body" idx="1"/>
          </p:nvPr>
        </p:nvSpPr>
        <p:spPr/>
        <p:txBody>
          <a:bodyPr/>
          <a:lstStyle/>
          <a:p>
            <a:pPr marL="127000" indent="0">
              <a:buNone/>
            </a:pPr>
            <a:r>
              <a:rPr lang="en-US"/>
              <a:t>The chance that you were correct with your first guess is 1/3.</a:t>
            </a:r>
          </a:p>
          <a:p>
            <a:pPr marL="127000" indent="0">
              <a:buNone/>
            </a:pPr>
            <a:endParaRPr lang="en-US"/>
          </a:p>
          <a:p>
            <a:pPr marL="127000" indent="0">
              <a:buNone/>
            </a:pPr>
            <a:r>
              <a:rPr lang="en-US"/>
              <a:t>That is, only two possibilities exist before the door is open:</a:t>
            </a:r>
          </a:p>
          <a:p>
            <a:r>
              <a:rPr lang="en-US"/>
              <a:t>You are right (with probability 1/3).</a:t>
            </a:r>
          </a:p>
          <a:p>
            <a:r>
              <a:rPr lang="en-US"/>
              <a:t>You are wrong (with probability 2/3).</a:t>
            </a:r>
          </a:p>
          <a:p>
            <a:endParaRPr lang="en-US"/>
          </a:p>
          <a:p>
            <a:pPr marL="127000" indent="0">
              <a:buNone/>
            </a:pPr>
            <a:r>
              <a:rPr lang="en-US"/>
              <a:t>After opening a door, the chance you were right is STILL 1/3.</a:t>
            </a:r>
          </a:p>
          <a:p>
            <a:r>
              <a:rPr lang="en-US"/>
              <a:t>So switching (to the other binary choice) must have a probability of 2/3.</a:t>
            </a:r>
          </a:p>
        </p:txBody>
      </p:sp>
    </p:spTree>
    <p:extLst>
      <p:ext uri="{BB962C8B-B14F-4D97-AF65-F5344CB8AC3E}">
        <p14:creationId xmlns:p14="http://schemas.microsoft.com/office/powerpoint/2010/main" val="404411819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CF3C9-FC04-6E63-AFA6-2341D8E9D9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175A7C-7A07-BF68-DC80-D14368626995}"/>
              </a:ext>
            </a:extLst>
          </p:cNvPr>
          <p:cNvSpPr>
            <a:spLocks noGrp="1"/>
          </p:cNvSpPr>
          <p:nvPr>
            <p:ph type="title"/>
          </p:nvPr>
        </p:nvSpPr>
        <p:spPr/>
        <p:txBody>
          <a:bodyPr/>
          <a:lstStyle/>
          <a:p>
            <a:r>
              <a:rPr lang="en-US"/>
              <a:t>Monty Hall Problem</a:t>
            </a:r>
          </a:p>
        </p:txBody>
      </p:sp>
      <p:sp>
        <p:nvSpPr>
          <p:cNvPr id="3" name="Text Placeholder 2">
            <a:extLst>
              <a:ext uri="{FF2B5EF4-FFF2-40B4-BE49-F238E27FC236}">
                <a16:creationId xmlns:a16="http://schemas.microsoft.com/office/drawing/2014/main" id="{AECECC08-0213-826F-983E-3589F1E874E1}"/>
              </a:ext>
            </a:extLst>
          </p:cNvPr>
          <p:cNvSpPr>
            <a:spLocks noGrp="1"/>
          </p:cNvSpPr>
          <p:nvPr>
            <p:ph type="body" idx="1"/>
          </p:nvPr>
        </p:nvSpPr>
        <p:spPr/>
        <p:txBody>
          <a:bodyPr/>
          <a:lstStyle/>
          <a:p>
            <a:pPr marL="127000" indent="0">
              <a:buNone/>
            </a:pPr>
            <a:r>
              <a:rPr lang="en-US"/>
              <a:t>When this problem was answered in Parade magazine by columnist Marilyn </a:t>
            </a:r>
            <a:r>
              <a:rPr lang="en-US" err="1"/>
              <a:t>vos</a:t>
            </a:r>
            <a:r>
              <a:rPr lang="en-US"/>
              <a:t> Savant in 1990, the answer drew huge amounts of angry mail including from folks holding PhDs.</a:t>
            </a:r>
          </a:p>
          <a:p>
            <a:endParaRPr lang="en-US"/>
          </a:p>
          <a:p>
            <a:pPr marL="127000" indent="0">
              <a:buNone/>
            </a:pPr>
            <a:r>
              <a:rPr lang="en-US"/>
              <a:t>Let’s take a walk down memory lane: </a:t>
            </a:r>
            <a:r>
              <a:rPr lang="en-US">
                <a:hlinkClick r:id="rId2"/>
              </a:rPr>
              <a:t>https://web.archive.org/web/20130121183432/http://marilynvossavant.com/game-show-problem/</a:t>
            </a:r>
            <a:endParaRPr lang="en-US"/>
          </a:p>
          <a:p>
            <a:pPr marL="127000" indent="0">
              <a:buNone/>
            </a:pPr>
            <a:endParaRPr lang="en-US"/>
          </a:p>
          <a:p>
            <a:pPr marL="127000" indent="0">
              <a:buNone/>
            </a:pPr>
            <a:endParaRPr lang="en-US"/>
          </a:p>
        </p:txBody>
      </p:sp>
    </p:spTree>
    <p:extLst>
      <p:ext uri="{BB962C8B-B14F-4D97-AF65-F5344CB8AC3E}">
        <p14:creationId xmlns:p14="http://schemas.microsoft.com/office/powerpoint/2010/main" val="560712769"/>
      </p:ext>
    </p:extLst>
  </p:cSld>
  <p:clrMapOvr>
    <a:masterClrMapping/>
  </p:clrMapOvr>
</p:sld>
</file>

<file path=ppt/theme/theme1.xml><?xml version="1.0" encoding="utf-8"?>
<a:theme xmlns:a="http://schemas.openxmlformats.org/drawingml/2006/main" name="Simple Lecture">
  <a:themeElements>
    <a:clrScheme name="LisaAndJoshColorScheme">
      <a:dk1>
        <a:srgbClr val="000000"/>
      </a:dk1>
      <a:lt1>
        <a:srgbClr val="FFFFFF"/>
      </a:lt1>
      <a:dk2>
        <a:srgbClr val="B7B7B7"/>
      </a:dk2>
      <a:lt2>
        <a:srgbClr val="C9DAF8"/>
      </a:lt2>
      <a:accent1>
        <a:srgbClr val="FCE5CD"/>
      </a:accent1>
      <a:accent2>
        <a:srgbClr val="CC4125"/>
      </a:accent2>
      <a:accent3>
        <a:srgbClr val="0B5394"/>
      </a:accent3>
      <a:accent4>
        <a:srgbClr val="BF9000"/>
      </a:accent4>
      <a:accent5>
        <a:srgbClr val="6AA84F"/>
      </a:accent5>
      <a:accent6>
        <a:srgbClr val="D9D9D9"/>
      </a:accent6>
      <a:hlink>
        <a:srgbClr val="4A86E8"/>
      </a:hlink>
      <a:folHlink>
        <a:srgbClr val="0097A7"/>
      </a:folHlink>
    </a:clrScheme>
    <a:fontScheme name="Office">
      <a:majorFont>
        <a:latin typeface="Inter"/>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nter"/>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Inter"/>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nter"/>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Simple Light">
    <a:dk1>
      <a:srgbClr val="000000"/>
    </a:dk1>
    <a:lt1>
      <a:srgbClr val="FFFFFF"/>
    </a:lt1>
    <a:dk2>
      <a:srgbClr val="B7B7B7"/>
    </a:dk2>
    <a:lt2>
      <a:srgbClr val="C9DAF8"/>
    </a:lt2>
    <a:accent1>
      <a:srgbClr val="FCE5CD"/>
    </a:accent1>
    <a:accent2>
      <a:srgbClr val="CC4125"/>
    </a:accent2>
    <a:accent3>
      <a:srgbClr val="0B5394"/>
    </a:accent3>
    <a:accent4>
      <a:srgbClr val="BF9000"/>
    </a:accent4>
    <a:accent5>
      <a:srgbClr val="6AA84F"/>
    </a:accent5>
    <a:accent6>
      <a:srgbClr val="D9D9D9"/>
    </a:accent6>
    <a:hlink>
      <a:srgbClr val="4A86E8"/>
    </a:hlink>
    <a:folHlink>
      <a:srgbClr val="0097A7"/>
    </a:folHlink>
  </a:clrScheme>
</a:themeOverride>
</file>

<file path=ppt/theme/themeOverride10.xml><?xml version="1.0" encoding="utf-8"?>
<a:themeOverride xmlns:a="http://schemas.openxmlformats.org/drawingml/2006/main">
  <a:clrScheme name="Simple Light">
    <a:dk1>
      <a:srgbClr val="000000"/>
    </a:dk1>
    <a:lt1>
      <a:srgbClr val="FFFFFF"/>
    </a:lt1>
    <a:dk2>
      <a:srgbClr val="B7B7B7"/>
    </a:dk2>
    <a:lt2>
      <a:srgbClr val="C9DAF8"/>
    </a:lt2>
    <a:accent1>
      <a:srgbClr val="FCE5CD"/>
    </a:accent1>
    <a:accent2>
      <a:srgbClr val="CC4125"/>
    </a:accent2>
    <a:accent3>
      <a:srgbClr val="0B5394"/>
    </a:accent3>
    <a:accent4>
      <a:srgbClr val="BF9000"/>
    </a:accent4>
    <a:accent5>
      <a:srgbClr val="6AA84F"/>
    </a:accent5>
    <a:accent6>
      <a:srgbClr val="D9D9D9"/>
    </a:accent6>
    <a:hlink>
      <a:srgbClr val="4A86E8"/>
    </a:hlink>
    <a:folHlink>
      <a:srgbClr val="0097A7"/>
    </a:folHlink>
  </a:clrScheme>
</a:themeOverride>
</file>

<file path=ppt/theme/themeOverride11.xml><?xml version="1.0" encoding="utf-8"?>
<a:themeOverride xmlns:a="http://schemas.openxmlformats.org/drawingml/2006/main">
  <a:clrScheme name="Simple Light">
    <a:dk1>
      <a:srgbClr val="000000"/>
    </a:dk1>
    <a:lt1>
      <a:srgbClr val="FFFFFF"/>
    </a:lt1>
    <a:dk2>
      <a:srgbClr val="B7B7B7"/>
    </a:dk2>
    <a:lt2>
      <a:srgbClr val="C9DAF8"/>
    </a:lt2>
    <a:accent1>
      <a:srgbClr val="FCE5CD"/>
    </a:accent1>
    <a:accent2>
      <a:srgbClr val="CC4125"/>
    </a:accent2>
    <a:accent3>
      <a:srgbClr val="0B5394"/>
    </a:accent3>
    <a:accent4>
      <a:srgbClr val="BF9000"/>
    </a:accent4>
    <a:accent5>
      <a:srgbClr val="6AA84F"/>
    </a:accent5>
    <a:accent6>
      <a:srgbClr val="D9D9D9"/>
    </a:accent6>
    <a:hlink>
      <a:srgbClr val="4A86E8"/>
    </a:hlink>
    <a:folHlink>
      <a:srgbClr val="0097A7"/>
    </a:folHlink>
  </a:clrScheme>
</a:themeOverride>
</file>

<file path=ppt/theme/themeOverride12.xml><?xml version="1.0" encoding="utf-8"?>
<a:themeOverride xmlns:a="http://schemas.openxmlformats.org/drawingml/2006/main">
  <a:clrScheme name="Simple Light">
    <a:dk1>
      <a:srgbClr val="000000"/>
    </a:dk1>
    <a:lt1>
      <a:srgbClr val="FFFFFF"/>
    </a:lt1>
    <a:dk2>
      <a:srgbClr val="B7B7B7"/>
    </a:dk2>
    <a:lt2>
      <a:srgbClr val="C9DAF8"/>
    </a:lt2>
    <a:accent1>
      <a:srgbClr val="FCE5CD"/>
    </a:accent1>
    <a:accent2>
      <a:srgbClr val="CC4125"/>
    </a:accent2>
    <a:accent3>
      <a:srgbClr val="0B5394"/>
    </a:accent3>
    <a:accent4>
      <a:srgbClr val="BF9000"/>
    </a:accent4>
    <a:accent5>
      <a:srgbClr val="6AA84F"/>
    </a:accent5>
    <a:accent6>
      <a:srgbClr val="D9D9D9"/>
    </a:accent6>
    <a:hlink>
      <a:srgbClr val="4A86E8"/>
    </a:hlink>
    <a:folHlink>
      <a:srgbClr val="0097A7"/>
    </a:folHlink>
  </a:clrScheme>
</a:themeOverride>
</file>

<file path=ppt/theme/themeOverride13.xml><?xml version="1.0" encoding="utf-8"?>
<a:themeOverride xmlns:a="http://schemas.openxmlformats.org/drawingml/2006/main">
  <a:clrScheme name="Simple Light">
    <a:dk1>
      <a:srgbClr val="000000"/>
    </a:dk1>
    <a:lt1>
      <a:srgbClr val="FFFFFF"/>
    </a:lt1>
    <a:dk2>
      <a:srgbClr val="B7B7B7"/>
    </a:dk2>
    <a:lt2>
      <a:srgbClr val="C9DAF8"/>
    </a:lt2>
    <a:accent1>
      <a:srgbClr val="FCE5CD"/>
    </a:accent1>
    <a:accent2>
      <a:srgbClr val="CC4125"/>
    </a:accent2>
    <a:accent3>
      <a:srgbClr val="0B5394"/>
    </a:accent3>
    <a:accent4>
      <a:srgbClr val="BF9000"/>
    </a:accent4>
    <a:accent5>
      <a:srgbClr val="6AA84F"/>
    </a:accent5>
    <a:accent6>
      <a:srgbClr val="D9D9D9"/>
    </a:accent6>
    <a:hlink>
      <a:srgbClr val="4A86E8"/>
    </a:hlink>
    <a:folHlink>
      <a:srgbClr val="0097A7"/>
    </a:folHlink>
  </a:clrScheme>
</a:themeOverride>
</file>

<file path=ppt/theme/themeOverride14.xml><?xml version="1.0" encoding="utf-8"?>
<a:themeOverride xmlns:a="http://schemas.openxmlformats.org/drawingml/2006/main">
  <a:clrScheme name="Simple Light">
    <a:dk1>
      <a:srgbClr val="000000"/>
    </a:dk1>
    <a:lt1>
      <a:srgbClr val="FFFFFF"/>
    </a:lt1>
    <a:dk2>
      <a:srgbClr val="B7B7B7"/>
    </a:dk2>
    <a:lt2>
      <a:srgbClr val="C9DAF8"/>
    </a:lt2>
    <a:accent1>
      <a:srgbClr val="FCE5CD"/>
    </a:accent1>
    <a:accent2>
      <a:srgbClr val="CC4125"/>
    </a:accent2>
    <a:accent3>
      <a:srgbClr val="0B5394"/>
    </a:accent3>
    <a:accent4>
      <a:srgbClr val="BF9000"/>
    </a:accent4>
    <a:accent5>
      <a:srgbClr val="6AA84F"/>
    </a:accent5>
    <a:accent6>
      <a:srgbClr val="D9D9D9"/>
    </a:accent6>
    <a:hlink>
      <a:srgbClr val="4A86E8"/>
    </a:hlink>
    <a:folHlink>
      <a:srgbClr val="0097A7"/>
    </a:folHlink>
  </a:clrScheme>
</a:themeOverride>
</file>

<file path=ppt/theme/themeOverride2.xml><?xml version="1.0" encoding="utf-8"?>
<a:themeOverride xmlns:a="http://schemas.openxmlformats.org/drawingml/2006/main">
  <a:clrScheme name="Simple Light">
    <a:dk1>
      <a:srgbClr val="000000"/>
    </a:dk1>
    <a:lt1>
      <a:srgbClr val="FFFFFF"/>
    </a:lt1>
    <a:dk2>
      <a:srgbClr val="B7B7B7"/>
    </a:dk2>
    <a:lt2>
      <a:srgbClr val="C9DAF8"/>
    </a:lt2>
    <a:accent1>
      <a:srgbClr val="FCE5CD"/>
    </a:accent1>
    <a:accent2>
      <a:srgbClr val="CC4125"/>
    </a:accent2>
    <a:accent3>
      <a:srgbClr val="0B5394"/>
    </a:accent3>
    <a:accent4>
      <a:srgbClr val="BF9000"/>
    </a:accent4>
    <a:accent5>
      <a:srgbClr val="6AA84F"/>
    </a:accent5>
    <a:accent6>
      <a:srgbClr val="D9D9D9"/>
    </a:accent6>
    <a:hlink>
      <a:srgbClr val="4A86E8"/>
    </a:hlink>
    <a:folHlink>
      <a:srgbClr val="0097A7"/>
    </a:folHlink>
  </a:clrScheme>
</a:themeOverride>
</file>

<file path=ppt/theme/themeOverride3.xml><?xml version="1.0" encoding="utf-8"?>
<a:themeOverride xmlns:a="http://schemas.openxmlformats.org/drawingml/2006/main">
  <a:clrScheme name="Simple Light">
    <a:dk1>
      <a:srgbClr val="000000"/>
    </a:dk1>
    <a:lt1>
      <a:srgbClr val="FFFFFF"/>
    </a:lt1>
    <a:dk2>
      <a:srgbClr val="B7B7B7"/>
    </a:dk2>
    <a:lt2>
      <a:srgbClr val="C9DAF8"/>
    </a:lt2>
    <a:accent1>
      <a:srgbClr val="FCE5CD"/>
    </a:accent1>
    <a:accent2>
      <a:srgbClr val="CC4125"/>
    </a:accent2>
    <a:accent3>
      <a:srgbClr val="0B5394"/>
    </a:accent3>
    <a:accent4>
      <a:srgbClr val="BF9000"/>
    </a:accent4>
    <a:accent5>
      <a:srgbClr val="6AA84F"/>
    </a:accent5>
    <a:accent6>
      <a:srgbClr val="D9D9D9"/>
    </a:accent6>
    <a:hlink>
      <a:srgbClr val="4A86E8"/>
    </a:hlink>
    <a:folHlink>
      <a:srgbClr val="0097A7"/>
    </a:folHlink>
  </a:clrScheme>
</a:themeOverride>
</file>

<file path=ppt/theme/themeOverride4.xml><?xml version="1.0" encoding="utf-8"?>
<a:themeOverride xmlns:a="http://schemas.openxmlformats.org/drawingml/2006/main">
  <a:clrScheme name="Simple Light">
    <a:dk1>
      <a:srgbClr val="000000"/>
    </a:dk1>
    <a:lt1>
      <a:srgbClr val="FFFFFF"/>
    </a:lt1>
    <a:dk2>
      <a:srgbClr val="B7B7B7"/>
    </a:dk2>
    <a:lt2>
      <a:srgbClr val="C9DAF8"/>
    </a:lt2>
    <a:accent1>
      <a:srgbClr val="FCE5CD"/>
    </a:accent1>
    <a:accent2>
      <a:srgbClr val="CC4125"/>
    </a:accent2>
    <a:accent3>
      <a:srgbClr val="0B5394"/>
    </a:accent3>
    <a:accent4>
      <a:srgbClr val="BF9000"/>
    </a:accent4>
    <a:accent5>
      <a:srgbClr val="6AA84F"/>
    </a:accent5>
    <a:accent6>
      <a:srgbClr val="D9D9D9"/>
    </a:accent6>
    <a:hlink>
      <a:srgbClr val="4A86E8"/>
    </a:hlink>
    <a:folHlink>
      <a:srgbClr val="0097A7"/>
    </a:folHlink>
  </a:clrScheme>
</a:themeOverride>
</file>

<file path=ppt/theme/themeOverride5.xml><?xml version="1.0" encoding="utf-8"?>
<a:themeOverride xmlns:a="http://schemas.openxmlformats.org/drawingml/2006/main">
  <a:clrScheme name="Simple Light">
    <a:dk1>
      <a:srgbClr val="000000"/>
    </a:dk1>
    <a:lt1>
      <a:srgbClr val="FFFFFF"/>
    </a:lt1>
    <a:dk2>
      <a:srgbClr val="B7B7B7"/>
    </a:dk2>
    <a:lt2>
      <a:srgbClr val="C9DAF8"/>
    </a:lt2>
    <a:accent1>
      <a:srgbClr val="FCE5CD"/>
    </a:accent1>
    <a:accent2>
      <a:srgbClr val="CC4125"/>
    </a:accent2>
    <a:accent3>
      <a:srgbClr val="0B5394"/>
    </a:accent3>
    <a:accent4>
      <a:srgbClr val="BF9000"/>
    </a:accent4>
    <a:accent5>
      <a:srgbClr val="6AA84F"/>
    </a:accent5>
    <a:accent6>
      <a:srgbClr val="D9D9D9"/>
    </a:accent6>
    <a:hlink>
      <a:srgbClr val="4A86E8"/>
    </a:hlink>
    <a:folHlink>
      <a:srgbClr val="0097A7"/>
    </a:folHlink>
  </a:clrScheme>
</a:themeOverride>
</file>

<file path=ppt/theme/themeOverride6.xml><?xml version="1.0" encoding="utf-8"?>
<a:themeOverride xmlns:a="http://schemas.openxmlformats.org/drawingml/2006/main">
  <a:clrScheme name="Simple Light">
    <a:dk1>
      <a:srgbClr val="000000"/>
    </a:dk1>
    <a:lt1>
      <a:srgbClr val="FFFFFF"/>
    </a:lt1>
    <a:dk2>
      <a:srgbClr val="B7B7B7"/>
    </a:dk2>
    <a:lt2>
      <a:srgbClr val="C9DAF8"/>
    </a:lt2>
    <a:accent1>
      <a:srgbClr val="FCE5CD"/>
    </a:accent1>
    <a:accent2>
      <a:srgbClr val="CC4125"/>
    </a:accent2>
    <a:accent3>
      <a:srgbClr val="0B5394"/>
    </a:accent3>
    <a:accent4>
      <a:srgbClr val="BF9000"/>
    </a:accent4>
    <a:accent5>
      <a:srgbClr val="6AA84F"/>
    </a:accent5>
    <a:accent6>
      <a:srgbClr val="D9D9D9"/>
    </a:accent6>
    <a:hlink>
      <a:srgbClr val="4A86E8"/>
    </a:hlink>
    <a:folHlink>
      <a:srgbClr val="0097A7"/>
    </a:folHlink>
  </a:clrScheme>
</a:themeOverride>
</file>

<file path=ppt/theme/themeOverride7.xml><?xml version="1.0" encoding="utf-8"?>
<a:themeOverride xmlns:a="http://schemas.openxmlformats.org/drawingml/2006/main">
  <a:clrScheme name="Simple Light">
    <a:dk1>
      <a:srgbClr val="000000"/>
    </a:dk1>
    <a:lt1>
      <a:srgbClr val="FFFFFF"/>
    </a:lt1>
    <a:dk2>
      <a:srgbClr val="B7B7B7"/>
    </a:dk2>
    <a:lt2>
      <a:srgbClr val="C9DAF8"/>
    </a:lt2>
    <a:accent1>
      <a:srgbClr val="FCE5CD"/>
    </a:accent1>
    <a:accent2>
      <a:srgbClr val="CC4125"/>
    </a:accent2>
    <a:accent3>
      <a:srgbClr val="0B5394"/>
    </a:accent3>
    <a:accent4>
      <a:srgbClr val="BF9000"/>
    </a:accent4>
    <a:accent5>
      <a:srgbClr val="6AA84F"/>
    </a:accent5>
    <a:accent6>
      <a:srgbClr val="D9D9D9"/>
    </a:accent6>
    <a:hlink>
      <a:srgbClr val="4A86E8"/>
    </a:hlink>
    <a:folHlink>
      <a:srgbClr val="0097A7"/>
    </a:folHlink>
  </a:clrScheme>
</a:themeOverride>
</file>

<file path=ppt/theme/themeOverride8.xml><?xml version="1.0" encoding="utf-8"?>
<a:themeOverride xmlns:a="http://schemas.openxmlformats.org/drawingml/2006/main">
  <a:clrScheme name="Simple Light">
    <a:dk1>
      <a:srgbClr val="000000"/>
    </a:dk1>
    <a:lt1>
      <a:srgbClr val="FFFFFF"/>
    </a:lt1>
    <a:dk2>
      <a:srgbClr val="B7B7B7"/>
    </a:dk2>
    <a:lt2>
      <a:srgbClr val="C9DAF8"/>
    </a:lt2>
    <a:accent1>
      <a:srgbClr val="FCE5CD"/>
    </a:accent1>
    <a:accent2>
      <a:srgbClr val="CC4125"/>
    </a:accent2>
    <a:accent3>
      <a:srgbClr val="0B5394"/>
    </a:accent3>
    <a:accent4>
      <a:srgbClr val="BF9000"/>
    </a:accent4>
    <a:accent5>
      <a:srgbClr val="6AA84F"/>
    </a:accent5>
    <a:accent6>
      <a:srgbClr val="D9D9D9"/>
    </a:accent6>
    <a:hlink>
      <a:srgbClr val="4A86E8"/>
    </a:hlink>
    <a:folHlink>
      <a:srgbClr val="0097A7"/>
    </a:folHlink>
  </a:clrScheme>
</a:themeOverride>
</file>

<file path=ppt/theme/themeOverride9.xml><?xml version="1.0" encoding="utf-8"?>
<a:themeOverride xmlns:a="http://schemas.openxmlformats.org/drawingml/2006/main">
  <a:clrScheme name="Simple Light">
    <a:dk1>
      <a:srgbClr val="000000"/>
    </a:dk1>
    <a:lt1>
      <a:srgbClr val="FFFFFF"/>
    </a:lt1>
    <a:dk2>
      <a:srgbClr val="B7B7B7"/>
    </a:dk2>
    <a:lt2>
      <a:srgbClr val="C9DAF8"/>
    </a:lt2>
    <a:accent1>
      <a:srgbClr val="FCE5CD"/>
    </a:accent1>
    <a:accent2>
      <a:srgbClr val="CC4125"/>
    </a:accent2>
    <a:accent3>
      <a:srgbClr val="0B5394"/>
    </a:accent3>
    <a:accent4>
      <a:srgbClr val="BF9000"/>
    </a:accent4>
    <a:accent5>
      <a:srgbClr val="6AA84F"/>
    </a:accent5>
    <a:accent6>
      <a:srgbClr val="D9D9D9"/>
    </a:accent6>
    <a:hlink>
      <a:srgbClr val="4A86E8"/>
    </a:hlink>
    <a:folHlink>
      <a:srgbClr val="0097A7"/>
    </a:folHlink>
  </a:clrScheme>
</a:themeOverride>
</file>

<file path=docMetadata/LabelInfo.xml><?xml version="1.0" encoding="utf-8"?>
<clbl:labelList xmlns:clbl="http://schemas.microsoft.com/office/2020/mipLabelMetadata">
  <clbl:label id="{a2761ec8-7198-4440-bea0-e9dd2af28b51}" enabled="1" method="Standard" siteId="{73e15cf5-5dbb-46af-a862-753916269d73}" removed="0"/>
</clbl:labelList>
</file>

<file path=docProps/app.xml><?xml version="1.0" encoding="utf-8"?>
<Properties xmlns="http://schemas.openxmlformats.org/officeDocument/2006/extended-properties" xmlns:vt="http://schemas.openxmlformats.org/officeDocument/2006/docPropsVTypes">
  <Template/>
  <TotalTime>112</TotalTime>
  <Words>10390</Words>
  <Application>Microsoft Office PowerPoint</Application>
  <PresentationFormat>On-screen Show (16:9)</PresentationFormat>
  <Paragraphs>1508</Paragraphs>
  <Slides>113</Slides>
  <Notes>13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113</vt:i4>
      </vt:variant>
    </vt:vector>
  </HeadingPairs>
  <TitlesOfParts>
    <vt:vector size="125" baseType="lpstr">
      <vt:lpstr>Calibri Light</vt:lpstr>
      <vt:lpstr>Inter Light</vt:lpstr>
      <vt:lpstr>Arial</vt:lpstr>
      <vt:lpstr>Consolas</vt:lpstr>
      <vt:lpstr>Inter Medium</vt:lpstr>
      <vt:lpstr>Inter</vt:lpstr>
      <vt:lpstr>Calibri</vt:lpstr>
      <vt:lpstr>Courier New</vt:lpstr>
      <vt:lpstr>Roboto Light</vt:lpstr>
      <vt:lpstr>Roboto</vt:lpstr>
      <vt:lpstr>Cambria Math</vt:lpstr>
      <vt:lpstr>Simple Lecture</vt:lpstr>
      <vt:lpstr>Overview of Second Half of the Course</vt:lpstr>
      <vt:lpstr>A 9 Percent Chance?</vt:lpstr>
      <vt:lpstr>Probability and Intuition</vt:lpstr>
      <vt:lpstr>Probability and Intuition</vt:lpstr>
      <vt:lpstr>Probability and CS70</vt:lpstr>
      <vt:lpstr>Probability</vt:lpstr>
      <vt:lpstr>Counting Summary</vt:lpstr>
      <vt:lpstr>Probability Spaces and Events</vt:lpstr>
      <vt:lpstr>Probability Basics</vt:lpstr>
      <vt:lpstr>Random Experiment, Sample Point, Sample Space</vt:lpstr>
      <vt:lpstr>Probability Space</vt:lpstr>
      <vt:lpstr>Event</vt:lpstr>
      <vt:lpstr>Quick Note on Notation</vt:lpstr>
      <vt:lpstr>Sample Space Ignoring Order</vt:lpstr>
      <vt:lpstr>Non-uniform Probability Spaces</vt:lpstr>
      <vt:lpstr>Another Example Probability Space</vt:lpstr>
      <vt:lpstr>Another Example Probability Space</vt:lpstr>
      <vt:lpstr>Another Example Probability Space</vt:lpstr>
      <vt:lpstr>Another Example Probability Space</vt:lpstr>
      <vt:lpstr>Another Example Probability Space</vt:lpstr>
      <vt:lpstr>Tree Diagram for a Non-Uniform Probability Space</vt:lpstr>
      <vt:lpstr>Tree Diagram for a Non-Uniform Probability Space</vt:lpstr>
      <vt:lpstr>Tree Diagram for a Non-Uniform Probability Space</vt:lpstr>
      <vt:lpstr>Tree Diagram for a Non-Uniform Probability Space</vt:lpstr>
      <vt:lpstr>Events in a Non Uniform Probability Space</vt:lpstr>
      <vt:lpstr>Events in a Non Uniform Probability Space</vt:lpstr>
      <vt:lpstr>Example: Four Biased Coins</vt:lpstr>
      <vt:lpstr>Four Biased Coins</vt:lpstr>
      <vt:lpstr>Four Biased Coins</vt:lpstr>
      <vt:lpstr>Four Biased Coins</vt:lpstr>
      <vt:lpstr>Four Biased Coins</vt:lpstr>
      <vt:lpstr>Four Biased Coins</vt:lpstr>
      <vt:lpstr>Example: Sixteen Biased Coins </vt:lpstr>
      <vt:lpstr>Sixteen Biased Coins</vt:lpstr>
      <vt:lpstr>Back to Four Biased Coins</vt:lpstr>
      <vt:lpstr>Sixteen Biased Coins</vt:lpstr>
      <vt:lpstr>Sixteen Biased Coins</vt:lpstr>
      <vt:lpstr>Sixteen Biased Coins</vt:lpstr>
      <vt:lpstr>Sixteen Biased Coins</vt:lpstr>
      <vt:lpstr>Poker Hands</vt:lpstr>
      <vt:lpstr>Playing Cards</vt:lpstr>
      <vt:lpstr>Poker Hands as a Random Experiment</vt:lpstr>
      <vt:lpstr>Poker Hands as a Random Experiment</vt:lpstr>
      <vt:lpstr>Poker Hands as a Random Experiment</vt:lpstr>
      <vt:lpstr>Poker Hands as a Random Experiment</vt:lpstr>
      <vt:lpstr>Poker Hands: Probability of a “Flush”</vt:lpstr>
      <vt:lpstr>Poker Hands: Probability of a “Flush”</vt:lpstr>
      <vt:lpstr>Alternate Framing: Ignoring Order</vt:lpstr>
      <vt:lpstr>Alternate Framing: Ignoring Order</vt:lpstr>
      <vt:lpstr>Alternate Framing: Ignoring Order</vt:lpstr>
      <vt:lpstr>Alternate Framing: Ignoring Order</vt:lpstr>
      <vt:lpstr>Poker Hands: Probability of a “Flush”</vt:lpstr>
      <vt:lpstr>Poker Hands: Probability of a “Flush”</vt:lpstr>
      <vt:lpstr>Balls and Bins</vt:lpstr>
      <vt:lpstr>Example: Balls and Bins</vt:lpstr>
      <vt:lpstr>Example: Balls and Bins</vt:lpstr>
      <vt:lpstr>Example: Balls and Bins</vt:lpstr>
      <vt:lpstr>Example: Balls and Bins</vt:lpstr>
      <vt:lpstr>Example: Balls and Bins</vt:lpstr>
      <vt:lpstr>Example: Balls and Bins</vt:lpstr>
      <vt:lpstr>Example: Balls and Bins</vt:lpstr>
      <vt:lpstr>Example: Balls and Bins</vt:lpstr>
      <vt:lpstr>Example: Balls and Bins</vt:lpstr>
      <vt:lpstr>Example: Balls and Bins</vt:lpstr>
      <vt:lpstr>Buckets and Balls and the World</vt:lpstr>
      <vt:lpstr>Example: Buckets and Balls and Dice and Coins</vt:lpstr>
      <vt:lpstr>Example: Buckets and Balls and Dice and Coins</vt:lpstr>
      <vt:lpstr>Example: Buckets and Balls and Dice and Coins</vt:lpstr>
      <vt:lpstr>Example: Buckets and Balls and Dice and Coins</vt:lpstr>
      <vt:lpstr>The Birthday Paradox (n=50 case)</vt:lpstr>
      <vt:lpstr>Birthdays</vt:lpstr>
      <vt:lpstr>Birthdays</vt:lpstr>
      <vt:lpstr>Birthdays</vt:lpstr>
      <vt:lpstr>Birthdays</vt:lpstr>
      <vt:lpstr>Birthdays</vt:lpstr>
      <vt:lpstr>Birthdays with no Repeats</vt:lpstr>
      <vt:lpstr>Birthdays with no Repeats</vt:lpstr>
      <vt:lpstr>Birthdays with no Repeats</vt:lpstr>
      <vt:lpstr>Birthdays</vt:lpstr>
      <vt:lpstr>Birthdays</vt:lpstr>
      <vt:lpstr>The Birthday Paradox (general case)</vt:lpstr>
      <vt:lpstr>Birthdays</vt:lpstr>
      <vt:lpstr>Birthdays</vt:lpstr>
      <vt:lpstr>Birthdays</vt:lpstr>
      <vt:lpstr>Quick Aside: Computing This Function</vt:lpstr>
      <vt:lpstr>Quick Aside: Computing This Function</vt:lpstr>
      <vt:lpstr>Birthday Paradox Table</vt:lpstr>
      <vt:lpstr>The Monty Hall Problem: Simple Analysis</vt:lpstr>
      <vt:lpstr>Probability Spaces and Event Probabilities</vt:lpstr>
      <vt:lpstr>The Monty Hall Problem</vt:lpstr>
      <vt:lpstr>The Monty Hall Problem</vt:lpstr>
      <vt:lpstr>The Monty Hall Problem</vt:lpstr>
      <vt:lpstr>Monty Hall Problem</vt:lpstr>
      <vt:lpstr>Explanation (1/4)</vt:lpstr>
      <vt:lpstr>Explanation (2/4)</vt:lpstr>
      <vt:lpstr>Explanation (3/4)</vt:lpstr>
      <vt:lpstr>Explanation (4/4)</vt:lpstr>
      <vt:lpstr>Explanation Summary</vt:lpstr>
      <vt:lpstr>Monty Hall Problem</vt:lpstr>
      <vt:lpstr>The Monty Hall Problem: Sample Space Analysis</vt:lpstr>
      <vt:lpstr>Explanation in Terms of Sample Spaces</vt:lpstr>
      <vt:lpstr>Explanation in Terms of Sample Spaces</vt:lpstr>
      <vt:lpstr>Explanation in Terms of Sample Spaces</vt:lpstr>
      <vt:lpstr>The Sample Space for Monty Hall</vt:lpstr>
      <vt:lpstr>The Sample Space for Monty Hall</vt:lpstr>
      <vt:lpstr>The Sample Space for Monty Hall</vt:lpstr>
      <vt:lpstr>The Sample Space for Monty Hall</vt:lpstr>
      <vt:lpstr>The Sample Space for Monty Hall</vt:lpstr>
      <vt:lpstr>The Sample Space for Monty Hall + Not Switching Strategy</vt:lpstr>
      <vt:lpstr>The Sample Space for Monty Hall + Switching Strategy</vt:lpstr>
      <vt:lpstr>Quick Note on Monty Hall</vt:lpstr>
      <vt:lpstr>Conclusion</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DS100: Fall 2019</dc:title>
  <dc:creator>hug</dc:creator>
  <cp:lastModifiedBy>Steve Tate</cp:lastModifiedBy>
  <cp:revision>10</cp:revision>
  <dcterms:modified xsi:type="dcterms:W3CDTF">2025-07-21T11:53:05Z</dcterms:modified>
</cp:coreProperties>
</file>