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604" r:id="rId2"/>
    <p:sldId id="478" r:id="rId3"/>
    <p:sldId id="547" r:id="rId4"/>
    <p:sldId id="565" r:id="rId5"/>
    <p:sldId id="566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03" r:id="rId14"/>
    <p:sldId id="688" r:id="rId15"/>
    <p:sldId id="694" r:id="rId16"/>
    <p:sldId id="689" r:id="rId17"/>
    <p:sldId id="690" r:id="rId18"/>
    <p:sldId id="691" r:id="rId19"/>
    <p:sldId id="692" r:id="rId20"/>
    <p:sldId id="693" r:id="rId21"/>
    <p:sldId id="679" r:id="rId22"/>
    <p:sldId id="684" r:id="rId23"/>
    <p:sldId id="686" r:id="rId24"/>
    <p:sldId id="695" r:id="rId25"/>
    <p:sldId id="687" r:id="rId26"/>
    <p:sldId id="613" r:id="rId27"/>
    <p:sldId id="614" r:id="rId28"/>
    <p:sldId id="698" r:id="rId29"/>
    <p:sldId id="700" r:id="rId30"/>
    <p:sldId id="701" r:id="rId31"/>
    <p:sldId id="699" r:id="rId32"/>
    <p:sldId id="702" r:id="rId33"/>
    <p:sldId id="644" r:id="rId34"/>
    <p:sldId id="703" r:id="rId35"/>
    <p:sldId id="707" r:id="rId36"/>
    <p:sldId id="706" r:id="rId37"/>
    <p:sldId id="708" r:id="rId38"/>
    <p:sldId id="704" r:id="rId39"/>
    <p:sldId id="710" r:id="rId40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D8A95-32CD-A442-A133-994EA6CCFAF8}">
          <p14:sldIdLst>
            <p14:sldId id="604"/>
            <p14:sldId id="478"/>
            <p14:sldId id="547"/>
            <p14:sldId id="565"/>
            <p14:sldId id="566"/>
            <p14:sldId id="605"/>
            <p14:sldId id="606"/>
            <p14:sldId id="607"/>
            <p14:sldId id="608"/>
            <p14:sldId id="609"/>
            <p14:sldId id="610"/>
            <p14:sldId id="611"/>
            <p14:sldId id="603"/>
            <p14:sldId id="688"/>
            <p14:sldId id="694"/>
            <p14:sldId id="689"/>
            <p14:sldId id="690"/>
            <p14:sldId id="691"/>
            <p14:sldId id="692"/>
            <p14:sldId id="693"/>
            <p14:sldId id="679"/>
            <p14:sldId id="684"/>
            <p14:sldId id="686"/>
            <p14:sldId id="695"/>
            <p14:sldId id="687"/>
            <p14:sldId id="613"/>
            <p14:sldId id="614"/>
            <p14:sldId id="698"/>
            <p14:sldId id="700"/>
            <p14:sldId id="701"/>
            <p14:sldId id="699"/>
            <p14:sldId id="702"/>
            <p14:sldId id="644"/>
            <p14:sldId id="703"/>
            <p14:sldId id="707"/>
            <p14:sldId id="706"/>
            <p14:sldId id="708"/>
            <p14:sldId id="704"/>
            <p14:sldId id="7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4125"/>
    <a:srgbClr val="EEB0A4"/>
    <a:srgbClr val="FDCDE4"/>
    <a:srgbClr val="56F8F4"/>
    <a:srgbClr val="CEFDFC"/>
    <a:srgbClr val="F963AA"/>
    <a:srgbClr val="09D1CC"/>
    <a:srgbClr val="F73792"/>
    <a:srgbClr val="C7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8C2AB-C9A4-2E40-AC17-10B0765BBF5C}" v="1597" dt="2024-12-09T22:59:03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D624E-092A-6F3B-91CB-09FC32E75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F53B8-A153-9A88-0750-041290227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27E09-6AC4-9798-23BE-DFE9000B0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F0D33-9BCE-3606-43CF-4F223ED11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7F5E2-1B19-5C64-3C35-94624262B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73A46-E7D1-57ED-4D14-BFDF9AE643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F8BFCD-3709-350F-83C8-56929A24B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1B6D-0600-45A1-03FC-72D98C122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4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684B2-4957-2349-DABF-5A480289A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65A5F-F1B1-A31B-A15B-1A2B02354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C05E9-F31F-023A-0459-3284188D9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1F40F-5414-75BE-E4D8-F10A88CBF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0DB24-5519-71D1-1F9C-1DA6867CB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25FF9-BC60-BE72-0622-8304C7182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5D504-357C-FD3D-FE8B-7023E677B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79B7C-0CAE-7B4C-B789-467D8A1BC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26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D4C2F-44B6-ED7A-5E29-89291FF28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7CDE-AB8A-F03D-C191-D667A29F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Last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3497C-E51E-5EA7-25FA-EDE9038B2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Markov Chain is a series of random variables, such that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know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know the transition probability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𝑝𝑟𝑒𝑣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The distribution of kth random variable in the chain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modeling a problem as a Markov Chain, can solve using “first step analysis”.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Computations are often easier than other “lower level” techniques.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Examples: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Finding the expected time to reach a given state (getting two tails in a row).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Finding the probability of reaching one state before another (making $100 before running out of money).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3497C-E51E-5EA7-25FA-EDE9038B2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690" b="-1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74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F7B43-5384-3D59-2E22-B1DC433C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239C-F0F5-97D3-3A64-F2470B71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8CAED9-7C54-9015-CBAB-8C08B21F9F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this Markov Chain: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stationary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What distribution is stationary, i.e.,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we pick?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8CAED9-7C54-9015-CBAB-8C08B21F9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68E130-90FC-F85B-259D-12C3899632BC}"/>
                  </a:ext>
                </a:extLst>
              </p:cNvPr>
              <p:cNvSpPr txBox="1"/>
              <p:nvPr/>
            </p:nvSpPr>
            <p:spPr>
              <a:xfrm>
                <a:off x="528320" y="1421296"/>
                <a:ext cx="290068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68E130-90FC-F85B-259D-12C389963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1421296"/>
                <a:ext cx="2900680" cy="708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6E18BA91-26D5-6D9E-2730-4B2D4135C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680" y="1188221"/>
            <a:ext cx="4864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01830-F8FE-665D-AC41-A48363EA4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92BB-3F45-5249-F097-57103419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186DC-5B1D-DB5A-C221-1CC7E0308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this Markov Chain: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stationary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What distribution is stationary, i.e.,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we pick?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Any distribution</a:t>
                </a:r>
                <a:r>
                  <a:rPr lang="en-US" dirty="0"/>
                  <a:t>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0.3  0.7</m:t>
                        </m:r>
                      </m:e>
                    </m:d>
                  </m:oMath>
                </a14:m>
                <a:r>
                  <a:rPr lang="en-US" dirty="0"/>
                  <a:t> just ends up right back where you started (and so does anything else).</a:t>
                </a:r>
              </a:p>
              <a:p>
                <a:endParaRPr lang="en-US" dirty="0"/>
              </a:p>
              <a:p>
                <a:r>
                  <a:rPr lang="en-US" dirty="0"/>
                  <a:t>Stationary distribution exists, but </a:t>
                </a:r>
                <a:r>
                  <a:rPr lang="en-US" i="1" u="sng" dirty="0"/>
                  <a:t>not unique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186DC-5B1D-DB5A-C221-1CC7E0308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326" b="-16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90D7B-FADE-06E4-77D6-8E867C7B9BB3}"/>
                  </a:ext>
                </a:extLst>
              </p:cNvPr>
              <p:cNvSpPr txBox="1"/>
              <p:nvPr/>
            </p:nvSpPr>
            <p:spPr>
              <a:xfrm>
                <a:off x="528320" y="1421296"/>
                <a:ext cx="290068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90D7B-FADE-06E4-77D6-8E867C7B9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1421296"/>
                <a:ext cx="2900680" cy="708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E5AE42D-A92D-255D-BA98-F59CB778C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680" y="1188221"/>
            <a:ext cx="4864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C5179-FC4E-ADBE-B1D4-10B68AD7B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6EEC-8D8F-802B-94CD-5D38CC22C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Irreducibility and Periodicity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1BF18-047E-04D5-8367-F5EFDB6C7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27,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4198A-2756-DF30-01AF-D7F4636C79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9476B34-EB1C-C7DD-787D-B28F8AA25D8C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920E1-1AB4-938A-CDF9-FC12C06FB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0CA8-908F-B161-B6B8-17DC6689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Irreducible 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899A9-1C4D-CCB6-795B-EBE952200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Markov Chain is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irreducible</a:t>
                </a:r>
                <a:r>
                  <a:rPr lang="en-US" dirty="0"/>
                  <a:t> if you can get from any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any other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possibly by following multiple (non-zero probability) transitions.</a:t>
                </a:r>
              </a:p>
              <a:p>
                <a:endParaRPr lang="en-US" dirty="0"/>
              </a:p>
              <a:p>
                <a:r>
                  <a:rPr lang="en-US" dirty="0"/>
                  <a:t>Stealing a nice exercise from Avishay Tal in Fall 2023: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899A9-1C4D-CCB6-795B-EBE952200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6250922-5725-6E88-918A-9AA92D552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825" y="2498713"/>
            <a:ext cx="7338664" cy="41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3CD5-F9B4-853C-8F9B-1829A6D69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8E0E-ABE2-539B-4B41-FC021ED8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Irreducible 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0ADEB-C740-71B6-C96E-A9E924FB1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Markov Chain is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irreducible</a:t>
                </a:r>
                <a:r>
                  <a:rPr lang="en-US" dirty="0"/>
                  <a:t> if you can get from any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any other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possibly by following multiple steps.</a:t>
                </a:r>
              </a:p>
              <a:p>
                <a:endParaRPr lang="en-US" dirty="0"/>
              </a:p>
              <a:p>
                <a:r>
                  <a:rPr lang="en-US" dirty="0"/>
                  <a:t>Stealing a nice exercise from Avishay Tal in Fall 2023: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0ADEB-C740-71B6-C96E-A9E924FB1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6588977-054B-D42B-B83C-5FFB3C2E0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825" y="2498713"/>
            <a:ext cx="7338664" cy="41305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EB42DD-AD79-8311-3AFA-720192BCC4A7}"/>
              </a:ext>
            </a:extLst>
          </p:cNvPr>
          <p:cNvCxnSpPr/>
          <p:nvPr/>
        </p:nvCxnSpPr>
        <p:spPr>
          <a:xfrm>
            <a:off x="2892287" y="5128591"/>
            <a:ext cx="1779104" cy="1262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A6E0C2-574A-1984-C969-CD70DB7917E7}"/>
              </a:ext>
            </a:extLst>
          </p:cNvPr>
          <p:cNvCxnSpPr>
            <a:cxnSpLocks/>
          </p:cNvCxnSpPr>
          <p:nvPr/>
        </p:nvCxnSpPr>
        <p:spPr>
          <a:xfrm flipV="1">
            <a:off x="2892287" y="5759726"/>
            <a:ext cx="1891748" cy="564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983D49-E8B0-1602-747B-A0AFD3B88793}"/>
              </a:ext>
            </a:extLst>
          </p:cNvPr>
          <p:cNvCxnSpPr/>
          <p:nvPr/>
        </p:nvCxnSpPr>
        <p:spPr>
          <a:xfrm>
            <a:off x="7109792" y="5258560"/>
            <a:ext cx="1779104" cy="1262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2E6B44-8CB4-E729-0836-17FA23CE7D08}"/>
              </a:ext>
            </a:extLst>
          </p:cNvPr>
          <p:cNvCxnSpPr>
            <a:cxnSpLocks/>
          </p:cNvCxnSpPr>
          <p:nvPr/>
        </p:nvCxnSpPr>
        <p:spPr>
          <a:xfrm flipV="1">
            <a:off x="7109792" y="5889695"/>
            <a:ext cx="1891748" cy="564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3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3B48-F430-A51E-10FE-E424E87F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side notes about irreducibility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D2714-F869-34B3-9880-AC0D0D0A6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99275" cy="5638732"/>
              </a:xfrm>
            </p:spPr>
            <p:txBody>
              <a:bodyPr/>
              <a:lstStyle/>
              <a:p>
                <a:r>
                  <a:rPr lang="en-US" dirty="0"/>
                  <a:t>A Markov Chain is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irreducible</a:t>
                </a:r>
                <a:r>
                  <a:rPr lang="en-US" dirty="0"/>
                  <a:t> if you can get from any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any other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possibly by following multiple steps.</a:t>
                </a:r>
              </a:p>
              <a:p>
                <a:endParaRPr lang="en-US" dirty="0"/>
              </a:p>
              <a:p>
                <a:r>
                  <a:rPr lang="en-US" dirty="0"/>
                  <a:t>Visually checking: Can you find a cycle through all vertices?</a:t>
                </a:r>
              </a:p>
              <a:p>
                <a:pPr marL="461963" indent="-234950">
                  <a:buFont typeface="Arial" panose="020B0604020202020204" pitchFamily="34" charset="0"/>
                  <a:buChar char="•"/>
                </a:pPr>
                <a:r>
                  <a:rPr lang="en-US" dirty="0"/>
                  <a:t>Not restricting number of times using a vertex (not necessarily Hamiltonian)</a:t>
                </a:r>
              </a:p>
              <a:p>
                <a:endParaRPr lang="en-US" dirty="0"/>
              </a:p>
              <a:p>
                <a:r>
                  <a:rPr lang="en-US" dirty="0"/>
                  <a:t>Graph theory connection:</a:t>
                </a:r>
              </a:p>
              <a:p>
                <a:pPr marL="461963" indent="-234950">
                  <a:buFont typeface="Arial" panose="020B0604020202020204" pitchFamily="34" charset="0"/>
                  <a:buChar char="•"/>
                </a:pPr>
                <a:r>
                  <a:rPr lang="en-US" dirty="0"/>
                  <a:t>Treating as a directed graph including only edges with &gt;0 probability…</a:t>
                </a:r>
              </a:p>
              <a:p>
                <a:pPr marL="461963" indent="-234950">
                  <a:buFont typeface="Arial" panose="020B0604020202020204" pitchFamily="34" charset="0"/>
                  <a:buChar char="•"/>
                </a:pPr>
                <a:r>
                  <a:rPr lang="en-US" dirty="0"/>
                  <a:t>Such a graph is called a strongly connected graph (path from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61963" indent="-2349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linear time algorithms (fast!) to test if a graph is strongly connected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D2714-F869-34B3-9880-AC0D0D0A6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99275" cy="5638732"/>
              </a:xfrm>
              <a:blipFill>
                <a:blip r:embed="rId2"/>
                <a:stretch>
                  <a:fillRect l="-781" t="-649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13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262C-06AF-61B4-CE07-AE092643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stationary distribution exists </a:t>
            </a:r>
            <a:r>
              <a:rPr lang="en-US" dirty="0" err="1"/>
              <a:t>iff</a:t>
            </a:r>
            <a:r>
              <a:rPr lang="en-US" dirty="0"/>
              <a:t> Markov Chain is irreducible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C6999-70BE-0A42-DE55-F24306ADF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1966550"/>
              </a:xfrm>
            </p:spPr>
            <p:txBody>
              <a:bodyPr/>
              <a:lstStyle/>
              <a:p>
                <a:r>
                  <a:rPr lang="en-US" b="1" dirty="0"/>
                  <a:t>Theorem:</a:t>
                </a:r>
                <a:r>
                  <a:rPr lang="en-US" dirty="0"/>
                  <a:t> A Markov Chain has a unique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for all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if and only if the Markov Chain is irreducible.</a:t>
                </a:r>
              </a:p>
              <a:p>
                <a:endParaRPr lang="en-US" dirty="0"/>
              </a:p>
              <a:p>
                <a:r>
                  <a:rPr lang="en-US" dirty="0"/>
                  <a:t>Our ongoing example: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C6999-70BE-0A42-DE55-F24306ADF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1966550"/>
              </a:xfrm>
              <a:blipFill>
                <a:blip r:embed="rId2"/>
                <a:stretch>
                  <a:fillRect l="-796" t="-1863" b="-4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6B8397C-3AC1-3397-8D34-77911061D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346" y="2097880"/>
            <a:ext cx="3584028" cy="2210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A101E6-1190-DBE4-4E1E-C187F63830D4}"/>
              </a:ext>
            </a:extLst>
          </p:cNvPr>
          <p:cNvSpPr txBox="1"/>
          <p:nvPr/>
        </p:nvSpPr>
        <p:spPr>
          <a:xfrm>
            <a:off x="197878" y="4542993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Irreducible?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A8DBE-E575-20ED-36B8-1A9BAE52FE16}"/>
              </a:ext>
            </a:extLst>
          </p:cNvPr>
          <p:cNvSpPr txBox="1"/>
          <p:nvPr/>
        </p:nvSpPr>
        <p:spPr>
          <a:xfrm>
            <a:off x="2255226" y="4542993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Yes!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79AD7-B0B4-66F2-9B71-EA559544C6DD}"/>
              </a:ext>
            </a:extLst>
          </p:cNvPr>
          <p:cNvSpPr txBox="1"/>
          <p:nvPr/>
        </p:nvSpPr>
        <p:spPr>
          <a:xfrm>
            <a:off x="197878" y="5202964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Stationary distribution?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8D47E2-B1D4-4832-C3AE-3A93EB486728}"/>
                  </a:ext>
                </a:extLst>
              </p:cNvPr>
              <p:cNvSpPr txBox="1"/>
              <p:nvPr/>
            </p:nvSpPr>
            <p:spPr>
              <a:xfrm>
                <a:off x="3647861" y="5108663"/>
                <a:ext cx="5521063" cy="6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Yes!  Recall from earlier: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8D47E2-B1D4-4832-C3AE-3A93EB486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61" y="5108663"/>
                <a:ext cx="5521063" cy="642355"/>
              </a:xfrm>
              <a:prstGeom prst="rect">
                <a:avLst/>
              </a:prstGeom>
              <a:blipFill>
                <a:blip r:embed="rId4"/>
                <a:stretch>
                  <a:fillRect l="-1656" r="-2318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24D6762-E098-08F9-37C2-9FEC8ADCBD23}"/>
              </a:ext>
            </a:extLst>
          </p:cNvPr>
          <p:cNvSpPr txBox="1"/>
          <p:nvPr/>
        </p:nvSpPr>
        <p:spPr>
          <a:xfrm>
            <a:off x="197878" y="5862935"/>
            <a:ext cx="813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Theorem tells us: This is the only stationary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3008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738C-F2DE-9E76-2992-05814A48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Stationary Distribution –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56AAF-B4F7-D32F-254C-1A7D3C1569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Theorem:</a:t>
                </a:r>
                <a:r>
                  <a:rPr lang="en-US" dirty="0"/>
                  <a:t> A Markov Chain has a unique stationary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for all states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if and only if the Markov Chain is irreducible.</a:t>
                </a:r>
              </a:p>
              <a:p>
                <a:endParaRPr lang="en-US" dirty="0"/>
              </a:p>
              <a:p>
                <a:r>
                  <a:rPr lang="en-US" dirty="0"/>
                  <a:t>Another previous example: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56AAF-B4F7-D32F-254C-1A7D3C1569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D6CCC8E-9F55-866A-688C-3C8A05125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34" y="2542237"/>
            <a:ext cx="4864100" cy="115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976BB-CCC4-FB88-B26A-9134283D845E}"/>
              </a:ext>
            </a:extLst>
          </p:cNvPr>
          <p:cNvSpPr txBox="1"/>
          <p:nvPr/>
        </p:nvSpPr>
        <p:spPr>
          <a:xfrm>
            <a:off x="197878" y="4542993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Irreducible?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A218E-CCC9-B35C-62A9-248C9C4D1CF9}"/>
              </a:ext>
            </a:extLst>
          </p:cNvPr>
          <p:cNvSpPr txBox="1"/>
          <p:nvPr/>
        </p:nvSpPr>
        <p:spPr>
          <a:xfrm>
            <a:off x="2255226" y="4542993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No!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0E65C-9DDB-76AA-3624-3ABE0518D9D5}"/>
              </a:ext>
            </a:extLst>
          </p:cNvPr>
          <p:cNvSpPr txBox="1"/>
          <p:nvPr/>
        </p:nvSpPr>
        <p:spPr>
          <a:xfrm>
            <a:off x="197878" y="5202964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Stationary distribution?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13236C-98CF-5B1D-26DA-DD6A94BE46A6}"/>
                  </a:ext>
                </a:extLst>
              </p:cNvPr>
              <p:cNvSpPr txBox="1"/>
              <p:nvPr/>
            </p:nvSpPr>
            <p:spPr>
              <a:xfrm>
                <a:off x="3647861" y="5108663"/>
                <a:ext cx="2616422" cy="6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Yes!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13236C-98CF-5B1D-26DA-DD6A94BE4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61" y="5108663"/>
                <a:ext cx="2616422" cy="642355"/>
              </a:xfrm>
              <a:prstGeom prst="rect">
                <a:avLst/>
              </a:prstGeom>
              <a:blipFill>
                <a:blip r:embed="rId4"/>
                <a:stretch>
                  <a:fillRect l="-3488" r="-5814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0D4C81-E700-771E-AEB7-8533B5F1AD12}"/>
              </a:ext>
            </a:extLst>
          </p:cNvPr>
          <p:cNvSpPr txBox="1"/>
          <p:nvPr/>
        </p:nvSpPr>
        <p:spPr>
          <a:xfrm>
            <a:off x="197878" y="5862935"/>
            <a:ext cx="1169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Theorem is consistent with these examples. Won’t prove it, but this is reassuring.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574B3F-6C15-16BB-5B91-6D2D267547C0}"/>
                  </a:ext>
                </a:extLst>
              </p:cNvPr>
              <p:cNvSpPr txBox="1"/>
              <p:nvPr/>
            </p:nvSpPr>
            <p:spPr>
              <a:xfrm>
                <a:off x="6264283" y="5142733"/>
                <a:ext cx="4939173" cy="6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But also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 and others….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574B3F-6C15-16BB-5B91-6D2D26754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83" y="5142733"/>
                <a:ext cx="4939173" cy="642355"/>
              </a:xfrm>
              <a:prstGeom prst="rect">
                <a:avLst/>
              </a:prstGeom>
              <a:blipFill>
                <a:blip r:embed="rId5"/>
                <a:stretch>
                  <a:fillRect l="-1975" r="-2716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6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30C90-F779-0A6A-9B82-3C00DE5E2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76E4-791F-AC9D-793F-AD9490B7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Stationary Distribution –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3BD29-5350-95D4-5302-46BC743AD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Theorem:</a:t>
                </a:r>
                <a:r>
                  <a:rPr lang="en-US" dirty="0"/>
                  <a:t> A Markov Chain has a unique stationary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for all states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if and only if the Markov Chain is irreducible.</a:t>
                </a:r>
              </a:p>
              <a:p>
                <a:endParaRPr lang="en-US" dirty="0"/>
              </a:p>
              <a:p>
                <a:r>
                  <a:rPr lang="en-US" dirty="0"/>
                  <a:t>A new example: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3BD29-5350-95D4-5302-46BC743AD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AAE11A-0C1B-1361-B52B-20FA7BF869CF}"/>
              </a:ext>
            </a:extLst>
          </p:cNvPr>
          <p:cNvSpPr txBox="1"/>
          <p:nvPr/>
        </p:nvSpPr>
        <p:spPr>
          <a:xfrm>
            <a:off x="197878" y="4542993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Irreducible?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5DE5E-A03E-21A9-50A3-FDD90C4D8952}"/>
              </a:ext>
            </a:extLst>
          </p:cNvPr>
          <p:cNvSpPr txBox="1"/>
          <p:nvPr/>
        </p:nvSpPr>
        <p:spPr>
          <a:xfrm>
            <a:off x="2255226" y="4542993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Yes!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5BFDA-DD24-A1D4-2748-A8AEAAB50314}"/>
              </a:ext>
            </a:extLst>
          </p:cNvPr>
          <p:cNvSpPr txBox="1"/>
          <p:nvPr/>
        </p:nvSpPr>
        <p:spPr>
          <a:xfrm>
            <a:off x="197878" y="5202964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Stationary distribution?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3D2621-515B-4D54-8FA1-66F9CCF82092}"/>
                  </a:ext>
                </a:extLst>
              </p:cNvPr>
              <p:cNvSpPr txBox="1"/>
              <p:nvPr/>
            </p:nvSpPr>
            <p:spPr>
              <a:xfrm>
                <a:off x="3647861" y="5108663"/>
                <a:ext cx="2616422" cy="6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Yes!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3D2621-515B-4D54-8FA1-66F9CCF82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61" y="5108663"/>
                <a:ext cx="2616422" cy="642355"/>
              </a:xfrm>
              <a:prstGeom prst="rect">
                <a:avLst/>
              </a:prstGeom>
              <a:blipFill>
                <a:blip r:embed="rId3"/>
                <a:stretch>
                  <a:fillRect l="-3488" r="-5814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AF6AFFA-8568-36FC-DDB7-E4520F612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27" y="2326630"/>
            <a:ext cx="3733800" cy="1743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C00FA4-99BD-1610-DEE1-BC46B8CD5A17}"/>
              </a:ext>
            </a:extLst>
          </p:cNvPr>
          <p:cNvSpPr txBox="1"/>
          <p:nvPr/>
        </p:nvSpPr>
        <p:spPr>
          <a:xfrm>
            <a:off x="197878" y="5862935"/>
            <a:ext cx="11905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Theorem tells us: This is the only stationary distribution.  But something different…</a:t>
            </a:r>
          </a:p>
        </p:txBody>
      </p:sp>
    </p:spTree>
    <p:extLst>
      <p:ext uri="{BB962C8B-B14F-4D97-AF65-F5344CB8AC3E}">
        <p14:creationId xmlns:p14="http://schemas.microsoft.com/office/powerpoint/2010/main" val="40282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91CD-4AB3-B2ED-8A06-B3ABA465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134F93-B118-B8BE-44D4-4328FF6B11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5132109"/>
              </a:xfrm>
            </p:spPr>
            <p:txBody>
              <a:bodyPr/>
              <a:lstStyle/>
              <a:p>
                <a:r>
                  <a:rPr lang="en-US" dirty="0"/>
                  <a:t>Recall from earlier: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vector giving the probability that we’re in any given state. For our simulation, that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0  0.5  0.5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0.75  0.25  0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0.25  0.375  0.375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0.5625  0.3125  0.125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0.375  0.34375  0.28125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=[0.4375     0.33398438    0.22851562]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134F93-B118-B8BE-44D4-4328FF6B11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5132109"/>
              </a:xfrm>
              <a:blipFill>
                <a:blip r:embed="rId2"/>
                <a:stretch>
                  <a:fillRect l="-796" t="-713" b="-1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2C38274-90BC-ACC0-36AF-3335CCAB4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15" y="1598259"/>
            <a:ext cx="3584028" cy="2210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E7971C-943C-5952-0751-1FEB82725089}"/>
              </a:ext>
            </a:extLst>
          </p:cNvPr>
          <p:cNvSpPr txBox="1"/>
          <p:nvPr/>
        </p:nvSpPr>
        <p:spPr>
          <a:xfrm>
            <a:off x="1430299" y="5862935"/>
            <a:ext cx="933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Fact: Distribution converges to stationary dist.   Proof: “Trust me”</a:t>
            </a:r>
          </a:p>
        </p:txBody>
      </p:sp>
    </p:spTree>
    <p:extLst>
      <p:ext uri="{BB962C8B-B14F-4D97-AF65-F5344CB8AC3E}">
        <p14:creationId xmlns:p14="http://schemas.microsoft.com/office/powerpoint/2010/main" val="5468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13CB-945F-F860-CDFF-AF1388F70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7346-44B0-AEF1-0367-DE9B44A47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The Stationary Distribution Revisited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41DDA-A6A1-B216-2DC9-B32E760D22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27,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D808E-88A2-F090-B52A-A0B7F87127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75EB60F-8398-1A88-5EAC-8F69BCBB83DD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30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4560-05C9-B886-A02C-2EEA9622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85878-21E4-D680-A67A-AE19F15AEC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other Markov Chain?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Now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0]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=[1 0]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=[0 1]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=[0 1]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… and we’re back where we started!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 1]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=[0 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…..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85878-21E4-D680-A67A-AE19F15AE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DC3059E-3900-A427-24D1-ED85B493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29" y="893756"/>
            <a:ext cx="3733800" cy="1743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BA2A8C-44C9-6FE1-4DE6-A7D8819965D2}"/>
                  </a:ext>
                </a:extLst>
              </p:cNvPr>
              <p:cNvSpPr txBox="1"/>
              <p:nvPr/>
            </p:nvSpPr>
            <p:spPr>
              <a:xfrm>
                <a:off x="4156553" y="4650793"/>
                <a:ext cx="7705892" cy="140551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So:</a:t>
                </a:r>
              </a:p>
              <a:p>
                <a:pPr algn="l">
                  <a:spcBef>
                    <a:spcPts val="8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   Unique stationary distribution (by theorem)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   But doesn’t converge to it for some choices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BA2A8C-44C9-6FE1-4DE6-A7D881996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553" y="4650793"/>
                <a:ext cx="7705892" cy="1405513"/>
              </a:xfrm>
              <a:prstGeom prst="rect">
                <a:avLst/>
              </a:prstGeom>
              <a:blipFill>
                <a:blip r:embed="rId4"/>
                <a:stretch>
                  <a:fillRect l="-1185" t="-3017" b="-862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B413-1A62-DBF2-1C05-5B85752C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DF73D-534C-99F4-3708-5F673C8565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periodicity of a Markov Chain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gcd</a:t>
                </a:r>
                <a:r>
                  <a:rPr lang="en-US" dirty="0"/>
                  <a:t> of the lengths of all closed walks (cycles) in the chain. 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gcd</a:t>
                </a:r>
                <a:r>
                  <a:rPr lang="en-US" dirty="0"/>
                  <a:t> of lengths of all cycles, which is 2.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DF73D-534C-99F4-3708-5F673C856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7F3F8D4-BBA2-16E5-6E8B-A63EFB38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205" y="2084497"/>
            <a:ext cx="37338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6BD2-5103-D310-99BB-CC1AD7B5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A4FB-A413-F404-7024-90C141DC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156A3-A28B-4270-C525-FF319038C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periodicity of a Markov Chain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gcd</a:t>
                </a:r>
                <a:r>
                  <a:rPr lang="en-US" dirty="0"/>
                  <a:t> of the lengths of all closed walks (cycles) in the chain. </a:t>
                </a:r>
              </a:p>
              <a:p>
                <a:endParaRPr lang="en-US" dirty="0"/>
              </a:p>
              <a:p>
                <a:r>
                  <a:rPr lang="en-US" dirty="0"/>
                  <a:t>More examples: What do you think are the periods of these graphs?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156A3-A28B-4270-C525-FF319038C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1AE773A-24E5-352B-1E44-3C3A6FB7A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2940269"/>
            <a:ext cx="2352675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50FAB-9ADC-544C-BF04-12AEEF300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474" y="3130768"/>
            <a:ext cx="215265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98635-CB0D-439C-14F5-FF207D9E4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775" y="3130768"/>
            <a:ext cx="2228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86A28-ABB4-875F-3146-0CF00BCED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5FC9-0F0B-349D-4828-AF13985C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252DB-4168-EBE1-E47C-F63D06AE7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periodicity of a Markov Chain with transition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gcd</a:t>
                </a:r>
                <a:r>
                  <a:rPr lang="en-US" dirty="0"/>
                  <a:t> of the lengths of all closed walks (cycles) in the chain. </a:t>
                </a:r>
              </a:p>
              <a:p>
                <a:endParaRPr lang="en-US" dirty="0"/>
              </a:p>
              <a:p>
                <a:r>
                  <a:rPr lang="en-US" dirty="0"/>
                  <a:t>More examples: What do you think are the periods of these graphs?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252DB-4168-EBE1-E47C-F63D06AE7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5F0B57F-6826-C6DC-EE78-5A2790C39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2940269"/>
            <a:ext cx="2352675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56D4D-9AFE-FCC0-3A99-E2D563CA6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474" y="3130768"/>
            <a:ext cx="215265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6A4D1C-BD19-BEE3-3AC6-48E06BE77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775" y="3130768"/>
            <a:ext cx="222885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5896C-0408-9B9F-2E70-FDA1C7D6F22B}"/>
              </a:ext>
            </a:extLst>
          </p:cNvPr>
          <p:cNvSpPr txBox="1"/>
          <p:nvPr/>
        </p:nvSpPr>
        <p:spPr>
          <a:xfrm>
            <a:off x="475215" y="5226269"/>
            <a:ext cx="317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Period: </a:t>
            </a:r>
            <a:r>
              <a:rPr lang="en-US" sz="2400" err="1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gcd</a:t>
            </a:r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(2, 4)=2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5BC4B-D25F-912E-E5A9-368136320CDB}"/>
              </a:ext>
            </a:extLst>
          </p:cNvPr>
          <p:cNvSpPr txBox="1"/>
          <p:nvPr/>
        </p:nvSpPr>
        <p:spPr>
          <a:xfrm>
            <a:off x="5159827" y="4969093"/>
            <a:ext cx="246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Period: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6C6D7-15BD-0BE0-D6F6-521543CDD38D}"/>
              </a:ext>
            </a:extLst>
          </p:cNvPr>
          <p:cNvSpPr txBox="1"/>
          <p:nvPr/>
        </p:nvSpPr>
        <p:spPr>
          <a:xfrm>
            <a:off x="8310962" y="5111965"/>
            <a:ext cx="378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Period: </a:t>
            </a:r>
            <a:r>
              <a:rPr lang="en-US" sz="2400" dirty="0" err="1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gcd</a:t>
            </a:r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(2, 3)=1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EE7EE-3087-ECF6-596E-84261D61DDA7}"/>
              </a:ext>
            </a:extLst>
          </p:cNvPr>
          <p:cNvSpPr txBox="1"/>
          <p:nvPr/>
        </p:nvSpPr>
        <p:spPr>
          <a:xfrm>
            <a:off x="1182635" y="6031595"/>
            <a:ext cx="982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Period = 1 is the important case!  Such a Markov chain is </a:t>
            </a:r>
            <a:r>
              <a:rPr lang="en-US" sz="2400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 Light" panose="02000403000000020004" pitchFamily="2" charset="0"/>
              </a:rPr>
              <a:t>aperiodic</a:t>
            </a:r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45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EFA2-DF27-C0E9-A6A4-03D2CC7F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Period Is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A6D2C-1151-7919-1CEE-DAEBEA57E3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08702" cy="5638732"/>
              </a:xfrm>
            </p:spPr>
            <p:txBody>
              <a:bodyPr/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cycle lengths in a directed graph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Then there is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for any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there is a tour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back to itself.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Related to “Making Change” problem (coin denominations, …)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What it means here: Given these cycle lengths we can get back to a vertex in </a:t>
                </a:r>
                <a:r>
                  <a:rPr lang="en-US" u="sng" dirty="0"/>
                  <a:t>any number of steps</a:t>
                </a:r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big enough (and we’re interested in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).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Conversely: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 (for example), every path back will have even length – </a:t>
                </a:r>
                <a:r>
                  <a:rPr lang="en-US" i="1" dirty="0"/>
                  <a:t>no path back of odd length is possible!</a:t>
                </a:r>
              </a:p>
              <a:p>
                <a:pPr marL="457189" lvl="1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i="1" dirty="0"/>
                  <a:t> If we start in state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 will be non-zero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i="1" dirty="0"/>
                  <a:t> is even, zero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i="1" dirty="0"/>
                  <a:t> is odd... No convergence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A6D2C-1151-7919-1CEE-DAEBEA57E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08702" cy="5638732"/>
              </a:xfrm>
              <a:blipFill>
                <a:blip r:embed="rId2"/>
                <a:stretch>
                  <a:fillRect l="-781" t="-649" r="-1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9D97504-4365-10E3-89D2-EDD7F6239871}"/>
              </a:ext>
            </a:extLst>
          </p:cNvPr>
          <p:cNvSpPr txBox="1"/>
          <p:nvPr/>
        </p:nvSpPr>
        <p:spPr>
          <a:xfrm>
            <a:off x="503764" y="6017496"/>
            <a:ext cx="1118447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Tip: If the Markov Chain has any self-loops (which is common), it is aperiodic!</a:t>
            </a:r>
          </a:p>
        </p:txBody>
      </p:sp>
    </p:spTree>
    <p:extLst>
      <p:ext uri="{BB962C8B-B14F-4D97-AF65-F5344CB8AC3E}">
        <p14:creationId xmlns:p14="http://schemas.microsoft.com/office/powerpoint/2010/main" val="8985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D37F8-46D3-50B7-8C62-1F60F40F1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A931-E453-03BC-8973-AEA4E932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Theorem of 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E1FCB-094C-613C-C1BE-FD2B65AABF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850104" cy="5638732"/>
              </a:xfrm>
            </p:spPr>
            <p:txBody>
              <a:bodyPr/>
              <a:lstStyle/>
              <a:p>
                <a:r>
                  <a:rPr lang="en-US" dirty="0"/>
                  <a:t>We’ve seen some Markov Chains that converge to some unique invariant distribution, and others that do not.</a:t>
                </a:r>
              </a:p>
              <a:p>
                <a:endParaRPr lang="en-US" dirty="0"/>
              </a:p>
              <a:p>
                <a:r>
                  <a:rPr lang="en-US" dirty="0"/>
                  <a:t>The Fundamental Theorem of Markov Chains: If a Markov Chain is finite,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irreducible</a:t>
                </a:r>
                <a:r>
                  <a:rPr lang="en-US" dirty="0"/>
                  <a:t>, and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aperiodic</a:t>
                </a:r>
                <a:r>
                  <a:rPr lang="en-US" dirty="0"/>
                  <a:t>, then for any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the distribution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converges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which is the unique invariant distribution,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for all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Irreducible: </a:t>
                </a:r>
                <a:r>
                  <a:rPr lang="en-US" dirty="0"/>
                  <a:t>Any node reachable from any other node.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Aperiodic</a:t>
                </a:r>
                <a:r>
                  <a:rPr lang="en-US" dirty="0"/>
                  <a:t>: Period is 1.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Must contain loops (irreducible), but GCD of the length of those loops is 1.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E1FCB-094C-613C-C1BE-FD2B65AAB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850104" cy="5638732"/>
              </a:xfrm>
              <a:blipFill>
                <a:blip r:embed="rId2"/>
                <a:stretch>
                  <a:fillRect l="-772" t="-649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8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40516-4C89-AD1D-44E7-18A8C558A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051AA-CD9B-68A3-AD5A-D5D076C25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Application: Predicting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825BB-D014-1771-DBAC-B0A49EC60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27,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9125A-E736-C931-BBC2-546D277477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EB39B07-8766-BF0D-A9E5-4A97F38F1118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9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762F-CAA3-CE0C-A85B-8F6E0B89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Claude Shannon: A Mathematical Theory of Communication (1948)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C0A1-2CFA-1D56-D933-77F7F3E3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3124200"/>
          </a:xfrm>
        </p:spPr>
        <p:txBody>
          <a:bodyPr/>
          <a:lstStyle/>
          <a:p>
            <a:r>
              <a:rPr lang="en-US" dirty="0"/>
              <a:t>In 1948, Claude Shannon wrote a paper called “A Mathematical Theory of Communication”.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/>
              <a:t>Focus: What is “information” and how do we encode it?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r>
              <a:rPr lang="en-US" dirty="0"/>
              <a:t>Why?   (other than it’s an incredibly fundamental question)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r>
              <a:rPr lang="en-US" dirty="0"/>
              <a:t>Data compression in half a slide: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7D127-001C-18C6-6E07-815A34F8B341}"/>
              </a:ext>
            </a:extLst>
          </p:cNvPr>
          <p:cNvSpPr txBox="1"/>
          <p:nvPr/>
        </p:nvSpPr>
        <p:spPr>
          <a:xfrm>
            <a:off x="546754" y="3733797"/>
            <a:ext cx="27013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characters:</a:t>
            </a:r>
          </a:p>
          <a:p>
            <a:r>
              <a:rPr lang="en-US" sz="2400" dirty="0"/>
              <a:t>P(“A”)=1/8</a:t>
            </a:r>
          </a:p>
          <a:p>
            <a:r>
              <a:rPr lang="en-US" sz="2400" dirty="0"/>
              <a:t>P(“B”)=1/2</a:t>
            </a:r>
          </a:p>
          <a:p>
            <a:r>
              <a:rPr lang="en-US" sz="2400" dirty="0"/>
              <a:t>P(“C”)=1/8</a:t>
            </a:r>
          </a:p>
          <a:p>
            <a:r>
              <a:rPr lang="en-US" sz="2400" dirty="0"/>
              <a:t>P(“D”)=1/4</a:t>
            </a: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BABA3-3FAA-A10B-E29F-D8D55B97BAE7}"/>
              </a:ext>
            </a:extLst>
          </p:cNvPr>
          <p:cNvSpPr txBox="1"/>
          <p:nvPr/>
        </p:nvSpPr>
        <p:spPr>
          <a:xfrm>
            <a:off x="3577606" y="3733797"/>
            <a:ext cx="21850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to encode:</a:t>
            </a:r>
          </a:p>
          <a:p>
            <a:r>
              <a:rPr lang="en-US" sz="2400" dirty="0"/>
              <a:t>A = </a:t>
            </a:r>
            <a:r>
              <a:rPr lang="en-US" sz="2400" dirty="0">
                <a:latin typeface="Consolas" panose="020B0609020204030204" pitchFamily="49" charset="0"/>
              </a:rPr>
              <a:t>111</a:t>
            </a:r>
          </a:p>
          <a:p>
            <a:r>
              <a:rPr lang="en-US" sz="2400" dirty="0"/>
              <a:t>B = </a:t>
            </a:r>
            <a:r>
              <a:rPr lang="en-US" sz="2400" dirty="0">
                <a:latin typeface="Consolas" panose="020B0609020204030204" pitchFamily="49" charset="0"/>
              </a:rPr>
              <a:t>0</a:t>
            </a:r>
          </a:p>
          <a:p>
            <a:r>
              <a:rPr lang="en-US" sz="2400" dirty="0"/>
              <a:t>C = </a:t>
            </a:r>
            <a:r>
              <a:rPr lang="en-US" sz="2400" dirty="0">
                <a:latin typeface="Consolas" panose="020B0609020204030204" pitchFamily="49" charset="0"/>
              </a:rPr>
              <a:t>110</a:t>
            </a:r>
          </a:p>
          <a:p>
            <a:r>
              <a:rPr lang="en-US" sz="2400" dirty="0"/>
              <a:t>D = </a:t>
            </a:r>
            <a:r>
              <a:rPr lang="en-US" sz="2400" dirty="0">
                <a:latin typeface="Consolas" panose="020B0609020204030204" pitchFamily="49" charset="0"/>
              </a:rPr>
              <a:t>10</a:t>
            </a: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BADA03-6C73-CF54-A79D-4502518E4731}"/>
                  </a:ext>
                </a:extLst>
              </p:cNvPr>
              <p:cNvSpPr txBox="1"/>
              <p:nvPr/>
            </p:nvSpPr>
            <p:spPr>
              <a:xfrm>
                <a:off x="6092163" y="3733797"/>
                <a:ext cx="5859553" cy="218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ea typeface="Inter Light" panose="02000403000000020004" pitchFamily="2" charset="0"/>
                    <a:cs typeface="Inter Light" panose="02000403000000020004" pitchFamily="2" charset="0"/>
                  </a:rPr>
                  <a:t>Prefix code (uniquely decipherable)</a:t>
                </a:r>
              </a:p>
              <a:p>
                <a:pPr algn="l"/>
                <a:endParaRPr lang="en-US" dirty="0"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algn="l"/>
                <a:r>
                  <a:rPr lang="en-US" sz="2400" dirty="0">
                    <a:ea typeface="Inter Light" panose="02000403000000020004" pitchFamily="2" charset="0"/>
                    <a:cs typeface="Inter Light" panose="02000403000000020004" pitchFamily="2" charset="0"/>
                  </a:rPr>
                  <a:t>Average encoded length:</a:t>
                </a:r>
              </a:p>
              <a:p>
                <a:pPr algn="l"/>
                <a:r>
                  <a:rPr lang="en-US" sz="2400" dirty="0"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3⋅1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8+1⋅1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2+3⋅1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8+2⋅1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4=1.75</m:t>
                    </m:r>
                  </m:oMath>
                </a14:m>
                <a:endParaRPr lang="en-US" sz="2400" dirty="0"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algn="l"/>
                <a:endParaRPr lang="en-US" dirty="0"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algn="l"/>
                <a:r>
                  <a:rPr lang="en-US" sz="2400" dirty="0">
                    <a:ea typeface="Inter Light" panose="02000403000000020004" pitchFamily="2" charset="0"/>
                    <a:cs typeface="Inter Light" panose="02000403000000020004" pitchFamily="2" charset="0"/>
                  </a:rPr>
                  <a:t>Compare to 2 bits/letter without predictions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BADA03-6C73-CF54-A79D-4502518E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63" y="3733797"/>
                <a:ext cx="5859553" cy="2185214"/>
              </a:xfrm>
              <a:prstGeom prst="rect">
                <a:avLst/>
              </a:prstGeom>
              <a:blipFill>
                <a:blip r:embed="rId3"/>
                <a:stretch>
                  <a:fillRect l="-1559" t="-1950" r="-1767"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1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E635-A6D8-479B-5229-FE2BF3B7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59F1-199A-2F65-C67E-79B7B313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Claude Shannon: A Mathematical Theory of Communication (1948)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C3583-41B7-5DB1-BFC4-D6E184FA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97718"/>
          </a:xfrm>
        </p:spPr>
        <p:txBody>
          <a:bodyPr/>
          <a:lstStyle/>
          <a:p>
            <a:r>
              <a:rPr lang="en-US" dirty="0"/>
              <a:t>In 1948, Claude Shannon wrote a paper called “A Mathematical Theory of Communication”.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/>
              <a:t>Focus: What is “information” and how do we encode it?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r>
              <a:rPr lang="en-US" dirty="0"/>
              <a:t>How to predict?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r>
              <a:rPr lang="en-US" dirty="0"/>
              <a:t>Order 0: A single probability distribution for each letter</a:t>
            </a:r>
          </a:p>
          <a:p>
            <a:pPr marL="457189" lvl="1" indent="0">
              <a:spcBef>
                <a:spcPts val="1200"/>
              </a:spcBef>
              <a:buNone/>
            </a:pPr>
            <a:r>
              <a:rPr lang="en-US" dirty="0"/>
              <a:t>E = 12.7%</a:t>
            </a:r>
          </a:p>
          <a:p>
            <a:pPr marL="457189" lvl="1" indent="0">
              <a:spcBef>
                <a:spcPts val="400"/>
              </a:spcBef>
              <a:buNone/>
            </a:pPr>
            <a:r>
              <a:rPr lang="en-US" dirty="0"/>
              <a:t>T=9.1%</a:t>
            </a:r>
          </a:p>
          <a:p>
            <a:pPr marL="457189" lvl="1" indent="0">
              <a:spcBef>
                <a:spcPts val="400"/>
              </a:spcBef>
              <a:buNone/>
            </a:pPr>
            <a:r>
              <a:rPr lang="en-US" dirty="0"/>
              <a:t>A=8.2%</a:t>
            </a:r>
          </a:p>
          <a:p>
            <a:pPr marL="457189" lvl="1" indent="0">
              <a:spcBef>
                <a:spcPts val="400"/>
              </a:spcBef>
              <a:buNone/>
            </a:pPr>
            <a:r>
              <a:rPr lang="en-US" dirty="0"/>
              <a:t>O=7.5%</a:t>
            </a:r>
          </a:p>
          <a:p>
            <a:pPr marL="457189" lvl="1" indent="0">
              <a:spcBef>
                <a:spcPts val="400"/>
              </a:spcBef>
              <a:buNone/>
            </a:pPr>
            <a:r>
              <a:rPr lang="en-US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F0264-0377-8BD5-C860-4570F1075C37}"/>
              </a:ext>
            </a:extLst>
          </p:cNvPr>
          <p:cNvSpPr txBox="1"/>
          <p:nvPr/>
        </p:nvSpPr>
        <p:spPr>
          <a:xfrm>
            <a:off x="2627181" y="3676454"/>
            <a:ext cx="7978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Remarkably consistent across a wide</a:t>
            </a:r>
          </a:p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variety of English writing…</a:t>
            </a: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Sufficient to encode English text in about 4.2 bits/letter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1D8A04F-6656-EAE7-11C1-C880FFA8BEA3}"/>
              </a:ext>
            </a:extLst>
          </p:cNvPr>
          <p:cNvSpPr/>
          <p:nvPr/>
        </p:nvSpPr>
        <p:spPr>
          <a:xfrm>
            <a:off x="2121031" y="3676454"/>
            <a:ext cx="273377" cy="178166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2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1B714-6AD0-1B38-0B1A-567E1BCA8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8BF6-3A76-BB46-F2DF-6F622790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Claude Shannon: A Mathematical Theory of Communication (1948)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8AA81-79E6-63A5-5EF8-D3D155C05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5697718"/>
              </a:xfrm>
            </p:spPr>
            <p:txBody>
              <a:bodyPr/>
              <a:lstStyle/>
              <a:p>
                <a:r>
                  <a:rPr lang="en-US" dirty="0"/>
                  <a:t>In 1948, Claude Shannon wrote a paper called “A Mathematical Theory of Communication”.</a:t>
                </a:r>
              </a:p>
              <a:p>
                <a:pPr marL="461963" indent="-234950">
                  <a:buFont typeface="Arial" panose="020B0604020202020204" pitchFamily="34" charset="0"/>
                  <a:buChar char="•"/>
                </a:pPr>
                <a:r>
                  <a:rPr lang="en-US" dirty="0"/>
                  <a:t>Focus: What is “information” and how do we encode it?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/>
              </a:p>
              <a:p>
                <a:r>
                  <a:rPr lang="en-US" dirty="0"/>
                  <a:t>How to predict?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r>
                  <a:rPr lang="en-US" dirty="0"/>
                  <a:t>Order 1: Probability of next letter depends on previous</a:t>
                </a:r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="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"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="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")≠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="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"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="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Context matters…   predictions are more accurate considering previous letter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This is a Markov Chain</a:t>
                </a:r>
                <a:r>
                  <a:rPr lang="en-US" dirty="0"/>
                  <a:t>, where the state is the last letter seen!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8AA81-79E6-63A5-5EF8-D3D155C05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5697718"/>
              </a:xfrm>
              <a:blipFill>
                <a:blip r:embed="rId3"/>
                <a:stretch>
                  <a:fillRect l="-796" t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3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DA68C-3272-F0A4-59CE-AA0F9EB1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F394-3144-6A25-DC22-235932C9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C90-F6E1-2B42-1112-9ED5A401F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Consider the Markov Chain below.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we generate samples, we end up with around: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44% of the time in state 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33% of the time in state 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22% of the time in state 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137ED-4390-69B8-0008-F6FEA746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84" y="1407795"/>
            <a:ext cx="4401458" cy="271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D43B0D-2832-9821-9AC3-29D4D982D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927" y="1585912"/>
            <a:ext cx="2790825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C9A32F-45F6-446D-CFB1-614E08F9B348}"/>
                  </a:ext>
                </a:extLst>
              </p:cNvPr>
              <p:cNvSpPr txBox="1"/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C9A32F-45F6-446D-CFB1-614E08F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2551"/>
                <a:ext cx="3347002" cy="1076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229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44F36-8C13-D9FD-E406-A9E4CAB1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524C-420B-1FB1-6251-2AA749A4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Claude Shannon: A Mathematical Theory of Communication (1948)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67F66-2B8A-34B8-C6EA-17668672F2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5697718"/>
              </a:xfrm>
            </p:spPr>
            <p:txBody>
              <a:bodyPr/>
              <a:lstStyle/>
              <a:p>
                <a:r>
                  <a:rPr lang="en-US" dirty="0"/>
                  <a:t>In 1948, Claude Shannon wrote a paper called “A Mathematical Theory of Communication”.</a:t>
                </a:r>
              </a:p>
              <a:p>
                <a:pPr marL="461963" indent="-234950">
                  <a:buFont typeface="Arial" panose="020B0604020202020204" pitchFamily="34" charset="0"/>
                  <a:buChar char="•"/>
                </a:pPr>
                <a:r>
                  <a:rPr lang="en-US" dirty="0"/>
                  <a:t>Focus: What is “information” and how do we encode it?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/>
              </a:p>
              <a:p>
                <a:r>
                  <a:rPr lang="en-US" dirty="0"/>
                  <a:t>How to predict?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r>
                  <a:rPr lang="en-US" dirty="0"/>
                  <a:t>Order 2: Probability of next letter depends on </a:t>
                </a:r>
                <a:r>
                  <a:rPr lang="en-US" i="1" u="sng" dirty="0"/>
                  <a:t>two</a:t>
                </a:r>
                <a:r>
                  <a:rPr lang="en-US" dirty="0"/>
                  <a:t> previous (“</a:t>
                </a:r>
                <a:r>
                  <a:rPr lang="en-US" dirty="0" err="1"/>
                  <a:t>digrams</a:t>
                </a:r>
                <a:r>
                  <a:rPr lang="en-US" dirty="0"/>
                  <a:t>”)</a:t>
                </a:r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="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"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="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")≠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="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"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="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Context matters…   predictions are more even accurate with 2 previous letters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This is a Markov Chain</a:t>
                </a:r>
                <a:r>
                  <a:rPr lang="en-US" dirty="0"/>
                  <a:t>, where the state is the last </a:t>
                </a:r>
                <a:r>
                  <a:rPr lang="en-US" dirty="0" err="1"/>
                  <a:t>digram</a:t>
                </a:r>
                <a:r>
                  <a:rPr lang="en-US" dirty="0"/>
                  <a:t> seen!</a:t>
                </a:r>
              </a:p>
              <a:p>
                <a:r>
                  <a:rPr lang="en-US" dirty="0"/>
                  <a:t>	Can encode at roughly 2.77 bits/letter.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67F66-2B8A-34B8-C6EA-17668672F2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5697718"/>
              </a:xfrm>
              <a:blipFill>
                <a:blip r:embed="rId3"/>
                <a:stretch>
                  <a:fillRect l="-796" t="-642" b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934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919D-4C12-77C0-8658-C2FDB518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Compression – and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B6C6-44FA-D0F2-A3F7-F556A11E3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an entire class of compression algorithms based on Markov Chain predictions: the “PPM” (Prediction by Partial Matching) algorithms.</a:t>
            </a:r>
          </a:p>
          <a:p>
            <a:endParaRPr lang="en-US" dirty="0"/>
          </a:p>
          <a:p>
            <a:r>
              <a:rPr lang="en-US" dirty="0"/>
              <a:t>In the real world: The RAR compression program uses this.</a:t>
            </a:r>
          </a:p>
          <a:p>
            <a:endParaRPr lang="en-US" dirty="0"/>
          </a:p>
          <a:p>
            <a:r>
              <a:rPr lang="en-US" dirty="0"/>
              <a:t>If you can predict, what else can you do?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chemeClr val="accent3"/>
                </a:solidFill>
              </a:rPr>
              <a:t>Generate</a:t>
            </a:r>
            <a:r>
              <a:rPr lang="en-US" dirty="0"/>
              <a:t> text!</a:t>
            </a:r>
          </a:p>
          <a:p>
            <a:endParaRPr lang="en-US" dirty="0"/>
          </a:p>
          <a:p>
            <a:r>
              <a:rPr lang="en-US" dirty="0"/>
              <a:t>Auto-complete</a:t>
            </a:r>
          </a:p>
          <a:p>
            <a:r>
              <a:rPr lang="en-US" dirty="0"/>
              <a:t>Large language models (LLMs)</a:t>
            </a:r>
          </a:p>
        </p:txBody>
      </p:sp>
    </p:spTree>
    <p:extLst>
      <p:ext uri="{BB962C8B-B14F-4D97-AF65-F5344CB8AC3E}">
        <p14:creationId xmlns:p14="http://schemas.microsoft.com/office/powerpoint/2010/main" val="142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FE3D-5D1B-4821-2729-1815CFDD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of text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9107-AC25-DA5C-C0B5-F8CDB00ED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0 example: Follows letter frequencies, but that’s about it:</a:t>
            </a:r>
          </a:p>
          <a:p>
            <a:pPr marL="457189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OCRO HLI RGWR NMIELWIS EU LL NBNESEBYA TH EEI ALHENHTTPA OOBTTVA NAH BRL</a:t>
            </a:r>
          </a:p>
          <a:p>
            <a:endParaRPr lang="en-US" dirty="0"/>
          </a:p>
          <a:p>
            <a:r>
              <a:rPr lang="en-US" dirty="0"/>
              <a:t>Going up to order 4 (trained on all ASCII chars, using Moby Dick):</a:t>
            </a:r>
          </a:p>
          <a:p>
            <a:pPr marL="457189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 am in that down broad glazier.” true </a:t>
            </a:r>
            <a:r>
              <a:rPr lang="en-US" sz="2000" dirty="0" err="1">
                <a:latin typeface="Consolas" panose="020B0609020204030204" pitchFamily="49" charset="0"/>
              </a:rPr>
              <a:t>cylindefinitely</a:t>
            </a:r>
            <a:r>
              <a:rPr lang="en-US" sz="2000" dirty="0">
                <a:latin typeface="Consolas" panose="020B0609020204030204" pitchFamily="49" charset="0"/>
              </a:rPr>
              <a:t> from </a:t>
            </a:r>
            <a:r>
              <a:rPr lang="en-US" sz="2000" dirty="0" err="1">
                <a:latin typeface="Consolas" panose="020B0609020204030204" pitchFamily="49" charset="0"/>
              </a:rPr>
              <a:t>yondering</a:t>
            </a:r>
            <a:r>
              <a:rPr lang="en-US" sz="2000" dirty="0">
                <a:latin typeface="Consolas" panose="020B0609020204030204" pitchFamily="49" charset="0"/>
              </a:rPr>
              <a:t> again one visible tinkled in this </a:t>
            </a:r>
            <a:r>
              <a:rPr lang="en-US" sz="2000" dirty="0" err="1">
                <a:latin typeface="Consolas" panose="020B0609020204030204" pitchFamily="49" charset="0"/>
              </a:rPr>
              <a:t>colourite</a:t>
            </a:r>
            <a:r>
              <a:rPr lang="en-US" sz="2000" dirty="0">
                <a:latin typeface="Consolas" panose="020B0609020204030204" pitchFamily="49" charset="0"/>
              </a:rPr>
              <a:t> myself to suit of the old wrinkling that stood city </a:t>
            </a:r>
            <a:r>
              <a:rPr lang="en-US" sz="2000" dirty="0" err="1">
                <a:latin typeface="Consolas" panose="020B0609020204030204" pitchFamily="49" charset="0"/>
              </a:rPr>
              <a:t>offin</a:t>
            </a:r>
            <a:r>
              <a:rPr lang="en-US" sz="2000" dirty="0">
                <a:latin typeface="Consolas" panose="020B0609020204030204" pitchFamily="49" charset="0"/>
              </a:rPr>
              <a:t>.”</a:t>
            </a:r>
          </a:p>
          <a:p>
            <a:endParaRPr lang="en-US" dirty="0"/>
          </a:p>
          <a:p>
            <a:r>
              <a:rPr lang="en-US" dirty="0"/>
              <a:t>Better…  but still not going to fool anyone.</a:t>
            </a:r>
          </a:p>
          <a:p>
            <a:endParaRPr lang="en-US" dirty="0"/>
          </a:p>
          <a:p>
            <a:r>
              <a:rPr lang="en-US" dirty="0"/>
              <a:t>LLMs: Token based prediction (not characters) with additional context</a:t>
            </a:r>
          </a:p>
          <a:p>
            <a:r>
              <a:rPr lang="en-US" dirty="0"/>
              <a:t>	… but it’s still just a (very large) Markov Chain!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AE244-ACB2-8F77-76BD-09A9877C6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578E-CDDD-7A6B-CE0D-62B0D10A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Reflections on CS70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643F2-8A6E-6758-4F2C-7AD743F87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27,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2E2D5-B155-BCE9-FDAE-8428F7BD25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A9851CE-CCE2-A1C6-D66C-A2EB2CEAF399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55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7031-1817-BD84-79D2-9DD7558E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 Slide: “What Is This Class?”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49FF-B723-85B1-6DA5-DE1B87D11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Discrete Math: Math with structures with distinct objects</a:t>
            </a:r>
          </a:p>
          <a:p>
            <a:pPr marL="2573338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Not continuous</a:t>
            </a:r>
          </a:p>
          <a:p>
            <a:pPr marL="2573338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Not “discreet”!</a:t>
            </a:r>
          </a:p>
          <a:p>
            <a:pPr marL="2573338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But not (necessarily) finite</a:t>
            </a:r>
          </a:p>
          <a:p>
            <a:pPr marL="2573338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Digital? What computers work with...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Probability Theory:  Probability and properties of random events</a:t>
            </a:r>
          </a:p>
          <a:p>
            <a:pPr marL="2573338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Can use continuous functions</a:t>
            </a:r>
          </a:p>
          <a:p>
            <a:pPr marL="2573338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Basically counting....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r>
              <a:rPr lang="en-US" sz="2000" dirty="0"/>
              <a:t>But really this class is about: building important ideas by putting together simple concepts; careful and precise reasoning about those constructions; proofs; counting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94A9EE-3877-EC05-CD84-A7FA86A52AE2}"/>
              </a:ext>
            </a:extLst>
          </p:cNvPr>
          <p:cNvGrpSpPr/>
          <p:nvPr/>
        </p:nvGrpSpPr>
        <p:grpSpPr>
          <a:xfrm>
            <a:off x="93657" y="5326144"/>
            <a:ext cx="11219004" cy="1141524"/>
            <a:chOff x="93657" y="5326144"/>
            <a:chExt cx="11219004" cy="114152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5E8D048-EFEF-4201-31DE-2AF5A21BA01A}"/>
                </a:ext>
              </a:extLst>
            </p:cNvPr>
            <p:cNvSpPr/>
            <p:nvPr/>
          </p:nvSpPr>
          <p:spPr>
            <a:xfrm>
              <a:off x="93657" y="5326144"/>
              <a:ext cx="3714772" cy="44306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FB6206-3968-68F4-9207-CC1BA5D2DA55}"/>
                </a:ext>
              </a:extLst>
            </p:cNvPr>
            <p:cNvSpPr txBox="1"/>
            <p:nvPr/>
          </p:nvSpPr>
          <p:spPr>
            <a:xfrm>
              <a:off x="2215299" y="6067558"/>
              <a:ext cx="909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C0000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This can be uncomfortable at first – hopefully you feel better about it now…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598DA6C-CF71-C6F3-7F1D-668A737EC672}"/>
                </a:ext>
              </a:extLst>
            </p:cNvPr>
            <p:cNvCxnSpPr/>
            <p:nvPr/>
          </p:nvCxnSpPr>
          <p:spPr>
            <a:xfrm flipH="1" flipV="1">
              <a:off x="2102177" y="5769204"/>
              <a:ext cx="197963" cy="29223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68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2882-040B-E717-9ED8-EBD413A1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From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A1741-5C17-C8C8-8F08-78274480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457200"/>
          </a:xfrm>
        </p:spPr>
        <p:txBody>
          <a:bodyPr/>
          <a:lstStyle/>
          <a:p>
            <a:r>
              <a:rPr lang="en-US" dirty="0"/>
              <a:t>Lots of people to thank:</a:t>
            </a:r>
          </a:p>
        </p:txBody>
      </p:sp>
      <p:pic>
        <p:nvPicPr>
          <p:cNvPr id="5" name="Picture 4" descr="A collage of a group of people">
            <a:extLst>
              <a:ext uri="{FF2B5EF4-FFF2-40B4-BE49-F238E27FC236}">
                <a16:creationId xmlns:a16="http://schemas.microsoft.com/office/drawing/2014/main" id="{86FEF5F6-E3D3-4B8C-DDBE-7DD5A309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98" y="990600"/>
            <a:ext cx="8387404" cy="3931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66D337-3DA3-134C-07A6-9F79BEDA7AEF}"/>
              </a:ext>
            </a:extLst>
          </p:cNvPr>
          <p:cNvSpPr txBox="1"/>
          <p:nvPr/>
        </p:nvSpPr>
        <p:spPr>
          <a:xfrm>
            <a:off x="267650" y="4922196"/>
            <a:ext cx="9326592" cy="1744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And thank </a:t>
            </a:r>
            <a:r>
              <a:rPr lang="en-US" sz="2400" i="1" u="sng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you</a:t>
            </a:r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!</a:t>
            </a:r>
          </a:p>
          <a:p>
            <a:pPr lvl="1">
              <a:spcBef>
                <a:spcPts val="800"/>
              </a:spcBef>
            </a:pPr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If Berkeley students, I hope this supports your future studies!</a:t>
            </a:r>
          </a:p>
          <a:p>
            <a:pPr lvl="1">
              <a:spcBef>
                <a:spcPts val="800"/>
              </a:spcBef>
            </a:pPr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If visitors, I hope you found your time here worthwhile</a:t>
            </a:r>
          </a:p>
          <a:p>
            <a:pPr lvl="1"/>
            <a:r>
              <a:rPr lang="en-US" sz="22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	(</a:t>
            </a:r>
            <a:r>
              <a:rPr lang="en-US" sz="2200" i="1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and that you had some time to enjoy being here</a:t>
            </a:r>
            <a:r>
              <a:rPr lang="en-US" sz="22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2789062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B3E3-4446-5235-3DA9-D6AC669E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not done yet – the final exam!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68CB-FA5A-3EFC-FA56-D379F99B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details:</a:t>
            </a:r>
          </a:p>
          <a:p>
            <a:pPr marL="457189" lvl="1" indent="0">
              <a:buNone/>
            </a:pPr>
            <a:r>
              <a:rPr lang="en-US" dirty="0"/>
              <a:t>Main exam location: </a:t>
            </a:r>
            <a:r>
              <a:rPr lang="en-US" dirty="0" err="1"/>
              <a:t>Dwinelle</a:t>
            </a:r>
            <a:r>
              <a:rPr lang="en-US" dirty="0"/>
              <a:t> 155</a:t>
            </a:r>
          </a:p>
          <a:p>
            <a:pPr marL="457189" lvl="1" indent="0">
              <a:buNone/>
            </a:pPr>
            <a:r>
              <a:rPr lang="en-US" dirty="0"/>
              <a:t>Main exam day/time: Tuesday, Aug 12, 7:00-10:00</a:t>
            </a:r>
          </a:p>
          <a:p>
            <a:pPr marL="457189" lvl="1" indent="0">
              <a:buNone/>
            </a:pPr>
            <a:r>
              <a:rPr lang="en-US" dirty="0"/>
              <a:t>Those with DSP accommodations: You’ll be contacted with details</a:t>
            </a:r>
          </a:p>
          <a:p>
            <a:endParaRPr lang="en-US" dirty="0"/>
          </a:p>
          <a:p>
            <a:r>
              <a:rPr lang="en-US" dirty="0"/>
              <a:t>What topics are covered?</a:t>
            </a:r>
          </a:p>
          <a:p>
            <a:pPr marL="457189" lvl="1" indent="0">
              <a:buNone/>
            </a:pPr>
            <a:r>
              <a:rPr lang="en-US" dirty="0"/>
              <a:t>Everything in the notes except “optional” parts – and not my side-tracks…</a:t>
            </a:r>
          </a:p>
          <a:p>
            <a:pPr marL="457189" lvl="1" indent="0">
              <a:buNone/>
            </a:pPr>
            <a:r>
              <a:rPr lang="en-US" dirty="0"/>
              <a:t>Roughly 2/3 on post-midterm (counting and later) material</a:t>
            </a:r>
          </a:p>
          <a:p>
            <a:endParaRPr lang="en-US" dirty="0"/>
          </a:p>
          <a:p>
            <a:r>
              <a:rPr lang="en-US" dirty="0"/>
              <a:t>Taking the exam:</a:t>
            </a:r>
          </a:p>
          <a:p>
            <a:pPr marL="457189" lvl="1" indent="0">
              <a:buNone/>
            </a:pPr>
            <a:r>
              <a:rPr lang="en-US" dirty="0"/>
              <a:t>You can bring hand-written notes: two sheets of paper (front and back)</a:t>
            </a:r>
          </a:p>
          <a:p>
            <a:pPr marL="457189" lvl="1" indent="0">
              <a:buNone/>
            </a:pPr>
            <a:r>
              <a:rPr lang="en-US" dirty="0"/>
              <a:t>Nothing else!</a:t>
            </a:r>
          </a:p>
          <a:p>
            <a:pPr marL="457189" lvl="1" indent="0">
              <a:buNone/>
            </a:pPr>
            <a:r>
              <a:rPr lang="en-US" dirty="0"/>
              <a:t>Remember to write answers </a:t>
            </a:r>
            <a:r>
              <a:rPr lang="en-US" i="1" u="sng" dirty="0"/>
              <a:t>inside the marked boxes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4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15380-D421-EDC5-B72E-2B6362B68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2426-CD2C-9304-6857-D7AA591C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-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E034A-1F17-E137-7D68-61118BD1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Best resources</a:t>
            </a:r>
          </a:p>
          <a:p>
            <a:pPr marL="457189" lvl="1" indent="0">
              <a:buNone/>
            </a:pPr>
            <a:r>
              <a:rPr lang="en-US" sz="2000" dirty="0"/>
              <a:t>The notes (always!) and lectures</a:t>
            </a:r>
          </a:p>
          <a:p>
            <a:pPr marL="457189" lvl="1" indent="0">
              <a:buNone/>
            </a:pPr>
            <a:r>
              <a:rPr lang="en-US" sz="2000" dirty="0"/>
              <a:t>Discussion sheets and posted HW solutions</a:t>
            </a:r>
          </a:p>
          <a:p>
            <a:pPr marL="457189" lvl="1" indent="0">
              <a:buNone/>
            </a:pPr>
            <a:r>
              <a:rPr lang="en-US" sz="2000" dirty="0"/>
              <a:t>Past exams (do a realistic run-through!)</a:t>
            </a:r>
          </a:p>
          <a:p>
            <a:pPr>
              <a:spcBef>
                <a:spcPts val="0"/>
              </a:spcBef>
            </a:pPr>
            <a:endParaRPr lang="en-US" sz="1100" dirty="0"/>
          </a:p>
          <a:p>
            <a:r>
              <a:rPr lang="en-US" sz="2000" dirty="0"/>
              <a:t>Final review by TAs:</a:t>
            </a:r>
          </a:p>
          <a:p>
            <a:pPr marL="457189" lvl="1" indent="0">
              <a:buNone/>
            </a:pPr>
            <a:r>
              <a:rPr lang="en-US" sz="2000" dirty="0"/>
              <a:t>When? Fri Aug 8, 12:00-2:00 and 3:00-5:00 – 30-minute blocks for topics</a:t>
            </a:r>
          </a:p>
          <a:p>
            <a:pPr marL="457189" lvl="1" indent="0">
              <a:buNone/>
            </a:pPr>
            <a:r>
              <a:rPr lang="en-US" sz="2000" dirty="0"/>
              <a:t>Where? Cory 521</a:t>
            </a:r>
          </a:p>
          <a:p>
            <a:pPr marL="457189" lvl="1" indent="0">
              <a:buNone/>
            </a:pPr>
            <a:r>
              <a:rPr lang="en-US" sz="2000" dirty="0"/>
              <a:t>See Ed post for more details</a:t>
            </a:r>
          </a:p>
          <a:p>
            <a:pPr>
              <a:spcBef>
                <a:spcPts val="0"/>
              </a:spcBef>
            </a:pPr>
            <a:endParaRPr lang="en-US" sz="1100" dirty="0"/>
          </a:p>
          <a:p>
            <a:r>
              <a:rPr lang="en-US" sz="2000" dirty="0"/>
              <a:t>Also: Regular TA office hours on Friday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Monday:</a:t>
            </a:r>
          </a:p>
          <a:p>
            <a:pPr marL="457189" lvl="1" indent="0">
              <a:buNone/>
            </a:pPr>
            <a:r>
              <a:rPr lang="en-US" sz="2000" dirty="0"/>
              <a:t>Student-choice lecture (see Ed)</a:t>
            </a:r>
          </a:p>
          <a:p>
            <a:pPr marL="457189" lvl="1" indent="0">
              <a:buNone/>
            </a:pPr>
            <a:r>
              <a:rPr lang="en-US" sz="2000" dirty="0"/>
              <a:t>No discussion or TA office hours – professor OH if needed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And Ed is always available for questions/discussion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6588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CC46-654D-EFE0-982A-BD9B6432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classes at Berkeley for those who want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956C-19EC-42B9-1E5D-E6A2C8879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CS170: Efficient Algorithms and Intractable Problems a.k.a. Introduction to CS Theory: Graphs, Dynamic Programming, Complexity.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EE126: Probability in EECS: An Application-Driven Course: PageRank, Digital Links, Tracking, Speech Recognition, Planning, etc. Hands on labs with python experiments (GPS, Shazam, ...).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CS188: Artificial Intelligence: Hidden Markov Chains, Bayes Networks, Neural Networks.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CS189: Introduction to Machine Learning: Regression, Neural Networks, Learning, etc. Programming experiments with real-world applications.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EE121: Digital Communication: Coding for communication and storage.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EE223: Stochastic Control.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EE229A: Information Theory; EE229B: Coding Theory</a:t>
            </a:r>
          </a:p>
        </p:txBody>
      </p:sp>
    </p:spTree>
    <p:extLst>
      <p:ext uri="{BB962C8B-B14F-4D97-AF65-F5344CB8AC3E}">
        <p14:creationId xmlns:p14="http://schemas.microsoft.com/office/powerpoint/2010/main" val="962655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BFEB0-47F4-65F2-B36E-0CC16508BB75}"/>
              </a:ext>
            </a:extLst>
          </p:cNvPr>
          <p:cNvSpPr txBox="1"/>
          <p:nvPr/>
        </p:nvSpPr>
        <p:spPr>
          <a:xfrm>
            <a:off x="3312225" y="1696916"/>
            <a:ext cx="55675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The End</a:t>
            </a: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algn="l"/>
            <a:endParaRPr lang="en-US" sz="240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… and they all lived happily ever after.</a:t>
            </a:r>
          </a:p>
        </p:txBody>
      </p:sp>
    </p:spTree>
    <p:extLst>
      <p:ext uri="{BB962C8B-B14F-4D97-AF65-F5344CB8AC3E}">
        <p14:creationId xmlns:p14="http://schemas.microsoft.com/office/powerpoint/2010/main" val="38018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84A93-99E1-D75E-3CB3-1372A30D9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C7AC-90D9-8198-D6F2-E86D95A6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 using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2C6EA-675F-F9D5-BCE1-237FD2F48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basic linear algebra to show why we always end up with this 44%/33%/22% pattern.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vector giving the probability that we’re in any given state. For our simulation, that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0  0.5  0.5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0.75  0.25  0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375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.375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0.5625  0.3125  0.125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0.375  0.34375  0.28125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=[0.4375     0.33398438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0.22851562]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2C6EA-675F-F9D5-BCE1-237FD2F48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EB38-3294-6E87-C743-E4E053319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1D0F-B57D-6A25-C59B-5E65E073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Behavior of Three State Markov Chain using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F0BA2-CBA6-025D-8DDB-137F71385D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basic linear algebra to show why we always end up with this 44%/33%/22% pattern.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vector giving the probability that we’re in any given state. For our simulation, that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=[0  0.5  0.5]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1  0  0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this lecture, we’ll show that this holds for any starting distribution, not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=[1  0  0]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F0BA2-CBA6-025D-8DDB-137F71385D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0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48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9020-D3B0-3F78-65AA-B50CBC38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56989-5A57-4FAA-9732-524BAD0F3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 2, 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stationary (a.k.a. invariant)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>
                  <a:spcBef>
                    <a:spcPts val="2400"/>
                  </a:spcBef>
                </a:pPr>
                <a:r>
                  <a:rPr lang="en-US" sz="2200" i="1" dirty="0"/>
                  <a:t>Note: “Stationary is forever”: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i="1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=… </m:t>
                    </m:r>
                  </m:oMath>
                </a14:m>
                <a:endParaRPr lang="en-US" sz="2200" i="1" dirty="0"/>
              </a:p>
              <a:p>
                <a:r>
                  <a:rPr lang="en-US" dirty="0"/>
                  <a:t>Example: For our three state Markov Chain,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stationary.</a:t>
                </a:r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4/9×0+3/9×1+2/9×0.5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/9×0.5+3/9×0+2/9×0.5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4/9×0.5+3/9×0+2/9×0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56989-5A57-4FAA-9732-524BAD0F3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64695C4-1E8D-0B0C-CDDB-49D6E4DA3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885" y="4143372"/>
            <a:ext cx="4401458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601855-5D33-EEEE-BC19-F569F875184C}"/>
                  </a:ext>
                </a:extLst>
              </p:cNvPr>
              <p:cNvSpPr txBox="1"/>
              <p:nvPr/>
            </p:nvSpPr>
            <p:spPr>
              <a:xfrm>
                <a:off x="1168222" y="2890775"/>
                <a:ext cx="3347002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601855-5D33-EEEE-BC19-F569F8751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222" y="2890775"/>
                <a:ext cx="3347002" cy="1076449"/>
              </a:xfrm>
              <a:prstGeom prst="rect">
                <a:avLst/>
              </a:prstGeom>
              <a:blipFill>
                <a:blip r:embed="rId4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290869-3F21-C9FD-E40D-24E8FD33998E}"/>
                  </a:ext>
                </a:extLst>
              </p:cNvPr>
              <p:cNvSpPr txBox="1"/>
              <p:nvPr/>
            </p:nvSpPr>
            <p:spPr>
              <a:xfrm>
                <a:off x="4632455" y="4033807"/>
                <a:ext cx="13437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290869-3F21-C9FD-E40D-24E8FD33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455" y="4033807"/>
                <a:ext cx="1343741" cy="461665"/>
              </a:xfrm>
              <a:prstGeom prst="rect">
                <a:avLst/>
              </a:prstGeom>
              <a:blipFill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79719-C6BA-866F-CBFA-C287AF92825A}"/>
                  </a:ext>
                </a:extLst>
              </p:cNvPr>
              <p:cNvSpPr txBox="1"/>
              <p:nvPr/>
            </p:nvSpPr>
            <p:spPr>
              <a:xfrm>
                <a:off x="4925094" y="4571669"/>
                <a:ext cx="11709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3/9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79719-C6BA-866F-CBFA-C287AF92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94" y="4571669"/>
                <a:ext cx="1170906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C9D540-0E87-5CC3-2FF9-734553A71A2B}"/>
                  </a:ext>
                </a:extLst>
              </p:cNvPr>
              <p:cNvSpPr txBox="1"/>
              <p:nvPr/>
            </p:nvSpPr>
            <p:spPr>
              <a:xfrm>
                <a:off x="4663229" y="5109531"/>
                <a:ext cx="12821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/9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C9D540-0E87-5CC3-2FF9-734553A71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229" y="5109531"/>
                <a:ext cx="128219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9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92F6-1699-76BE-5E6C-7A21CAA4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2BB34-ED9C-BAF3-5F87-585C2C0D20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Consider this Markov Chain: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/>
                  <a:t> is stationary </a:t>
                </a:r>
                <a:r>
                  <a:rPr lang="en-US" err="1"/>
                  <a:t>iff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2BB34-ED9C-BAF3-5F87-585C2C0D2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8561BEB-A852-ACCA-C072-E7C9D25D9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15" y="457203"/>
            <a:ext cx="4191000" cy="217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1C65B1-B99E-F055-27EA-98BAC31462C2}"/>
                  </a:ext>
                </a:extLst>
              </p:cNvPr>
              <p:cNvSpPr txBox="1"/>
              <p:nvPr/>
            </p:nvSpPr>
            <p:spPr>
              <a:xfrm>
                <a:off x="528320" y="1421296"/>
                <a:ext cx="2900680" cy="779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𝑞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1C65B1-B99E-F055-27EA-98BAC3146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1421296"/>
                <a:ext cx="2900680" cy="7798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C566C6-8FF1-7F69-6034-A07AF8310879}"/>
                  </a:ext>
                </a:extLst>
              </p:cNvPr>
              <p:cNvSpPr txBox="1"/>
              <p:nvPr/>
            </p:nvSpPr>
            <p:spPr>
              <a:xfrm>
                <a:off x="2286000" y="4154445"/>
                <a:ext cx="3129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𝑏𝑞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C566C6-8FF1-7F69-6034-A07AF8310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154445"/>
                <a:ext cx="3129280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A0E687-B49B-F52F-7438-08C509353CF3}"/>
                  </a:ext>
                </a:extLst>
              </p:cNvPr>
              <p:cNvSpPr txBox="1"/>
              <p:nvPr/>
            </p:nvSpPr>
            <p:spPr>
              <a:xfrm>
                <a:off x="4500880" y="4164604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⟺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A0E687-B49B-F52F-7438-08C509353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80" y="4164604"/>
                <a:ext cx="18288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6FBE52-14A4-4C2D-2C30-5300902B090A}"/>
                  </a:ext>
                </a:extLst>
              </p:cNvPr>
              <p:cNvSpPr txBox="1"/>
              <p:nvPr/>
            </p:nvSpPr>
            <p:spPr>
              <a:xfrm>
                <a:off x="5415280" y="4154442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𝑎𝑝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𝑏𝑞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6FBE52-14A4-4C2D-2C30-5300902B0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280" y="4154442"/>
                <a:ext cx="1828800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6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50DDD-3009-BABA-EF1A-88AAFD76A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CE2A-AD90-CEF3-239D-FAB720E5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49804-80DD-B544-D173-7940C099F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Consider this Markov Chain: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/>
                  <a:t> is stationary </a:t>
                </a:r>
                <a:r>
                  <a:rPr lang="en-US" err="1"/>
                  <a:t>iff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49804-80DD-B544-D173-7940C099F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1EF8DAD-EBE6-6B1D-5A6E-38B867745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15" y="457203"/>
            <a:ext cx="4191000" cy="217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BA89D-7D99-38D6-3C42-46D26B56EEC3}"/>
                  </a:ext>
                </a:extLst>
              </p:cNvPr>
              <p:cNvSpPr txBox="1"/>
              <p:nvPr/>
            </p:nvSpPr>
            <p:spPr>
              <a:xfrm>
                <a:off x="528320" y="1421296"/>
                <a:ext cx="2900680" cy="779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𝑞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BA89D-7D99-38D6-3C42-46D26B56E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1421296"/>
                <a:ext cx="2900680" cy="7798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F1782-E3F8-86D9-4332-34CBE9051842}"/>
                  </a:ext>
                </a:extLst>
              </p:cNvPr>
              <p:cNvSpPr txBox="1"/>
              <p:nvPr/>
            </p:nvSpPr>
            <p:spPr>
              <a:xfrm>
                <a:off x="2286000" y="4154445"/>
                <a:ext cx="3129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𝑏𝑞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F1782-E3F8-86D9-4332-34CBE9051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154445"/>
                <a:ext cx="3129280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4226FE-EC59-56B6-6F8B-0185C53A934B}"/>
                  </a:ext>
                </a:extLst>
              </p:cNvPr>
              <p:cNvSpPr txBox="1"/>
              <p:nvPr/>
            </p:nvSpPr>
            <p:spPr>
              <a:xfrm>
                <a:off x="4500880" y="4164604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⟺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4226FE-EC59-56B6-6F8B-0185C53A9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80" y="4164604"/>
                <a:ext cx="18288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95797-4564-52FD-8077-A40CE0251735}"/>
                  </a:ext>
                </a:extLst>
              </p:cNvPr>
              <p:cNvSpPr txBox="1"/>
              <p:nvPr/>
            </p:nvSpPr>
            <p:spPr>
              <a:xfrm>
                <a:off x="5415280" y="4154442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𝑎𝑝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𝑏𝑞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95797-4564-52FD-8077-A40CE0251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280" y="4154442"/>
                <a:ext cx="1828800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C82C9F-A95B-D92F-E914-4FCE15AC3E2C}"/>
                  </a:ext>
                </a:extLst>
              </p:cNvPr>
              <p:cNvSpPr txBox="1"/>
              <p:nvPr/>
            </p:nvSpPr>
            <p:spPr>
              <a:xfrm>
                <a:off x="2286000" y="4927373"/>
                <a:ext cx="3129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𝑎𝑝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C82C9F-A95B-D92F-E914-4FCE15AC3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927373"/>
                <a:ext cx="3129280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FF1065-8C3A-7624-17C2-45FB5B6ACA9C}"/>
                  </a:ext>
                </a:extLst>
              </p:cNvPr>
              <p:cNvSpPr txBox="1"/>
              <p:nvPr/>
            </p:nvSpPr>
            <p:spPr>
              <a:xfrm>
                <a:off x="4500880" y="494931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⟺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FF1065-8C3A-7624-17C2-45FB5B6AC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80" y="4949311"/>
                <a:ext cx="18288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BEF1AF-B966-BE0F-F8B4-0C35CB485E76}"/>
                  </a:ext>
                </a:extLst>
              </p:cNvPr>
              <p:cNvSpPr txBox="1"/>
              <p:nvPr/>
            </p:nvSpPr>
            <p:spPr>
              <a:xfrm>
                <a:off x="5415280" y="4937532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𝑏𝑞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𝑎𝑝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BEF1AF-B966-BE0F-F8B4-0C35CB485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280" y="4937532"/>
                <a:ext cx="1828800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899F1EF-76B1-7CD6-760F-DAE1C40516A8}"/>
              </a:ext>
            </a:extLst>
          </p:cNvPr>
          <p:cNvSpPr txBox="1"/>
          <p:nvPr/>
        </p:nvSpPr>
        <p:spPr>
          <a:xfrm>
            <a:off x="528320" y="5699760"/>
            <a:ext cx="10547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What we do next? We have two equations and two unknowns, but the equations are redundant. Are there other constraints we’re not using?</a:t>
            </a:r>
          </a:p>
        </p:txBody>
      </p:sp>
    </p:spTree>
    <p:extLst>
      <p:ext uri="{BB962C8B-B14F-4D97-AF65-F5344CB8AC3E}">
        <p14:creationId xmlns:p14="http://schemas.microsoft.com/office/powerpoint/2010/main" val="448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656CD-B5E9-D898-C5AD-7ACE9AD6F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4999-59FC-CAA6-7A4B-D4CD5A60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B976A-4FF3-B966-B8C1-4EFAB48E3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Consider this Markov Chain: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/>
                  <a:t> is stationary </a:t>
                </a:r>
                <a:r>
                  <a:rPr lang="en-US" err="1"/>
                  <a:t>iff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B976A-4FF3-B966-B8C1-4EFAB48E3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470F962-DB8A-301B-3EED-4F97E7B4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15" y="457203"/>
            <a:ext cx="4191000" cy="217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11F97-2F6D-9836-D695-6ADF434CA524}"/>
                  </a:ext>
                </a:extLst>
              </p:cNvPr>
              <p:cNvSpPr txBox="1"/>
              <p:nvPr/>
            </p:nvSpPr>
            <p:spPr>
              <a:xfrm>
                <a:off x="528320" y="1421296"/>
                <a:ext cx="2900680" cy="779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𝑞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11F97-2F6D-9836-D695-6ADF434CA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1421296"/>
                <a:ext cx="2900680" cy="7798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2C8F-25E0-BC44-9F98-780A3B8B7274}"/>
                  </a:ext>
                </a:extLst>
              </p:cNvPr>
              <p:cNvSpPr txBox="1"/>
              <p:nvPr/>
            </p:nvSpPr>
            <p:spPr>
              <a:xfrm>
                <a:off x="2286000" y="4154445"/>
                <a:ext cx="3129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𝑏𝑞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2C8F-25E0-BC44-9F98-780A3B8B7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154445"/>
                <a:ext cx="3129280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1CFDBC-F0D2-7B17-D1E7-DE7E322A877C}"/>
                  </a:ext>
                </a:extLst>
              </p:cNvPr>
              <p:cNvSpPr txBox="1"/>
              <p:nvPr/>
            </p:nvSpPr>
            <p:spPr>
              <a:xfrm>
                <a:off x="4500880" y="4164604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⟺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1CFDBC-F0D2-7B17-D1E7-DE7E322A8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80" y="4164604"/>
                <a:ext cx="18288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FF13F5-2068-A937-72D3-EBB0BBAC84AF}"/>
                  </a:ext>
                </a:extLst>
              </p:cNvPr>
              <p:cNvSpPr txBox="1"/>
              <p:nvPr/>
            </p:nvSpPr>
            <p:spPr>
              <a:xfrm>
                <a:off x="5415280" y="4154442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𝑎𝑝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𝑏𝑞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FF13F5-2068-A937-72D3-EBB0BBAC8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280" y="4154442"/>
                <a:ext cx="1828800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D559C6-6803-B6F7-573E-9CB6B38D3285}"/>
                  </a:ext>
                </a:extLst>
              </p:cNvPr>
              <p:cNvSpPr txBox="1"/>
              <p:nvPr/>
            </p:nvSpPr>
            <p:spPr>
              <a:xfrm>
                <a:off x="2286000" y="4927373"/>
                <a:ext cx="3129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𝑎𝑝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)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D559C6-6803-B6F7-573E-9CB6B38D3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927373"/>
                <a:ext cx="3129280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49E4D-1113-DEEB-AC5B-9DFDEC35831F}"/>
                  </a:ext>
                </a:extLst>
              </p:cNvPr>
              <p:cNvSpPr txBox="1"/>
              <p:nvPr/>
            </p:nvSpPr>
            <p:spPr>
              <a:xfrm>
                <a:off x="4500880" y="494931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⟺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49E4D-1113-DEEB-AC5B-9DFDEC358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80" y="4949311"/>
                <a:ext cx="18288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BC37E2-03CA-3228-4623-F1AFC7F44C59}"/>
                  </a:ext>
                </a:extLst>
              </p:cNvPr>
              <p:cNvSpPr txBox="1"/>
              <p:nvPr/>
            </p:nvSpPr>
            <p:spPr>
              <a:xfrm>
                <a:off x="5415280" y="4937532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𝑏𝑞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𝑎𝑝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BC37E2-03CA-3228-4623-F1AFC7F44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280" y="4937532"/>
                <a:ext cx="1828800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CD08D1A-B587-C8FA-E606-A27B0309CEE8}"/>
              </a:ext>
            </a:extLst>
          </p:cNvPr>
          <p:cNvSpPr txBox="1"/>
          <p:nvPr/>
        </p:nvSpPr>
        <p:spPr>
          <a:xfrm>
            <a:off x="93657" y="5700301"/>
            <a:ext cx="231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We also know: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EE8DD2-4127-34F9-98D8-91DA8EEB462E}"/>
                  </a:ext>
                </a:extLst>
              </p:cNvPr>
              <p:cNvSpPr txBox="1"/>
              <p:nvPr/>
            </p:nvSpPr>
            <p:spPr>
              <a:xfrm>
                <a:off x="2286000" y="5710467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nter Light" panose="02000403000000020004" pitchFamily="2" charset="0"/>
                        </a:rPr>
                        <m:t>=1</m:t>
                      </m:r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EE8DD2-4127-34F9-98D8-91DA8EEB4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710467"/>
                <a:ext cx="18288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05F20D-73FF-9F59-6511-D041D7CE603D}"/>
                  </a:ext>
                </a:extLst>
              </p:cNvPr>
              <p:cNvSpPr txBox="1"/>
              <p:nvPr/>
            </p:nvSpPr>
            <p:spPr>
              <a:xfrm>
                <a:off x="4643122" y="5690142"/>
                <a:ext cx="3434080" cy="80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05F20D-73FF-9F59-6511-D041D7CE6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22" y="5690142"/>
                <a:ext cx="3434080" cy="801951"/>
              </a:xfrm>
              <a:prstGeom prst="rect">
                <a:avLst/>
              </a:prstGeom>
              <a:blipFill>
                <a:blip r:embed="rId12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17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>
          <a:defRPr sz="2400" dirty="0">
            <a:latin typeface="Inter Light" panose="02000403000000020004" pitchFamily="2" charset="0"/>
            <a:ea typeface="Inter Light" panose="02000403000000020004" pitchFamily="2" charset="0"/>
            <a:cs typeface="Inter Light" panose="020004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2939</Words>
  <Application>Microsoft Office PowerPoint</Application>
  <PresentationFormat>Widescreen</PresentationFormat>
  <Paragraphs>394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Aptos</vt:lpstr>
      <vt:lpstr>Arial</vt:lpstr>
      <vt:lpstr>Cambria Math</vt:lpstr>
      <vt:lpstr>Consolas</vt:lpstr>
      <vt:lpstr>Courier New</vt:lpstr>
      <vt:lpstr>Inter</vt:lpstr>
      <vt:lpstr>Inter Light</vt:lpstr>
      <vt:lpstr>Inter Medium</vt:lpstr>
      <vt:lpstr>Wingdings</vt:lpstr>
      <vt:lpstr>Office Theme</vt:lpstr>
      <vt:lpstr>Summary of Last Lecture</vt:lpstr>
      <vt:lpstr>The Stationary Distribution Revisited</vt:lpstr>
      <vt:lpstr>Long Term Behavior of Three State Markov Chain</vt:lpstr>
      <vt:lpstr>Long Term Behavior of Three State Markov Chain using Linear Algebra</vt:lpstr>
      <vt:lpstr>Long Term Behavior of Three State Markov Chain using Linear Algebra</vt:lpstr>
      <vt:lpstr>Example: Stationary Distribution</vt:lpstr>
      <vt:lpstr>Example 2: Stationary Distribution</vt:lpstr>
      <vt:lpstr>Example 2: Stationary Distribution</vt:lpstr>
      <vt:lpstr>Example 2: Stationary Distribution</vt:lpstr>
      <vt:lpstr>Example 3: Stationary Distribution</vt:lpstr>
      <vt:lpstr>Example 3: Stationary Distribution</vt:lpstr>
      <vt:lpstr>Irreducibility and Periodicity</vt:lpstr>
      <vt:lpstr>Irreducible Markov Chains</vt:lpstr>
      <vt:lpstr>Irreducible Markov Chains</vt:lpstr>
      <vt:lpstr>A few side notes about irreducibility</vt:lpstr>
      <vt:lpstr>Unique stationary distribution exists iff Markov Chain is irreducible</vt:lpstr>
      <vt:lpstr>Unique Stationary Distribution – Example 2</vt:lpstr>
      <vt:lpstr>Unique Stationary Distribution – Example 3</vt:lpstr>
      <vt:lpstr>Convergence?</vt:lpstr>
      <vt:lpstr>Convergence?</vt:lpstr>
      <vt:lpstr>Periodicity</vt:lpstr>
      <vt:lpstr>Periodicity</vt:lpstr>
      <vt:lpstr>Periodicity</vt:lpstr>
      <vt:lpstr>Why Period Is Important</vt:lpstr>
      <vt:lpstr>The Fundamental Theorem of Markov Chains</vt:lpstr>
      <vt:lpstr>An Application: Predicting Text</vt:lpstr>
      <vt:lpstr>Claude Shannon: A Mathematical Theory of Communication (1948)</vt:lpstr>
      <vt:lpstr>Claude Shannon: A Mathematical Theory of Communication (1948)</vt:lpstr>
      <vt:lpstr>Claude Shannon: A Mathematical Theory of Communication (1948)</vt:lpstr>
      <vt:lpstr>Claude Shannon: A Mathematical Theory of Communication (1948)</vt:lpstr>
      <vt:lpstr>Modern Compression – and more</vt:lpstr>
      <vt:lpstr>Some examples of text generation</vt:lpstr>
      <vt:lpstr>Reflections on CS70</vt:lpstr>
      <vt:lpstr>Day 1 Slide: “What Is This Class?”</vt:lpstr>
      <vt:lpstr>Also From Day 1</vt:lpstr>
      <vt:lpstr>You’re not done yet – the final exam!</vt:lpstr>
      <vt:lpstr>Final exam - Preparation</vt:lpstr>
      <vt:lpstr>Related classes at Berkeley for those who want more!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Steve Tate</cp:lastModifiedBy>
  <cp:revision>13</cp:revision>
  <cp:lastPrinted>2024-11-15T01:08:20Z</cp:lastPrinted>
  <dcterms:created xsi:type="dcterms:W3CDTF">2024-10-03T17:23:53Z</dcterms:created>
  <dcterms:modified xsi:type="dcterms:W3CDTF">2025-08-07T06:55:43Z</dcterms:modified>
</cp:coreProperties>
</file>